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2" r:id="rId3"/>
    <p:sldId id="263" r:id="rId4"/>
    <p:sldId id="264" r:id="rId5"/>
    <p:sldId id="265" r:id="rId6"/>
    <p:sldId id="266" r:id="rId7"/>
    <p:sldId id="257" r:id="rId8"/>
    <p:sldId id="267" r:id="rId9"/>
    <p:sldId id="268" r:id="rId10"/>
    <p:sldId id="269" r:id="rId11"/>
    <p:sldId id="258" r:id="rId12"/>
    <p:sldId id="259" r:id="rId13"/>
    <p:sldId id="260" r:id="rId14"/>
    <p:sldId id="261" r:id="rId15"/>
    <p:sldId id="270" r:id="rId16"/>
    <p:sldId id="271" r:id="rId1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992" autoAdjust="0"/>
    <p:restoredTop sz="94660"/>
  </p:normalViewPr>
  <p:slideViewPr>
    <p:cSldViewPr snapToGrid="0">
      <p:cViewPr varScale="1">
        <p:scale>
          <a:sx n="34" d="100"/>
          <a:sy n="34" d="100"/>
        </p:scale>
        <p:origin x="1308" y="4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0_1">
  <dgm:title val=""/>
  <dgm:desc val=""/>
  <dgm:catLst>
    <dgm:cat type="mainScheme" pri="10100"/>
  </dgm:catLst>
  <dgm:styleLbl name="node0">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dk1">
        <a:shade val="80000"/>
      </a:schemeClr>
    </dgm:linClrLst>
    <dgm:effectClrLst/>
    <dgm:txLinClrLst/>
    <dgm:txFillClrLst/>
    <dgm:txEffectClrLst/>
  </dgm:styleLbl>
  <dgm:styleLbl name="node2">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dk1">
        <a:shade val="80000"/>
      </a:schemeClr>
    </dgm:linClrLst>
    <dgm:effectClrLst/>
    <dgm:txLinClrLst/>
    <dgm:txFillClrLst meth="repeat">
      <a:schemeClr val="dk1"/>
    </dgm:txFillClrLst>
    <dgm:txEffectClrLst/>
  </dgm:styleLbl>
  <dgm:styleLbl name="f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align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b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f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b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sibTrans1D1">
    <dgm:fillClrLst meth="repeat">
      <a:schemeClr val="dk1"/>
    </dgm:fillClrLst>
    <dgm:linClrLst meth="repeat">
      <a:schemeClr val="dk1"/>
    </dgm:linClrLst>
    <dgm:effectClrLst/>
    <dgm:txLinClrLst/>
    <dgm:txFillClrLst meth="repeat">
      <a:schemeClr val="tx1"/>
    </dgm:txFillClrLst>
    <dgm:txEffectClrLst/>
  </dgm:styleLbl>
  <dgm:styleLbl name="callout">
    <dgm:fillClrLst meth="repeat">
      <a:schemeClr val="dk1"/>
    </dgm:fillClrLst>
    <dgm:linClrLst meth="repeat">
      <a:schemeClr val="dk1"/>
    </dgm:linClrLst>
    <dgm:effectClrLst/>
    <dgm:txLinClrLst/>
    <dgm:txFillClrLst meth="repeat">
      <a:schemeClr val="tx1"/>
    </dgm:txFillClrLst>
    <dgm:txEffectClrLst/>
  </dgm:styleLbl>
  <dgm:styleLbl name="asst0">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dk1">
        <a:shade val="80000"/>
      </a:schemeClr>
    </dgm:linClrLst>
    <dgm:effectClrLst/>
    <dgm:txLinClrLst/>
    <dgm:txFillClrLst meth="repeat">
      <a:schemeClr val="dk1"/>
    </dgm:txFillClrLst>
    <dgm:txEffectClrLst/>
  </dgm:styleLbl>
  <dgm:styleLbl name="parChTrans2D1">
    <dgm:fillClrLst meth="repeat">
      <a:schemeClr val="dk1">
        <a:tint val="60000"/>
      </a:schemeClr>
    </dgm:fillClrLst>
    <dgm:linClrLst meth="repeat">
      <a:schemeClr val="dk1">
        <a:tint val="60000"/>
      </a:schemeClr>
    </dgm:linClrLst>
    <dgm:effectClrLst/>
    <dgm:txLinClrLst/>
    <dgm:txFillClrLst/>
    <dgm:txEffectClrLst/>
  </dgm:styleLbl>
  <dgm:styleLbl name="parChTrans2D2">
    <dgm:fillClrLst meth="repeat">
      <a:schemeClr val="dk1"/>
    </dgm:fillClrLst>
    <dgm:linClrLst meth="repeat">
      <a:schemeClr val="dk1"/>
    </dgm:linClrLst>
    <dgm:effectClrLst/>
    <dgm:txLinClrLst/>
    <dgm:txFillClrLst/>
    <dgm:txEffectClrLst/>
  </dgm:styleLbl>
  <dgm:styleLbl name="parChTrans2D3">
    <dgm:fillClrLst meth="repeat">
      <a:schemeClr val="dk1"/>
    </dgm:fillClrLst>
    <dgm:linClrLst meth="repeat">
      <a:schemeClr val="dk1"/>
    </dgm:linClrLst>
    <dgm:effectClrLst/>
    <dgm:txLinClrLst/>
    <dgm:txFillClrLst/>
    <dgm:txEffectClrLst/>
  </dgm:styleLbl>
  <dgm:styleLbl name="parChTrans2D4">
    <dgm:fillClrLst meth="repeat">
      <a:schemeClr val="dk1"/>
    </dgm:fillClrLst>
    <dgm:linClrLst meth="repeat">
      <a:schemeClr val="dk1"/>
    </dgm:linClrLst>
    <dgm:effectClrLst/>
    <dgm:txLinClrLst/>
    <dgm:txFillClrLst meth="repeat">
      <a:schemeClr val="lt1"/>
    </dgm:txFillClrLst>
    <dgm:txEffectClrLst/>
  </dgm:styleLbl>
  <dgm:styleLbl name="parChTrans1D1">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2">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3">
    <dgm:fillClrLst meth="repeat">
      <a:schemeClr val="dk1"/>
    </dgm:fillClrLst>
    <dgm:linClrLst meth="repeat">
      <a:schemeClr val="dk1">
        <a:shade val="80000"/>
      </a:schemeClr>
    </dgm:linClrLst>
    <dgm:effectClrLst/>
    <dgm:txLinClrLst/>
    <dgm:txFillClrLst meth="repeat">
      <a:schemeClr val="tx1"/>
    </dgm:txFillClrLst>
    <dgm:txEffectClrLst/>
  </dgm:styleLbl>
  <dgm:styleLbl name="parChTrans1D4">
    <dgm:fillClrLst meth="repeat">
      <a:schemeClr val="dk1"/>
    </dgm:fillClrLst>
    <dgm:linClrLst meth="repeat">
      <a:schemeClr val="dk1">
        <a:shade val="80000"/>
      </a:schemeClr>
    </dgm:linClrLst>
    <dgm:effectClrLst/>
    <dgm:txLinClrLst/>
    <dgm:txFillClrLst meth="repeat">
      <a:schemeClr val="tx1"/>
    </dgm:txFillClrLst>
    <dgm:txEffectClrLst/>
  </dgm:styleLbl>
  <dgm:styleLbl name="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con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align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trAlignAcc1">
    <dgm:fillClrLst meth="repeat">
      <a:schemeClr val="dk1">
        <a:alpha val="40000"/>
        <a:tint val="40000"/>
      </a:schemeClr>
    </dgm:fillClrLst>
    <dgm:linClrLst meth="repeat">
      <a:schemeClr val="dk1"/>
    </dgm:linClrLst>
    <dgm:effectClrLst/>
    <dgm:txLinClrLst/>
    <dgm:txFillClrLst meth="repeat">
      <a:schemeClr val="dk1"/>
    </dgm:txFillClrLst>
    <dgm:txEffectClrLst/>
  </dgm:styleLbl>
  <dgm:styleLbl name="b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solidFgAcc1">
    <dgm:fillClrLst meth="repeat">
      <a:schemeClr val="lt1"/>
    </dgm:fillClrLst>
    <dgm:linClrLst meth="repeat">
      <a:schemeClr val="dk1"/>
    </dgm:linClrLst>
    <dgm:effectClrLst/>
    <dgm:txLinClrLst/>
    <dgm:txFillClrLst meth="repeat">
      <a:schemeClr val="dk1"/>
    </dgm:txFillClrLst>
    <dgm:txEffectClrLst/>
  </dgm:styleLbl>
  <dgm:styleLbl name="solidAlignAcc1">
    <dgm:fillClrLst meth="repeat">
      <a:schemeClr val="lt1"/>
    </dgm:fillClrLst>
    <dgm:linClrLst meth="repeat">
      <a:schemeClr val="dk1"/>
    </dgm:linClrLst>
    <dgm:effectClrLst/>
    <dgm:txLinClrLst/>
    <dgm:txFillClrLst meth="repeat">
      <a:schemeClr val="dk1"/>
    </dgm:txFillClrLst>
    <dgm:txEffectClrLst/>
  </dgm:styleLbl>
  <dgm:styleLbl name="solidBgAcc1">
    <dgm:fillClrLst meth="repeat">
      <a:schemeClr val="lt1"/>
    </dgm:fillClrLst>
    <dgm:linClrLst meth="repeat">
      <a:schemeClr val="dk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fgAcc0">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2">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3">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4">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bgShp">
    <dgm:fillClrLst meth="repeat">
      <a:schemeClr val="dk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dk1">
        <a:shade val="80000"/>
      </a:schemeClr>
    </dgm:fillClrLst>
    <dgm:linClrLst meth="repeat">
      <a:schemeClr val="dk1"/>
    </dgm:linClrLst>
    <dgm:effectClrLst/>
    <dgm:txLinClrLst/>
    <dgm:txFillClrLst meth="repeat">
      <a:schemeClr val="lt1"/>
    </dgm:txFillClrLst>
    <dgm:txEffectClrLst/>
  </dgm:styleLbl>
  <dgm:styleLbl name="trBgShp">
    <dgm:fillClrLst meth="repeat">
      <a:schemeClr val="dk1">
        <a:tint val="50000"/>
        <a:alpha val="40000"/>
      </a:schemeClr>
    </dgm:fillClrLst>
    <dgm:linClrLst meth="repeat">
      <a:schemeClr val="dk1"/>
    </dgm:linClrLst>
    <dgm:effectClrLst/>
    <dgm:txLinClrLst/>
    <dgm:txFillClrLst meth="repeat">
      <a:schemeClr val="lt1"/>
    </dgm:txFillClrLst>
    <dgm:txEffectClrLst/>
  </dgm:styleLbl>
  <dgm:styleLbl name="fgShp">
    <dgm:fillClrLst meth="repeat">
      <a:schemeClr val="dk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1FEBEC8D-26F7-4E4B-A15E-D9846130596F}" type="doc">
      <dgm:prSet loTypeId="urn:microsoft.com/office/officeart/2005/8/layout/cycle7" loCatId="cycle" qsTypeId="urn:microsoft.com/office/officeart/2005/8/quickstyle/simple1" qsCatId="simple" csTypeId="urn:microsoft.com/office/officeart/2005/8/colors/accent0_1" csCatId="mainScheme" phldr="1"/>
      <dgm:spPr/>
      <dgm:t>
        <a:bodyPr/>
        <a:lstStyle/>
        <a:p>
          <a:endParaRPr lang="en-US"/>
        </a:p>
      </dgm:t>
    </dgm:pt>
    <dgm:pt modelId="{949548D6-2D41-41A5-A5DE-C0162C60118B}">
      <dgm:prSet phldrT="[Text]"/>
      <dgm:spPr/>
      <dgm:t>
        <a:bodyPr/>
        <a:lstStyle/>
        <a:p>
          <a:r>
            <a:rPr lang="en-US" dirty="0" smtClean="0"/>
            <a:t>Physical Environment</a:t>
          </a:r>
          <a:endParaRPr lang="en-US" dirty="0"/>
        </a:p>
      </dgm:t>
    </dgm:pt>
    <dgm:pt modelId="{5E381BFB-914C-4FC9-9E70-4BBE7D4A9134}" type="parTrans" cxnId="{DD2B8C50-FA5B-46C2-8D5B-89BE1A70809A}">
      <dgm:prSet/>
      <dgm:spPr/>
      <dgm:t>
        <a:bodyPr/>
        <a:lstStyle/>
        <a:p>
          <a:endParaRPr lang="en-US"/>
        </a:p>
      </dgm:t>
    </dgm:pt>
    <dgm:pt modelId="{AC0F6C06-1FAA-498A-9287-F171FA7DFA6D}" type="sibTrans" cxnId="{DD2B8C50-FA5B-46C2-8D5B-89BE1A70809A}">
      <dgm:prSet/>
      <dgm:spPr/>
      <dgm:t>
        <a:bodyPr/>
        <a:lstStyle/>
        <a:p>
          <a:endParaRPr lang="en-US"/>
        </a:p>
      </dgm:t>
    </dgm:pt>
    <dgm:pt modelId="{3ED98055-891F-4954-898C-F9CFCBC16CD2}">
      <dgm:prSet phldrT="[Text]"/>
      <dgm:spPr/>
      <dgm:t>
        <a:bodyPr/>
        <a:lstStyle/>
        <a:p>
          <a:r>
            <a:rPr lang="en-US" dirty="0" smtClean="0"/>
            <a:t>Built Environment</a:t>
          </a:r>
          <a:endParaRPr lang="en-US" dirty="0"/>
        </a:p>
      </dgm:t>
    </dgm:pt>
    <dgm:pt modelId="{884DD646-8A8B-42AE-8916-E41E23E74348}" type="parTrans" cxnId="{EB6F5BD3-ED37-432C-8B51-6729C4A7642C}">
      <dgm:prSet/>
      <dgm:spPr/>
      <dgm:t>
        <a:bodyPr/>
        <a:lstStyle/>
        <a:p>
          <a:endParaRPr lang="en-US"/>
        </a:p>
      </dgm:t>
    </dgm:pt>
    <dgm:pt modelId="{00FC958D-F8B9-423A-AEBC-94FB6F77071F}" type="sibTrans" cxnId="{EB6F5BD3-ED37-432C-8B51-6729C4A7642C}">
      <dgm:prSet/>
      <dgm:spPr/>
      <dgm:t>
        <a:bodyPr/>
        <a:lstStyle/>
        <a:p>
          <a:endParaRPr lang="en-US"/>
        </a:p>
      </dgm:t>
    </dgm:pt>
    <dgm:pt modelId="{CF6F4B9F-2260-451F-8E60-110668158949}">
      <dgm:prSet phldrT="[Text]"/>
      <dgm:spPr/>
      <dgm:t>
        <a:bodyPr/>
        <a:lstStyle/>
        <a:p>
          <a:r>
            <a:rPr lang="en-US" dirty="0" smtClean="0"/>
            <a:t>Human Environment</a:t>
          </a:r>
          <a:endParaRPr lang="en-US" dirty="0"/>
        </a:p>
      </dgm:t>
    </dgm:pt>
    <dgm:pt modelId="{C00170F4-38C4-43B8-98BC-625C6567757B}" type="parTrans" cxnId="{10A66CD4-0E58-42BB-AAE6-38F3DAFD1A26}">
      <dgm:prSet/>
      <dgm:spPr/>
      <dgm:t>
        <a:bodyPr/>
        <a:lstStyle/>
        <a:p>
          <a:endParaRPr lang="en-US"/>
        </a:p>
      </dgm:t>
    </dgm:pt>
    <dgm:pt modelId="{D634BDC7-16E6-4584-AD61-82F95BBE73C8}" type="sibTrans" cxnId="{10A66CD4-0E58-42BB-AAE6-38F3DAFD1A26}">
      <dgm:prSet/>
      <dgm:spPr/>
      <dgm:t>
        <a:bodyPr/>
        <a:lstStyle/>
        <a:p>
          <a:endParaRPr lang="en-US"/>
        </a:p>
      </dgm:t>
    </dgm:pt>
    <dgm:pt modelId="{4FAA35E5-7939-4413-B111-56B7D6785485}" type="pres">
      <dgm:prSet presAssocID="{1FEBEC8D-26F7-4E4B-A15E-D9846130596F}" presName="Name0" presStyleCnt="0">
        <dgm:presLayoutVars>
          <dgm:dir/>
          <dgm:resizeHandles val="exact"/>
        </dgm:presLayoutVars>
      </dgm:prSet>
      <dgm:spPr/>
      <dgm:t>
        <a:bodyPr/>
        <a:lstStyle/>
        <a:p>
          <a:endParaRPr lang="en-US"/>
        </a:p>
      </dgm:t>
    </dgm:pt>
    <dgm:pt modelId="{1A41046E-3702-4562-8600-03E728359C88}" type="pres">
      <dgm:prSet presAssocID="{949548D6-2D41-41A5-A5DE-C0162C60118B}" presName="node" presStyleLbl="node1" presStyleIdx="0" presStyleCnt="3">
        <dgm:presLayoutVars>
          <dgm:bulletEnabled val="1"/>
        </dgm:presLayoutVars>
      </dgm:prSet>
      <dgm:spPr/>
      <dgm:t>
        <a:bodyPr/>
        <a:lstStyle/>
        <a:p>
          <a:endParaRPr lang="en-US"/>
        </a:p>
      </dgm:t>
    </dgm:pt>
    <dgm:pt modelId="{4A37B392-60B3-4B96-88A6-1B782A10B42F}" type="pres">
      <dgm:prSet presAssocID="{AC0F6C06-1FAA-498A-9287-F171FA7DFA6D}" presName="sibTrans" presStyleLbl="sibTrans2D1" presStyleIdx="0" presStyleCnt="3"/>
      <dgm:spPr/>
      <dgm:t>
        <a:bodyPr/>
        <a:lstStyle/>
        <a:p>
          <a:endParaRPr lang="en-US"/>
        </a:p>
      </dgm:t>
    </dgm:pt>
    <dgm:pt modelId="{259E547A-9696-4E1B-8890-C1E3F1907A06}" type="pres">
      <dgm:prSet presAssocID="{AC0F6C06-1FAA-498A-9287-F171FA7DFA6D}" presName="connectorText" presStyleLbl="sibTrans2D1" presStyleIdx="0" presStyleCnt="3"/>
      <dgm:spPr/>
      <dgm:t>
        <a:bodyPr/>
        <a:lstStyle/>
        <a:p>
          <a:endParaRPr lang="en-US"/>
        </a:p>
      </dgm:t>
    </dgm:pt>
    <dgm:pt modelId="{1E76DCC5-A82B-4917-A2F6-E25FE99E2DDD}" type="pres">
      <dgm:prSet presAssocID="{3ED98055-891F-4954-898C-F9CFCBC16CD2}" presName="node" presStyleLbl="node1" presStyleIdx="1" presStyleCnt="3">
        <dgm:presLayoutVars>
          <dgm:bulletEnabled val="1"/>
        </dgm:presLayoutVars>
      </dgm:prSet>
      <dgm:spPr/>
      <dgm:t>
        <a:bodyPr/>
        <a:lstStyle/>
        <a:p>
          <a:endParaRPr lang="en-US"/>
        </a:p>
      </dgm:t>
    </dgm:pt>
    <dgm:pt modelId="{C25C4672-F9E5-4827-BC27-333FF714053D}" type="pres">
      <dgm:prSet presAssocID="{00FC958D-F8B9-423A-AEBC-94FB6F77071F}" presName="sibTrans" presStyleLbl="sibTrans2D1" presStyleIdx="1" presStyleCnt="3"/>
      <dgm:spPr/>
      <dgm:t>
        <a:bodyPr/>
        <a:lstStyle/>
        <a:p>
          <a:endParaRPr lang="en-US"/>
        </a:p>
      </dgm:t>
    </dgm:pt>
    <dgm:pt modelId="{5CC75059-96FE-4748-B85A-2B5FEF5AA8A7}" type="pres">
      <dgm:prSet presAssocID="{00FC958D-F8B9-423A-AEBC-94FB6F77071F}" presName="connectorText" presStyleLbl="sibTrans2D1" presStyleIdx="1" presStyleCnt="3"/>
      <dgm:spPr/>
      <dgm:t>
        <a:bodyPr/>
        <a:lstStyle/>
        <a:p>
          <a:endParaRPr lang="en-US"/>
        </a:p>
      </dgm:t>
    </dgm:pt>
    <dgm:pt modelId="{29FD80BB-FEE4-4E4B-B921-7D5E98C4B356}" type="pres">
      <dgm:prSet presAssocID="{CF6F4B9F-2260-451F-8E60-110668158949}" presName="node" presStyleLbl="node1" presStyleIdx="2" presStyleCnt="3">
        <dgm:presLayoutVars>
          <dgm:bulletEnabled val="1"/>
        </dgm:presLayoutVars>
      </dgm:prSet>
      <dgm:spPr/>
      <dgm:t>
        <a:bodyPr/>
        <a:lstStyle/>
        <a:p>
          <a:endParaRPr lang="en-US"/>
        </a:p>
      </dgm:t>
    </dgm:pt>
    <dgm:pt modelId="{1C1AA042-E47A-47B1-B947-5505AC738C97}" type="pres">
      <dgm:prSet presAssocID="{D634BDC7-16E6-4584-AD61-82F95BBE73C8}" presName="sibTrans" presStyleLbl="sibTrans2D1" presStyleIdx="2" presStyleCnt="3"/>
      <dgm:spPr/>
      <dgm:t>
        <a:bodyPr/>
        <a:lstStyle/>
        <a:p>
          <a:endParaRPr lang="en-US"/>
        </a:p>
      </dgm:t>
    </dgm:pt>
    <dgm:pt modelId="{6670D05C-9D06-466E-AD67-E1D5F9D2D517}" type="pres">
      <dgm:prSet presAssocID="{D634BDC7-16E6-4584-AD61-82F95BBE73C8}" presName="connectorText" presStyleLbl="sibTrans2D1" presStyleIdx="2" presStyleCnt="3"/>
      <dgm:spPr/>
      <dgm:t>
        <a:bodyPr/>
        <a:lstStyle/>
        <a:p>
          <a:endParaRPr lang="en-US"/>
        </a:p>
      </dgm:t>
    </dgm:pt>
  </dgm:ptLst>
  <dgm:cxnLst>
    <dgm:cxn modelId="{95250AA1-9283-4740-B50A-34E7CF26C63D}" type="presOf" srcId="{AC0F6C06-1FAA-498A-9287-F171FA7DFA6D}" destId="{259E547A-9696-4E1B-8890-C1E3F1907A06}" srcOrd="1" destOrd="0" presId="urn:microsoft.com/office/officeart/2005/8/layout/cycle7"/>
    <dgm:cxn modelId="{DD2B8C50-FA5B-46C2-8D5B-89BE1A70809A}" srcId="{1FEBEC8D-26F7-4E4B-A15E-D9846130596F}" destId="{949548D6-2D41-41A5-A5DE-C0162C60118B}" srcOrd="0" destOrd="0" parTransId="{5E381BFB-914C-4FC9-9E70-4BBE7D4A9134}" sibTransId="{AC0F6C06-1FAA-498A-9287-F171FA7DFA6D}"/>
    <dgm:cxn modelId="{EB6F5BD3-ED37-432C-8B51-6729C4A7642C}" srcId="{1FEBEC8D-26F7-4E4B-A15E-D9846130596F}" destId="{3ED98055-891F-4954-898C-F9CFCBC16CD2}" srcOrd="1" destOrd="0" parTransId="{884DD646-8A8B-42AE-8916-E41E23E74348}" sibTransId="{00FC958D-F8B9-423A-AEBC-94FB6F77071F}"/>
    <dgm:cxn modelId="{F0513175-B1D9-4989-AEFC-BD8CB14994F0}" type="presOf" srcId="{1FEBEC8D-26F7-4E4B-A15E-D9846130596F}" destId="{4FAA35E5-7939-4413-B111-56B7D6785485}" srcOrd="0" destOrd="0" presId="urn:microsoft.com/office/officeart/2005/8/layout/cycle7"/>
    <dgm:cxn modelId="{10A66CD4-0E58-42BB-AAE6-38F3DAFD1A26}" srcId="{1FEBEC8D-26F7-4E4B-A15E-D9846130596F}" destId="{CF6F4B9F-2260-451F-8E60-110668158949}" srcOrd="2" destOrd="0" parTransId="{C00170F4-38C4-43B8-98BC-625C6567757B}" sibTransId="{D634BDC7-16E6-4584-AD61-82F95BBE73C8}"/>
    <dgm:cxn modelId="{DF6D8681-30A1-4C9F-A6A8-69C9DC37B4AF}" type="presOf" srcId="{3ED98055-891F-4954-898C-F9CFCBC16CD2}" destId="{1E76DCC5-A82B-4917-A2F6-E25FE99E2DDD}" srcOrd="0" destOrd="0" presId="urn:microsoft.com/office/officeart/2005/8/layout/cycle7"/>
    <dgm:cxn modelId="{F28E214F-44C5-4056-8AA0-FD10FF0D924A}" type="presOf" srcId="{CF6F4B9F-2260-451F-8E60-110668158949}" destId="{29FD80BB-FEE4-4E4B-B921-7D5E98C4B356}" srcOrd="0" destOrd="0" presId="urn:microsoft.com/office/officeart/2005/8/layout/cycle7"/>
    <dgm:cxn modelId="{85181401-CC9A-4104-B6C1-C1A1AA153363}" type="presOf" srcId="{AC0F6C06-1FAA-498A-9287-F171FA7DFA6D}" destId="{4A37B392-60B3-4B96-88A6-1B782A10B42F}" srcOrd="0" destOrd="0" presId="urn:microsoft.com/office/officeart/2005/8/layout/cycle7"/>
    <dgm:cxn modelId="{D0A4F3EA-CB2C-41A8-800D-BBA48A1759B3}" type="presOf" srcId="{00FC958D-F8B9-423A-AEBC-94FB6F77071F}" destId="{5CC75059-96FE-4748-B85A-2B5FEF5AA8A7}" srcOrd="1" destOrd="0" presId="urn:microsoft.com/office/officeart/2005/8/layout/cycle7"/>
    <dgm:cxn modelId="{D1030F58-0E97-42AF-82F0-85E201D5BE00}" type="presOf" srcId="{00FC958D-F8B9-423A-AEBC-94FB6F77071F}" destId="{C25C4672-F9E5-4827-BC27-333FF714053D}" srcOrd="0" destOrd="0" presId="urn:microsoft.com/office/officeart/2005/8/layout/cycle7"/>
    <dgm:cxn modelId="{CF29A154-F93E-4599-AA3D-5C34E8974AA9}" type="presOf" srcId="{949548D6-2D41-41A5-A5DE-C0162C60118B}" destId="{1A41046E-3702-4562-8600-03E728359C88}" srcOrd="0" destOrd="0" presId="urn:microsoft.com/office/officeart/2005/8/layout/cycle7"/>
    <dgm:cxn modelId="{BE6B1304-88A9-4276-AE50-2FF1E79C8D31}" type="presOf" srcId="{D634BDC7-16E6-4584-AD61-82F95BBE73C8}" destId="{1C1AA042-E47A-47B1-B947-5505AC738C97}" srcOrd="0" destOrd="0" presId="urn:microsoft.com/office/officeart/2005/8/layout/cycle7"/>
    <dgm:cxn modelId="{9EC2F64C-2DE4-4505-9A30-79A65E63B2ED}" type="presOf" srcId="{D634BDC7-16E6-4584-AD61-82F95BBE73C8}" destId="{6670D05C-9D06-466E-AD67-E1D5F9D2D517}" srcOrd="1" destOrd="0" presId="urn:microsoft.com/office/officeart/2005/8/layout/cycle7"/>
    <dgm:cxn modelId="{12618483-57F7-4500-863A-3322AAD776A7}" type="presParOf" srcId="{4FAA35E5-7939-4413-B111-56B7D6785485}" destId="{1A41046E-3702-4562-8600-03E728359C88}" srcOrd="0" destOrd="0" presId="urn:microsoft.com/office/officeart/2005/8/layout/cycle7"/>
    <dgm:cxn modelId="{52545540-2E09-4561-9E31-81F8AB796ECC}" type="presParOf" srcId="{4FAA35E5-7939-4413-B111-56B7D6785485}" destId="{4A37B392-60B3-4B96-88A6-1B782A10B42F}" srcOrd="1" destOrd="0" presId="urn:microsoft.com/office/officeart/2005/8/layout/cycle7"/>
    <dgm:cxn modelId="{CC1A129F-8788-4383-B8AB-457ED2B64255}" type="presParOf" srcId="{4A37B392-60B3-4B96-88A6-1B782A10B42F}" destId="{259E547A-9696-4E1B-8890-C1E3F1907A06}" srcOrd="0" destOrd="0" presId="urn:microsoft.com/office/officeart/2005/8/layout/cycle7"/>
    <dgm:cxn modelId="{923F197F-03C0-4D9B-A6F6-0D7B7340A571}" type="presParOf" srcId="{4FAA35E5-7939-4413-B111-56B7D6785485}" destId="{1E76DCC5-A82B-4917-A2F6-E25FE99E2DDD}" srcOrd="2" destOrd="0" presId="urn:microsoft.com/office/officeart/2005/8/layout/cycle7"/>
    <dgm:cxn modelId="{92546D38-9F11-4F73-B8BA-17819A98E4E5}" type="presParOf" srcId="{4FAA35E5-7939-4413-B111-56B7D6785485}" destId="{C25C4672-F9E5-4827-BC27-333FF714053D}" srcOrd="3" destOrd="0" presId="urn:microsoft.com/office/officeart/2005/8/layout/cycle7"/>
    <dgm:cxn modelId="{2073FC11-0582-416A-BAF4-2DCB3F752073}" type="presParOf" srcId="{C25C4672-F9E5-4827-BC27-333FF714053D}" destId="{5CC75059-96FE-4748-B85A-2B5FEF5AA8A7}" srcOrd="0" destOrd="0" presId="urn:microsoft.com/office/officeart/2005/8/layout/cycle7"/>
    <dgm:cxn modelId="{27C876BD-B5A4-4296-BF51-01151B6CC2E8}" type="presParOf" srcId="{4FAA35E5-7939-4413-B111-56B7D6785485}" destId="{29FD80BB-FEE4-4E4B-B921-7D5E98C4B356}" srcOrd="4" destOrd="0" presId="urn:microsoft.com/office/officeart/2005/8/layout/cycle7"/>
    <dgm:cxn modelId="{34F9EAC8-4B7F-4305-809E-E9B004C15B0B}" type="presParOf" srcId="{4FAA35E5-7939-4413-B111-56B7D6785485}" destId="{1C1AA042-E47A-47B1-B947-5505AC738C97}" srcOrd="5" destOrd="0" presId="urn:microsoft.com/office/officeart/2005/8/layout/cycle7"/>
    <dgm:cxn modelId="{A9AE99A7-27A4-44EA-BED2-089201C8A0B3}" type="presParOf" srcId="{1C1AA042-E47A-47B1-B947-5505AC738C97}" destId="{6670D05C-9D06-466E-AD67-E1D5F9D2D517}" srcOrd="0" destOrd="0" presId="urn:microsoft.com/office/officeart/2005/8/layout/cycle7"/>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A41046E-3702-4562-8600-03E728359C88}">
      <dsp:nvSpPr>
        <dsp:cNvPr id="0" name=""/>
        <dsp:cNvSpPr/>
      </dsp:nvSpPr>
      <dsp:spPr>
        <a:xfrm>
          <a:off x="1588457" y="1205"/>
          <a:ext cx="1812596" cy="906298"/>
        </a:xfrm>
        <a:prstGeom prst="roundRect">
          <a:avLst>
            <a:gd name="adj" fmla="val 10000"/>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87630" tIns="87630" rIns="87630" bIns="87630" numCol="1" spcCol="1270" anchor="ctr" anchorCtr="0">
          <a:noAutofit/>
        </a:bodyPr>
        <a:lstStyle/>
        <a:p>
          <a:pPr lvl="0" algn="ctr" defTabSz="1022350">
            <a:lnSpc>
              <a:spcPct val="90000"/>
            </a:lnSpc>
            <a:spcBef>
              <a:spcPct val="0"/>
            </a:spcBef>
            <a:spcAft>
              <a:spcPct val="35000"/>
            </a:spcAft>
          </a:pPr>
          <a:r>
            <a:rPr lang="en-US" sz="2300" kern="1200" dirty="0" smtClean="0"/>
            <a:t>Physical Environment</a:t>
          </a:r>
          <a:endParaRPr lang="en-US" sz="2300" kern="1200" dirty="0"/>
        </a:p>
      </dsp:txBody>
      <dsp:txXfrm>
        <a:off x="1615002" y="27750"/>
        <a:ext cx="1759506" cy="853208"/>
      </dsp:txXfrm>
    </dsp:sp>
    <dsp:sp modelId="{4A37B392-60B3-4B96-88A6-1B782A10B42F}">
      <dsp:nvSpPr>
        <dsp:cNvPr id="0" name=""/>
        <dsp:cNvSpPr/>
      </dsp:nvSpPr>
      <dsp:spPr>
        <a:xfrm rot="3600000">
          <a:off x="2770618" y="1592410"/>
          <a:ext cx="945526" cy="317204"/>
        </a:xfrm>
        <a:prstGeom prst="leftRightArrow">
          <a:avLst>
            <a:gd name="adj1" fmla="val 60000"/>
            <a:gd name="adj2" fmla="val 50000"/>
          </a:avLst>
        </a:prstGeom>
        <a:solidFill>
          <a:schemeClr val="dk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577850">
            <a:lnSpc>
              <a:spcPct val="90000"/>
            </a:lnSpc>
            <a:spcBef>
              <a:spcPct val="0"/>
            </a:spcBef>
            <a:spcAft>
              <a:spcPct val="35000"/>
            </a:spcAft>
          </a:pPr>
          <a:endParaRPr lang="en-US" sz="1300" kern="1200"/>
        </a:p>
      </dsp:txBody>
      <dsp:txXfrm>
        <a:off x="2865779" y="1655851"/>
        <a:ext cx="755204" cy="190322"/>
      </dsp:txXfrm>
    </dsp:sp>
    <dsp:sp modelId="{1E76DCC5-A82B-4917-A2F6-E25FE99E2DDD}">
      <dsp:nvSpPr>
        <dsp:cNvPr id="0" name=""/>
        <dsp:cNvSpPr/>
      </dsp:nvSpPr>
      <dsp:spPr>
        <a:xfrm>
          <a:off x="3085710" y="2594521"/>
          <a:ext cx="1812596" cy="906298"/>
        </a:xfrm>
        <a:prstGeom prst="roundRect">
          <a:avLst>
            <a:gd name="adj" fmla="val 10000"/>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87630" tIns="87630" rIns="87630" bIns="87630" numCol="1" spcCol="1270" anchor="ctr" anchorCtr="0">
          <a:noAutofit/>
        </a:bodyPr>
        <a:lstStyle/>
        <a:p>
          <a:pPr lvl="0" algn="ctr" defTabSz="1022350">
            <a:lnSpc>
              <a:spcPct val="90000"/>
            </a:lnSpc>
            <a:spcBef>
              <a:spcPct val="0"/>
            </a:spcBef>
            <a:spcAft>
              <a:spcPct val="35000"/>
            </a:spcAft>
          </a:pPr>
          <a:r>
            <a:rPr lang="en-US" sz="2300" kern="1200" dirty="0" smtClean="0"/>
            <a:t>Built Environment</a:t>
          </a:r>
          <a:endParaRPr lang="en-US" sz="2300" kern="1200" dirty="0"/>
        </a:p>
      </dsp:txBody>
      <dsp:txXfrm>
        <a:off x="3112255" y="2621066"/>
        <a:ext cx="1759506" cy="853208"/>
      </dsp:txXfrm>
    </dsp:sp>
    <dsp:sp modelId="{C25C4672-F9E5-4827-BC27-333FF714053D}">
      <dsp:nvSpPr>
        <dsp:cNvPr id="0" name=""/>
        <dsp:cNvSpPr/>
      </dsp:nvSpPr>
      <dsp:spPr>
        <a:xfrm rot="10800000">
          <a:off x="2021992" y="2889068"/>
          <a:ext cx="945526" cy="317204"/>
        </a:xfrm>
        <a:prstGeom prst="leftRightArrow">
          <a:avLst>
            <a:gd name="adj1" fmla="val 60000"/>
            <a:gd name="adj2" fmla="val 50000"/>
          </a:avLst>
        </a:prstGeom>
        <a:solidFill>
          <a:schemeClr val="dk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577850">
            <a:lnSpc>
              <a:spcPct val="90000"/>
            </a:lnSpc>
            <a:spcBef>
              <a:spcPct val="0"/>
            </a:spcBef>
            <a:spcAft>
              <a:spcPct val="35000"/>
            </a:spcAft>
          </a:pPr>
          <a:endParaRPr lang="en-US" sz="1300" kern="1200"/>
        </a:p>
      </dsp:txBody>
      <dsp:txXfrm rot="10800000">
        <a:off x="2117153" y="2952509"/>
        <a:ext cx="755204" cy="190322"/>
      </dsp:txXfrm>
    </dsp:sp>
    <dsp:sp modelId="{29FD80BB-FEE4-4E4B-B921-7D5E98C4B356}">
      <dsp:nvSpPr>
        <dsp:cNvPr id="0" name=""/>
        <dsp:cNvSpPr/>
      </dsp:nvSpPr>
      <dsp:spPr>
        <a:xfrm>
          <a:off x="91205" y="2594521"/>
          <a:ext cx="1812596" cy="906298"/>
        </a:xfrm>
        <a:prstGeom prst="roundRect">
          <a:avLst>
            <a:gd name="adj" fmla="val 10000"/>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87630" tIns="87630" rIns="87630" bIns="87630" numCol="1" spcCol="1270" anchor="ctr" anchorCtr="0">
          <a:noAutofit/>
        </a:bodyPr>
        <a:lstStyle/>
        <a:p>
          <a:pPr lvl="0" algn="ctr" defTabSz="1022350">
            <a:lnSpc>
              <a:spcPct val="90000"/>
            </a:lnSpc>
            <a:spcBef>
              <a:spcPct val="0"/>
            </a:spcBef>
            <a:spcAft>
              <a:spcPct val="35000"/>
            </a:spcAft>
          </a:pPr>
          <a:r>
            <a:rPr lang="en-US" sz="2300" kern="1200" dirty="0" smtClean="0"/>
            <a:t>Human Environment</a:t>
          </a:r>
          <a:endParaRPr lang="en-US" sz="2300" kern="1200" dirty="0"/>
        </a:p>
      </dsp:txBody>
      <dsp:txXfrm>
        <a:off x="117750" y="2621066"/>
        <a:ext cx="1759506" cy="853208"/>
      </dsp:txXfrm>
    </dsp:sp>
    <dsp:sp modelId="{1C1AA042-E47A-47B1-B947-5505AC738C97}">
      <dsp:nvSpPr>
        <dsp:cNvPr id="0" name=""/>
        <dsp:cNvSpPr/>
      </dsp:nvSpPr>
      <dsp:spPr>
        <a:xfrm rot="18000000">
          <a:off x="1273366" y="1592410"/>
          <a:ext cx="945526" cy="317204"/>
        </a:xfrm>
        <a:prstGeom prst="leftRightArrow">
          <a:avLst>
            <a:gd name="adj1" fmla="val 60000"/>
            <a:gd name="adj2" fmla="val 50000"/>
          </a:avLst>
        </a:prstGeom>
        <a:solidFill>
          <a:schemeClr val="dk1">
            <a:tint val="60000"/>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577850">
            <a:lnSpc>
              <a:spcPct val="90000"/>
            </a:lnSpc>
            <a:spcBef>
              <a:spcPct val="0"/>
            </a:spcBef>
            <a:spcAft>
              <a:spcPct val="35000"/>
            </a:spcAft>
          </a:pPr>
          <a:endParaRPr lang="en-US" sz="1300" kern="1200"/>
        </a:p>
      </dsp:txBody>
      <dsp:txXfrm>
        <a:off x="1368527" y="1655851"/>
        <a:ext cx="755204" cy="190322"/>
      </dsp:txXfrm>
    </dsp:sp>
  </dsp:spTree>
</dsp:drawing>
</file>

<file path=ppt/diagrams/layout1.xml><?xml version="1.0" encoding="utf-8"?>
<dgm:layoutDef xmlns:dgm="http://schemas.openxmlformats.org/drawingml/2006/diagram" xmlns:a="http://schemas.openxmlformats.org/drawingml/2006/main" uniqueId="urn:microsoft.com/office/officeart/2005/8/layout/cycle7">
  <dgm:title val=""/>
  <dgm:desc val=""/>
  <dgm:catLst>
    <dgm:cat type="cycle" pri="6000"/>
  </dgm:catLst>
  <dgm:sampData>
    <dgm:dataModel>
      <dgm:ptLst>
        <dgm:pt modelId="0" type="doc"/>
        <dgm:pt modelId="1">
          <dgm:prSet phldr="1"/>
        </dgm:pt>
        <dgm:pt modelId="2">
          <dgm:prSet phldr="1"/>
        </dgm:pt>
        <dgm:pt modelId="3">
          <dgm:prSet phldr="1"/>
        </dgm:pt>
      </dgm:ptLst>
      <dgm:cxnLst>
        <dgm:cxn modelId="6" srcId="0" destId="1" srcOrd="0" destOrd="0"/>
        <dgm:cxn modelId="7" srcId="0" destId="2" srcOrd="1" destOrd="0"/>
        <dgm:cxn modelId="8" srcId="0" destId="3" srcOrd="2"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Name0">
    <dgm:varLst>
      <dgm:dir/>
      <dgm:resizeHandles val="exact"/>
    </dgm:varLst>
    <dgm:choose name="Name1">
      <dgm:if name="Name2" func="var" arg="dir" op="equ" val="norm">
        <dgm:alg type="cycle">
          <dgm:param type="stAng" val="0"/>
          <dgm:param type="spanAng" val="360"/>
        </dgm:alg>
      </dgm:if>
      <dgm:else name="Name3">
        <dgm:alg type="cycle">
          <dgm:param type="stAng" val="0"/>
          <dgm:param type="spanAng" val="-360"/>
        </dgm:alg>
      </dgm:else>
    </dgm:choose>
    <dgm:shape xmlns:r="http://schemas.openxmlformats.org/officeDocument/2006/relationships" r:blip="">
      <dgm:adjLst/>
    </dgm:shape>
    <dgm:presOf/>
    <dgm:constrLst>
      <dgm:constr type="diam" refType="w"/>
      <dgm:constr type="w" for="ch" ptType="node" refType="w"/>
      <dgm:constr type="primFontSz" for="ch" ptType="node" op="equ" val="65"/>
      <dgm:constr type="w" for="ch" forName="sibTrans" refType="w" refFor="ch" refPtType="node" op="equ" fact="0.35"/>
      <dgm:constr type="connDist" for="ch" forName="sibTrans" op="equ"/>
      <dgm:constr type="primFontSz" for="des" forName="connectorText" op="equ" val="55"/>
      <dgm:constr type="primFontSz" for="des" forName="connectorText" refType="primFontSz" refFor="ch" refPtType="node" op="lte" fact="0.8"/>
      <dgm:constr type="sibSp" refType="w" refFor="ch" refPtType="node" op="equ" fact="0.65"/>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5"/>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4">
        <dgm:if name="Name5" axis="par ch" ptType="doc node" func="cnt" op="gt" val="1">
          <dgm:forEach name="sibTransForEach" axis="followSib" ptType="sibTrans" hideLastTrans="0" cnt="1">
            <dgm:layoutNode name="sibTrans">
              <dgm:choose name="Name6">
                <dgm:if name="Name7" axis="par ch" ptType="doc node" func="posEven" op="equ" val="1">
                  <dgm:alg type="conn">
                    <dgm:param type="begPts" val="radial"/>
                    <dgm:param type="endPts" val="radial"/>
                    <dgm:param type="begSty" val="arr"/>
                    <dgm:param type="endSty" val="arr"/>
                  </dgm:alg>
                </dgm:if>
                <dgm:else name="Name8">
                  <dgm:alg type="conn">
                    <dgm:param type="begPts" val="auto"/>
                    <dgm:param type="endPts" val="auto"/>
                    <dgm:param type="begSty" val="arr"/>
                    <dgm:param type="endSty" val="arr"/>
                  </dgm:alg>
                </dgm:else>
              </dgm:choose>
              <dgm:shape xmlns:r="http://schemas.openxmlformats.org/officeDocument/2006/relationships" type="conn" r:blip="">
                <dgm:adjLst/>
              </dgm:shape>
              <dgm:presOf axis="self"/>
              <dgm:constrLst>
                <dgm:constr type="h" refType="w" fact="0.5"/>
                <dgm:constr type="connDist"/>
                <dgm:constr type="begPad" refType="connDist" fact="0.1"/>
                <dgm:constr type="endPad" refType="connDist" fact="0.1"/>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if>
        <dgm:else name="Name9"/>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B01A17A-9B21-4187-9BCA-B9071FF01DBD}" type="datetimeFigureOut">
              <a:rPr lang="en-US" smtClean="0"/>
              <a:t>8/21/2015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9752CE-27A8-41B5-AAAF-BB97DCE44353}" type="slidenum">
              <a:rPr lang="en-US" smtClean="0"/>
              <a:t>‹#›</a:t>
            </a:fld>
            <a:endParaRPr lang="en-US"/>
          </a:p>
        </p:txBody>
      </p:sp>
    </p:spTree>
    <p:extLst>
      <p:ext uri="{BB962C8B-B14F-4D97-AF65-F5344CB8AC3E}">
        <p14:creationId xmlns:p14="http://schemas.microsoft.com/office/powerpoint/2010/main" val="71519017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B01A17A-9B21-4187-9BCA-B9071FF01DBD}" type="datetimeFigureOut">
              <a:rPr lang="en-US" smtClean="0"/>
              <a:t>8/21/2015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9752CE-27A8-41B5-AAAF-BB97DCE44353}" type="slidenum">
              <a:rPr lang="en-US" smtClean="0"/>
              <a:t>‹#›</a:t>
            </a:fld>
            <a:endParaRPr lang="en-US"/>
          </a:p>
        </p:txBody>
      </p:sp>
    </p:spTree>
    <p:extLst>
      <p:ext uri="{BB962C8B-B14F-4D97-AF65-F5344CB8AC3E}">
        <p14:creationId xmlns:p14="http://schemas.microsoft.com/office/powerpoint/2010/main" val="10085958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B01A17A-9B21-4187-9BCA-B9071FF01DBD}" type="datetimeFigureOut">
              <a:rPr lang="en-US" smtClean="0"/>
              <a:t>8/21/2015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9752CE-27A8-41B5-AAAF-BB97DCE44353}" type="slidenum">
              <a:rPr lang="en-US" smtClean="0"/>
              <a:t>‹#›</a:t>
            </a:fld>
            <a:endParaRPr lang="en-US"/>
          </a:p>
        </p:txBody>
      </p:sp>
    </p:spTree>
    <p:extLst>
      <p:ext uri="{BB962C8B-B14F-4D97-AF65-F5344CB8AC3E}">
        <p14:creationId xmlns:p14="http://schemas.microsoft.com/office/powerpoint/2010/main" val="328214347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B01A17A-9B21-4187-9BCA-B9071FF01DBD}" type="datetimeFigureOut">
              <a:rPr lang="en-US" smtClean="0"/>
              <a:t>8/21/2015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9752CE-27A8-41B5-AAAF-BB97DCE44353}" type="slidenum">
              <a:rPr lang="en-US" smtClean="0"/>
              <a:t>‹#›</a:t>
            </a:fld>
            <a:endParaRPr lang="en-US"/>
          </a:p>
        </p:txBody>
      </p:sp>
    </p:spTree>
    <p:extLst>
      <p:ext uri="{BB962C8B-B14F-4D97-AF65-F5344CB8AC3E}">
        <p14:creationId xmlns:p14="http://schemas.microsoft.com/office/powerpoint/2010/main" val="20128145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B01A17A-9B21-4187-9BCA-B9071FF01DBD}" type="datetimeFigureOut">
              <a:rPr lang="en-US" smtClean="0"/>
              <a:t>8/21/2015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9752CE-27A8-41B5-AAAF-BB97DCE44353}" type="slidenum">
              <a:rPr lang="en-US" smtClean="0"/>
              <a:t>‹#›</a:t>
            </a:fld>
            <a:endParaRPr lang="en-US"/>
          </a:p>
        </p:txBody>
      </p:sp>
    </p:spTree>
    <p:extLst>
      <p:ext uri="{BB962C8B-B14F-4D97-AF65-F5344CB8AC3E}">
        <p14:creationId xmlns:p14="http://schemas.microsoft.com/office/powerpoint/2010/main" val="26570207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B01A17A-9B21-4187-9BCA-B9071FF01DBD}" type="datetimeFigureOut">
              <a:rPr lang="en-US" smtClean="0"/>
              <a:t>8/21/2015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B9752CE-27A8-41B5-AAAF-BB97DCE44353}" type="slidenum">
              <a:rPr lang="en-US" smtClean="0"/>
              <a:t>‹#›</a:t>
            </a:fld>
            <a:endParaRPr lang="en-US"/>
          </a:p>
        </p:txBody>
      </p:sp>
    </p:spTree>
    <p:extLst>
      <p:ext uri="{BB962C8B-B14F-4D97-AF65-F5344CB8AC3E}">
        <p14:creationId xmlns:p14="http://schemas.microsoft.com/office/powerpoint/2010/main" val="99185802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B01A17A-9B21-4187-9BCA-B9071FF01DBD}" type="datetimeFigureOut">
              <a:rPr lang="en-US" smtClean="0"/>
              <a:t>8/21/2015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B9752CE-27A8-41B5-AAAF-BB97DCE44353}" type="slidenum">
              <a:rPr lang="en-US" smtClean="0"/>
              <a:t>‹#›</a:t>
            </a:fld>
            <a:endParaRPr lang="en-US"/>
          </a:p>
        </p:txBody>
      </p:sp>
    </p:spTree>
    <p:extLst>
      <p:ext uri="{BB962C8B-B14F-4D97-AF65-F5344CB8AC3E}">
        <p14:creationId xmlns:p14="http://schemas.microsoft.com/office/powerpoint/2010/main" val="53870045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B01A17A-9B21-4187-9BCA-B9071FF01DBD}" type="datetimeFigureOut">
              <a:rPr lang="en-US" smtClean="0"/>
              <a:t>8/21/2015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B9752CE-27A8-41B5-AAAF-BB97DCE44353}" type="slidenum">
              <a:rPr lang="en-US" smtClean="0"/>
              <a:t>‹#›</a:t>
            </a:fld>
            <a:endParaRPr lang="en-US"/>
          </a:p>
        </p:txBody>
      </p:sp>
    </p:spTree>
    <p:extLst>
      <p:ext uri="{BB962C8B-B14F-4D97-AF65-F5344CB8AC3E}">
        <p14:creationId xmlns:p14="http://schemas.microsoft.com/office/powerpoint/2010/main" val="12811019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B01A17A-9B21-4187-9BCA-B9071FF01DBD}" type="datetimeFigureOut">
              <a:rPr lang="en-US" smtClean="0"/>
              <a:t>8/21/2015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B9752CE-27A8-41B5-AAAF-BB97DCE44353}" type="slidenum">
              <a:rPr lang="en-US" smtClean="0"/>
              <a:t>‹#›</a:t>
            </a:fld>
            <a:endParaRPr lang="en-US"/>
          </a:p>
        </p:txBody>
      </p:sp>
    </p:spTree>
    <p:extLst>
      <p:ext uri="{BB962C8B-B14F-4D97-AF65-F5344CB8AC3E}">
        <p14:creationId xmlns:p14="http://schemas.microsoft.com/office/powerpoint/2010/main" val="1309499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B01A17A-9B21-4187-9BCA-B9071FF01DBD}" type="datetimeFigureOut">
              <a:rPr lang="en-US" smtClean="0"/>
              <a:t>8/21/2015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B9752CE-27A8-41B5-AAAF-BB97DCE44353}" type="slidenum">
              <a:rPr lang="en-US" smtClean="0"/>
              <a:t>‹#›</a:t>
            </a:fld>
            <a:endParaRPr lang="en-US"/>
          </a:p>
        </p:txBody>
      </p:sp>
    </p:spTree>
    <p:extLst>
      <p:ext uri="{BB962C8B-B14F-4D97-AF65-F5344CB8AC3E}">
        <p14:creationId xmlns:p14="http://schemas.microsoft.com/office/powerpoint/2010/main" val="53935199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B01A17A-9B21-4187-9BCA-B9071FF01DBD}" type="datetimeFigureOut">
              <a:rPr lang="en-US" smtClean="0"/>
              <a:t>8/21/2015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B9752CE-27A8-41B5-AAAF-BB97DCE44353}" type="slidenum">
              <a:rPr lang="en-US" smtClean="0"/>
              <a:t>‹#›</a:t>
            </a:fld>
            <a:endParaRPr lang="en-US"/>
          </a:p>
        </p:txBody>
      </p:sp>
    </p:spTree>
    <p:extLst>
      <p:ext uri="{BB962C8B-B14F-4D97-AF65-F5344CB8AC3E}">
        <p14:creationId xmlns:p14="http://schemas.microsoft.com/office/powerpoint/2010/main" val="1637023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B01A17A-9B21-4187-9BCA-B9071FF01DBD}" type="datetimeFigureOut">
              <a:rPr lang="en-US" smtClean="0"/>
              <a:t>8/21/2015</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B9752CE-27A8-41B5-AAAF-BB97DCE44353}" type="slidenum">
              <a:rPr lang="en-US" smtClean="0"/>
              <a:t>‹#›</a:t>
            </a:fld>
            <a:endParaRPr lang="en-US"/>
          </a:p>
        </p:txBody>
      </p:sp>
    </p:spTree>
    <p:extLst>
      <p:ext uri="{BB962C8B-B14F-4D97-AF65-F5344CB8AC3E}">
        <p14:creationId xmlns:p14="http://schemas.microsoft.com/office/powerpoint/2010/main" val="348197700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9.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Chapter Two</a:t>
            </a:r>
            <a:endParaRPr lang="en-US" dirty="0"/>
          </a:p>
        </p:txBody>
      </p:sp>
      <p:sp>
        <p:nvSpPr>
          <p:cNvPr id="3" name="Subtitle 2"/>
          <p:cNvSpPr>
            <a:spLocks noGrp="1"/>
          </p:cNvSpPr>
          <p:nvPr>
            <p:ph type="subTitle" idx="1"/>
          </p:nvPr>
        </p:nvSpPr>
        <p:spPr/>
        <p:txBody>
          <a:bodyPr>
            <a:normAutofit/>
          </a:bodyPr>
          <a:lstStyle/>
          <a:p>
            <a:r>
              <a:rPr lang="en-US" sz="8000" dirty="0" smtClean="0"/>
              <a:t>Theory</a:t>
            </a:r>
            <a:endParaRPr lang="en-US" sz="8000" dirty="0"/>
          </a:p>
        </p:txBody>
      </p:sp>
    </p:spTree>
    <p:extLst>
      <p:ext uri="{BB962C8B-B14F-4D97-AF65-F5344CB8AC3E}">
        <p14:creationId xmlns:p14="http://schemas.microsoft.com/office/powerpoint/2010/main" val="56761046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Socio-political Ecology Theory</a:t>
            </a:r>
            <a:endParaRPr lang="en-US" dirty="0"/>
          </a:p>
        </p:txBody>
      </p:sp>
      <p:sp>
        <p:nvSpPr>
          <p:cNvPr id="3" name="Content Placeholder 2"/>
          <p:cNvSpPr>
            <a:spLocks noGrp="1"/>
          </p:cNvSpPr>
          <p:nvPr>
            <p:ph idx="1"/>
          </p:nvPr>
        </p:nvSpPr>
        <p:spPr/>
        <p:txBody>
          <a:bodyPr/>
          <a:lstStyle/>
          <a:p>
            <a:r>
              <a:rPr lang="en-US" dirty="0" smtClean="0"/>
              <a:t>Looks at interactions within human social systems</a:t>
            </a:r>
          </a:p>
          <a:p>
            <a:r>
              <a:rPr lang="en-US" dirty="0" smtClean="0"/>
              <a:t>People trying to re-establish normalcy after a disaster usually compete for resources, often with disparate outcomes</a:t>
            </a:r>
          </a:p>
          <a:p>
            <a:pPr lvl="1"/>
            <a:r>
              <a:rPr lang="en-US" dirty="0" smtClean="0"/>
              <a:t>After an earthquake in Pakistan, men were more likely to obtain resources than women</a:t>
            </a:r>
          </a:p>
          <a:p>
            <a:r>
              <a:rPr lang="en-US" dirty="0" smtClean="0"/>
              <a:t>Pre-disaster inequalities usually worsen the competition</a:t>
            </a:r>
          </a:p>
          <a:p>
            <a:r>
              <a:rPr lang="en-US" dirty="0" smtClean="0"/>
              <a:t>Winners and losers appear in the competitive process</a:t>
            </a:r>
          </a:p>
          <a:p>
            <a:pPr lvl="1"/>
            <a:r>
              <a:rPr lang="en-US" dirty="0" smtClean="0"/>
              <a:t>After a disaster, small businesses with fewer resources are more likely to fail than larger businesses with more resources</a:t>
            </a:r>
          </a:p>
        </p:txBody>
      </p:sp>
    </p:spTree>
    <p:extLst>
      <p:ext uri="{BB962C8B-B14F-4D97-AF65-F5344CB8AC3E}">
        <p14:creationId xmlns:p14="http://schemas.microsoft.com/office/powerpoint/2010/main" val="58100606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r>
              <a:rPr lang="en-US" dirty="0" smtClean="0"/>
              <a:t>Liberal </a:t>
            </a:r>
            <a:r>
              <a:rPr lang="en-US" dirty="0"/>
              <a:t>Feminism and Disaster Recovery</a:t>
            </a:r>
          </a:p>
        </p:txBody>
      </p:sp>
      <p:sp>
        <p:nvSpPr>
          <p:cNvPr id="6" name="Content Placeholder 5"/>
          <p:cNvSpPr>
            <a:spLocks noGrp="1"/>
          </p:cNvSpPr>
          <p:nvPr>
            <p:ph idx="1"/>
          </p:nvPr>
        </p:nvSpPr>
        <p:spPr/>
        <p:txBody>
          <a:bodyPr/>
          <a:lstStyle/>
          <a:p>
            <a:pPr lvl="0"/>
            <a:r>
              <a:rPr lang="en-US" dirty="0"/>
              <a:t>Identify the practical needs of women and children throughout the disaster event and how institutional arrangements can adapt to their needs:  child care, domestic violence, employment, housing access.</a:t>
            </a:r>
          </a:p>
          <a:p>
            <a:pPr lvl="0"/>
            <a:r>
              <a:rPr lang="en-US" dirty="0"/>
              <a:t>Recruit and retain women staff in disaster recovery organizations, with particular attention paid to involving women from disaster-vulnerable populations and locations.</a:t>
            </a:r>
          </a:p>
          <a:p>
            <a:pPr lvl="0"/>
            <a:r>
              <a:rPr lang="en-US" dirty="0"/>
              <a:t>Train and educate disaster recovery staff and volunteers in working with women of various educational, income, age and disability levels.</a:t>
            </a:r>
          </a:p>
          <a:p>
            <a:pPr lvl="0"/>
            <a:r>
              <a:rPr lang="en-US" dirty="0"/>
              <a:t>Target women-owned businesses and female-dominated nonprofits in business recovery and economic development programs.</a:t>
            </a:r>
          </a:p>
          <a:p>
            <a:endParaRPr lang="en-US" dirty="0"/>
          </a:p>
        </p:txBody>
      </p:sp>
    </p:spTree>
    <p:extLst>
      <p:ext uri="{BB962C8B-B14F-4D97-AF65-F5344CB8AC3E}">
        <p14:creationId xmlns:p14="http://schemas.microsoft.com/office/powerpoint/2010/main" val="269275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i="1" dirty="0"/>
              <a:t>Multiracial Feminist Theory and Disaster Recovery</a:t>
            </a:r>
            <a:br>
              <a:rPr lang="en-US" b="1" i="1" dirty="0"/>
            </a:br>
            <a:endParaRPr lang="en-US" dirty="0"/>
          </a:p>
        </p:txBody>
      </p:sp>
      <p:sp>
        <p:nvSpPr>
          <p:cNvPr id="3" name="Content Placeholder 2"/>
          <p:cNvSpPr>
            <a:spLocks noGrp="1"/>
          </p:cNvSpPr>
          <p:nvPr>
            <p:ph idx="1"/>
          </p:nvPr>
        </p:nvSpPr>
        <p:spPr/>
        <p:txBody>
          <a:bodyPr/>
          <a:lstStyle/>
          <a:p>
            <a:pPr lvl="0"/>
            <a:r>
              <a:rPr lang="en-US" dirty="0"/>
              <a:t>Involve organizations that empower women of color to participate in the recovery planning and implementation processes and pay them for their contributions.</a:t>
            </a:r>
          </a:p>
          <a:p>
            <a:pPr lvl="0"/>
            <a:r>
              <a:rPr lang="en-US" dirty="0"/>
              <a:t>Build social networks between women’s groups involving women of color in recovery activities including funding initiatives and programs that pay for and/or reimburse staff and volunteer labor.</a:t>
            </a:r>
          </a:p>
          <a:p>
            <a:pPr lvl="0"/>
            <a:r>
              <a:rPr lang="en-US" dirty="0"/>
              <a:t>Facilitate the active participation of women from underrepresented groups in disaster recovery planning.</a:t>
            </a:r>
          </a:p>
          <a:p>
            <a:pPr lvl="0"/>
            <a:r>
              <a:rPr lang="en-US" dirty="0"/>
              <a:t>Target women leaders from diverse cultural groups for leadership positions in recovery staff and voluntary organizations.</a:t>
            </a:r>
          </a:p>
          <a:p>
            <a:endParaRPr lang="en-US" dirty="0"/>
          </a:p>
        </p:txBody>
      </p:sp>
    </p:spTree>
    <p:extLst>
      <p:ext uri="{BB962C8B-B14F-4D97-AF65-F5344CB8AC3E}">
        <p14:creationId xmlns:p14="http://schemas.microsoft.com/office/powerpoint/2010/main" val="137248581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i="1" dirty="0"/>
              <a:t>Feminist Political Ecology and Disaster Recovery</a:t>
            </a:r>
            <a:br>
              <a:rPr lang="en-US" b="1" i="1" dirty="0"/>
            </a:br>
            <a:endParaRPr lang="en-US" dirty="0"/>
          </a:p>
        </p:txBody>
      </p:sp>
      <p:sp>
        <p:nvSpPr>
          <p:cNvPr id="3" name="Content Placeholder 2"/>
          <p:cNvSpPr>
            <a:spLocks noGrp="1"/>
          </p:cNvSpPr>
          <p:nvPr>
            <p:ph idx="1"/>
          </p:nvPr>
        </p:nvSpPr>
        <p:spPr/>
        <p:txBody>
          <a:bodyPr/>
          <a:lstStyle/>
          <a:p>
            <a:pPr lvl="0"/>
            <a:r>
              <a:rPr lang="en-US" dirty="0"/>
              <a:t>Involve women environmental leaders in planning mitigation activities for the full range of recovery needs in housing, environment, infrastructure, and businesses.</a:t>
            </a:r>
          </a:p>
          <a:p>
            <a:pPr lvl="0"/>
            <a:r>
              <a:rPr lang="en-US" dirty="0"/>
              <a:t>Increase networking between disaster organizations and women involved in environmental justice and sustainable development organizations.</a:t>
            </a:r>
          </a:p>
          <a:p>
            <a:pPr lvl="0"/>
            <a:r>
              <a:rPr lang="en-US" dirty="0"/>
              <a:t>Integrate women involved in local health and safety issues, including technological disasters and hazardous materials, for long-term research on the effects of these substances for women and children. </a:t>
            </a:r>
          </a:p>
        </p:txBody>
      </p:sp>
    </p:spTree>
    <p:extLst>
      <p:ext uri="{BB962C8B-B14F-4D97-AF65-F5344CB8AC3E}">
        <p14:creationId xmlns:p14="http://schemas.microsoft.com/office/powerpoint/2010/main" val="238245067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i="1" dirty="0"/>
              <a:t>Feminist Development Theory</a:t>
            </a:r>
            <a:r>
              <a:rPr lang="en-US" dirty="0"/>
              <a:t/>
            </a:r>
            <a:br>
              <a:rPr lang="en-US" dirty="0"/>
            </a:br>
            <a:endParaRPr lang="en-US" dirty="0"/>
          </a:p>
        </p:txBody>
      </p:sp>
      <p:sp>
        <p:nvSpPr>
          <p:cNvPr id="3" name="Content Placeholder 2"/>
          <p:cNvSpPr>
            <a:spLocks noGrp="1"/>
          </p:cNvSpPr>
          <p:nvPr>
            <p:ph idx="1"/>
          </p:nvPr>
        </p:nvSpPr>
        <p:spPr/>
        <p:txBody>
          <a:bodyPr/>
          <a:lstStyle/>
          <a:p>
            <a:pPr lvl="0"/>
            <a:r>
              <a:rPr lang="en-US" dirty="0"/>
              <a:t>Recovery projects may have gendered impacts and provide more opportunities for men than for women.</a:t>
            </a:r>
          </a:p>
          <a:p>
            <a:pPr lvl="0"/>
            <a:r>
              <a:rPr lang="en-US" dirty="0"/>
              <a:t>Traditional development programs, and those that influence recovery times, may strengthen gender stratification.</a:t>
            </a:r>
          </a:p>
          <a:p>
            <a:pPr lvl="0"/>
            <a:r>
              <a:rPr lang="en-US" dirty="0"/>
              <a:t>Woman-centric recovery schemes should be created, especially those that tap into women’s economic talents.</a:t>
            </a:r>
          </a:p>
          <a:p>
            <a:pPr lvl="0"/>
            <a:r>
              <a:rPr lang="en-US" dirty="0"/>
              <a:t>Within highly gender-segregated societies, woman-only recovery centers and workplaces may need to be created. </a:t>
            </a:r>
          </a:p>
        </p:txBody>
      </p:sp>
    </p:spTree>
    <p:extLst>
      <p:ext uri="{BB962C8B-B14F-4D97-AF65-F5344CB8AC3E}">
        <p14:creationId xmlns:p14="http://schemas.microsoft.com/office/powerpoint/2010/main" val="340586274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Emergent norm theory</a:t>
            </a:r>
            <a:endParaRPr lang="en-US" dirty="0"/>
          </a:p>
        </p:txBody>
      </p:sp>
      <p:sp>
        <p:nvSpPr>
          <p:cNvPr id="3" name="Content Placeholder 2"/>
          <p:cNvSpPr>
            <a:spLocks noGrp="1"/>
          </p:cNvSpPr>
          <p:nvPr>
            <p:ph idx="1"/>
          </p:nvPr>
        </p:nvSpPr>
        <p:spPr/>
        <p:txBody>
          <a:bodyPr/>
          <a:lstStyle/>
          <a:p>
            <a:r>
              <a:rPr lang="en-US" dirty="0" smtClean="0"/>
              <a:t>Because few places plan for recovery, it is often an ad hoc, emergent process</a:t>
            </a:r>
          </a:p>
          <a:p>
            <a:r>
              <a:rPr lang="en-US" dirty="0" smtClean="0"/>
              <a:t>Emergence is newly appearing behavior or activities, like a recovery group that advocates for children</a:t>
            </a:r>
          </a:p>
          <a:p>
            <a:r>
              <a:rPr lang="en-US" dirty="0" smtClean="0"/>
              <a:t>Disasters tend to disable bureaucratic structures</a:t>
            </a:r>
          </a:p>
          <a:p>
            <a:r>
              <a:rPr lang="en-US" dirty="0" smtClean="0"/>
              <a:t>Flexible, innovative approaches usually cover unmet needs or those that are not met by existing structures</a:t>
            </a:r>
            <a:endParaRPr lang="en-US" dirty="0"/>
          </a:p>
        </p:txBody>
      </p:sp>
    </p:spTree>
    <p:extLst>
      <p:ext uri="{BB962C8B-B14F-4D97-AF65-F5344CB8AC3E}">
        <p14:creationId xmlns:p14="http://schemas.microsoft.com/office/powerpoint/2010/main" val="216550235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Sustainable recovery – 6 principles</a:t>
            </a:r>
            <a:endParaRPr lang="en-US" dirty="0"/>
          </a:p>
        </p:txBody>
      </p:sp>
      <p:sp>
        <p:nvSpPr>
          <p:cNvPr id="3" name="Content Placeholder 2"/>
          <p:cNvSpPr>
            <a:spLocks noGrp="1"/>
          </p:cNvSpPr>
          <p:nvPr>
            <p:ph idx="1"/>
          </p:nvPr>
        </p:nvSpPr>
        <p:spPr/>
        <p:txBody>
          <a:bodyPr>
            <a:normAutofit fontScale="92500" lnSpcReduction="20000"/>
          </a:bodyPr>
          <a:lstStyle/>
          <a:p>
            <a:r>
              <a:rPr lang="en-US" dirty="0"/>
              <a:t>consensus-building through participatory </a:t>
            </a:r>
            <a:r>
              <a:rPr lang="en-US" dirty="0" smtClean="0"/>
              <a:t>processes</a:t>
            </a:r>
          </a:p>
          <a:p>
            <a:pPr lvl="1"/>
            <a:r>
              <a:rPr lang="en-US" dirty="0" smtClean="0"/>
              <a:t>People get a say in how a community is rebuilt </a:t>
            </a:r>
          </a:p>
          <a:p>
            <a:r>
              <a:rPr lang="en-US" dirty="0" smtClean="0"/>
              <a:t>insuring </a:t>
            </a:r>
            <a:r>
              <a:rPr lang="en-US" dirty="0"/>
              <a:t>for quality of </a:t>
            </a:r>
            <a:r>
              <a:rPr lang="en-US" dirty="0" smtClean="0"/>
              <a:t>life</a:t>
            </a:r>
          </a:p>
          <a:p>
            <a:pPr lvl="1"/>
            <a:r>
              <a:rPr lang="en-US" dirty="0" smtClean="0"/>
              <a:t>People decide what makes their community a great place to live</a:t>
            </a:r>
          </a:p>
          <a:p>
            <a:r>
              <a:rPr lang="en-US" dirty="0" smtClean="0"/>
              <a:t>economic vitality</a:t>
            </a:r>
          </a:p>
          <a:p>
            <a:pPr lvl="1"/>
            <a:r>
              <a:rPr lang="en-US" dirty="0" smtClean="0"/>
              <a:t>A variety of businesses can return</a:t>
            </a:r>
          </a:p>
          <a:p>
            <a:r>
              <a:rPr lang="en-US" dirty="0" smtClean="0"/>
              <a:t>Social </a:t>
            </a:r>
            <a:r>
              <a:rPr lang="en-US" smtClean="0"/>
              <a:t>and intergenerational equity </a:t>
            </a:r>
            <a:endParaRPr lang="en-US" dirty="0" smtClean="0"/>
          </a:p>
          <a:p>
            <a:pPr lvl="1"/>
            <a:r>
              <a:rPr lang="en-US" dirty="0" smtClean="0"/>
              <a:t>Everyone has a chance to return</a:t>
            </a:r>
          </a:p>
          <a:p>
            <a:r>
              <a:rPr lang="en-US" dirty="0" smtClean="0"/>
              <a:t>environmental quality</a:t>
            </a:r>
          </a:p>
          <a:p>
            <a:pPr lvl="1"/>
            <a:r>
              <a:rPr lang="en-US" dirty="0" smtClean="0"/>
              <a:t>Promoting the environment to be healthy over time and for future generations</a:t>
            </a:r>
          </a:p>
          <a:p>
            <a:r>
              <a:rPr lang="en-US" dirty="0" smtClean="0"/>
              <a:t>mitigating </a:t>
            </a:r>
            <a:r>
              <a:rPr lang="en-US" dirty="0"/>
              <a:t>to insure disaster resilience </a:t>
            </a:r>
            <a:endParaRPr lang="en-US" dirty="0" smtClean="0"/>
          </a:p>
          <a:p>
            <a:pPr lvl="1"/>
            <a:r>
              <a:rPr lang="en-US" dirty="0" smtClean="0"/>
              <a:t>Reducing the effects of future disasters</a:t>
            </a:r>
            <a:endParaRPr lang="en-US" dirty="0"/>
          </a:p>
        </p:txBody>
      </p:sp>
    </p:spTree>
    <p:extLst>
      <p:ext uri="{BB962C8B-B14F-4D97-AF65-F5344CB8AC3E}">
        <p14:creationId xmlns:p14="http://schemas.microsoft.com/office/powerpoint/2010/main" val="18670596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Learning Objectives</a:t>
            </a:r>
            <a:endParaRPr lang="en-US" dirty="0"/>
          </a:p>
        </p:txBody>
      </p:sp>
      <p:sp>
        <p:nvSpPr>
          <p:cNvPr id="3" name="Content Placeholder 2"/>
          <p:cNvSpPr>
            <a:spLocks noGrp="1"/>
          </p:cNvSpPr>
          <p:nvPr>
            <p:ph idx="1"/>
          </p:nvPr>
        </p:nvSpPr>
        <p:spPr/>
        <p:txBody>
          <a:bodyPr/>
          <a:lstStyle/>
          <a:p>
            <a:pPr lvl="0"/>
            <a:r>
              <a:rPr lang="en-US" dirty="0"/>
              <a:t>Provide an overview of the major conceptual and theoretical perspectives used in disaster recovery research.</a:t>
            </a:r>
          </a:p>
          <a:p>
            <a:pPr lvl="0"/>
            <a:r>
              <a:rPr lang="en-US" dirty="0"/>
              <a:t>Apply concepts and theories to understand how disaster recovery could be approached.</a:t>
            </a:r>
          </a:p>
          <a:p>
            <a:pPr lvl="0"/>
            <a:r>
              <a:rPr lang="en-US" dirty="0"/>
              <a:t>Use concepts and theories to identify potential barriers to recovery.</a:t>
            </a:r>
          </a:p>
          <a:p>
            <a:pPr lvl="0"/>
            <a:r>
              <a:rPr lang="en-US" dirty="0"/>
              <a:t>Demonstrate an understanding of key principles to promote a sustainable recovery.</a:t>
            </a:r>
          </a:p>
          <a:p>
            <a:endParaRPr lang="en-US" dirty="0"/>
          </a:p>
        </p:txBody>
      </p:sp>
    </p:spTree>
    <p:extLst>
      <p:ext uri="{BB962C8B-B14F-4D97-AF65-F5344CB8AC3E}">
        <p14:creationId xmlns:p14="http://schemas.microsoft.com/office/powerpoint/2010/main" val="220552862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Key Terms</a:t>
            </a:r>
            <a:endParaRPr lang="en-US" dirty="0"/>
          </a:p>
        </p:txBody>
      </p:sp>
      <p:sp>
        <p:nvSpPr>
          <p:cNvPr id="4" name="Content Placeholder 3"/>
          <p:cNvSpPr>
            <a:spLocks noGrp="1"/>
          </p:cNvSpPr>
          <p:nvPr>
            <p:ph sz="half" idx="1"/>
          </p:nvPr>
        </p:nvSpPr>
        <p:spPr/>
        <p:txBody>
          <a:bodyPr>
            <a:normAutofit fontScale="92500" lnSpcReduction="10000"/>
          </a:bodyPr>
          <a:lstStyle/>
          <a:p>
            <a:pPr lvl="0"/>
            <a:r>
              <a:rPr lang="en-US" dirty="0"/>
              <a:t>Disaster Resilience</a:t>
            </a:r>
          </a:p>
          <a:p>
            <a:pPr lvl="0"/>
            <a:r>
              <a:rPr lang="en-US" dirty="0"/>
              <a:t>Dominant Paradigm</a:t>
            </a:r>
          </a:p>
          <a:p>
            <a:pPr lvl="0"/>
            <a:r>
              <a:rPr lang="en-US" dirty="0"/>
              <a:t>Economic Vitality</a:t>
            </a:r>
          </a:p>
          <a:p>
            <a:pPr lvl="0"/>
            <a:r>
              <a:rPr lang="en-US" dirty="0"/>
              <a:t>Emergent Norm Theory</a:t>
            </a:r>
          </a:p>
          <a:p>
            <a:pPr lvl="0"/>
            <a:r>
              <a:rPr lang="en-US" dirty="0"/>
              <a:t>Environmental Quality</a:t>
            </a:r>
          </a:p>
          <a:p>
            <a:pPr lvl="0"/>
            <a:r>
              <a:rPr lang="en-US" dirty="0"/>
              <a:t>Equity</a:t>
            </a:r>
          </a:p>
          <a:p>
            <a:pPr lvl="0"/>
            <a:r>
              <a:rPr lang="en-US" dirty="0"/>
              <a:t>Feminist Theory</a:t>
            </a:r>
          </a:p>
          <a:p>
            <a:pPr lvl="0"/>
            <a:r>
              <a:rPr lang="en-US" dirty="0"/>
              <a:t>Holistic Recovery</a:t>
            </a:r>
          </a:p>
          <a:p>
            <a:endParaRPr lang="en-US" dirty="0"/>
          </a:p>
        </p:txBody>
      </p:sp>
      <p:sp>
        <p:nvSpPr>
          <p:cNvPr id="5" name="Content Placeholder 4"/>
          <p:cNvSpPr>
            <a:spLocks noGrp="1"/>
          </p:cNvSpPr>
          <p:nvPr>
            <p:ph sz="half" idx="2"/>
          </p:nvPr>
        </p:nvSpPr>
        <p:spPr/>
        <p:txBody>
          <a:bodyPr>
            <a:normAutofit fontScale="92500" lnSpcReduction="10000"/>
          </a:bodyPr>
          <a:lstStyle/>
          <a:p>
            <a:pPr lvl="0"/>
            <a:r>
              <a:rPr lang="en-US" dirty="0"/>
              <a:t>Mitigation </a:t>
            </a:r>
          </a:p>
          <a:p>
            <a:pPr lvl="1"/>
            <a:r>
              <a:rPr lang="en-US" dirty="0"/>
              <a:t>Non-structural Mitigation </a:t>
            </a:r>
          </a:p>
          <a:p>
            <a:pPr lvl="1"/>
            <a:r>
              <a:rPr lang="en-US" dirty="0"/>
              <a:t>Structural Mitigation</a:t>
            </a:r>
          </a:p>
          <a:p>
            <a:pPr lvl="0"/>
            <a:r>
              <a:rPr lang="en-US" dirty="0"/>
              <a:t>Participatory Recovery</a:t>
            </a:r>
          </a:p>
          <a:p>
            <a:pPr lvl="0"/>
            <a:r>
              <a:rPr lang="en-US" dirty="0"/>
              <a:t>Quality of life</a:t>
            </a:r>
          </a:p>
          <a:p>
            <a:pPr lvl="0"/>
            <a:r>
              <a:rPr lang="en-US" dirty="0"/>
              <a:t>Resilience</a:t>
            </a:r>
          </a:p>
          <a:p>
            <a:pPr lvl="0"/>
            <a:r>
              <a:rPr lang="en-US" dirty="0"/>
              <a:t>Socio-political Ecology Theory</a:t>
            </a:r>
          </a:p>
          <a:p>
            <a:pPr lvl="0"/>
            <a:r>
              <a:rPr lang="en-US" dirty="0"/>
              <a:t>Sustainability</a:t>
            </a:r>
          </a:p>
          <a:p>
            <a:pPr lvl="0"/>
            <a:r>
              <a:rPr lang="en-US" dirty="0"/>
              <a:t>Systems Theory</a:t>
            </a:r>
          </a:p>
          <a:p>
            <a:pPr lvl="0"/>
            <a:r>
              <a:rPr lang="en-US" dirty="0"/>
              <a:t>Vulnerability Theory</a:t>
            </a:r>
          </a:p>
          <a:p>
            <a:endParaRPr lang="en-US" dirty="0"/>
          </a:p>
        </p:txBody>
      </p:sp>
    </p:spTree>
    <p:extLst>
      <p:ext uri="{BB962C8B-B14F-4D97-AF65-F5344CB8AC3E}">
        <p14:creationId xmlns:p14="http://schemas.microsoft.com/office/powerpoint/2010/main" val="123293788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r>
              <a:rPr lang="en-US" dirty="0" smtClean="0"/>
              <a:t>Case Study:  Haiti Earthquake, 2010</a:t>
            </a:r>
            <a:endParaRPr lang="en-US" dirty="0"/>
          </a:p>
        </p:txBody>
      </p:sp>
      <p:sp>
        <p:nvSpPr>
          <p:cNvPr id="6" name="Content Placeholder 5"/>
          <p:cNvSpPr>
            <a:spLocks noGrp="1"/>
          </p:cNvSpPr>
          <p:nvPr>
            <p:ph idx="1"/>
          </p:nvPr>
        </p:nvSpPr>
        <p:spPr/>
        <p:txBody>
          <a:bodyPr>
            <a:normAutofit lnSpcReduction="10000"/>
          </a:bodyPr>
          <a:lstStyle/>
          <a:p>
            <a:r>
              <a:rPr lang="en-US" dirty="0" smtClean="0"/>
              <a:t>7.0 magnitude on the Richter scale</a:t>
            </a:r>
          </a:p>
          <a:p>
            <a:r>
              <a:rPr lang="en-US" dirty="0" smtClean="0"/>
              <a:t>Capitol city, Port-au-Prince, sustains major damage</a:t>
            </a:r>
          </a:p>
          <a:p>
            <a:r>
              <a:rPr lang="en-US" dirty="0" smtClean="0"/>
              <a:t>An estimated 316,000 deaths and 300,000 injuries (many severe)</a:t>
            </a:r>
          </a:p>
          <a:p>
            <a:r>
              <a:rPr lang="en-US" dirty="0" smtClean="0"/>
              <a:t>Loss of 100,000 homes</a:t>
            </a:r>
          </a:p>
          <a:p>
            <a:r>
              <a:rPr lang="en-US" dirty="0" smtClean="0"/>
              <a:t>1.5 million people in 1,354 relief areas</a:t>
            </a:r>
          </a:p>
          <a:p>
            <a:r>
              <a:rPr lang="en-US" dirty="0" smtClean="0"/>
              <a:t>Disaster Recovery challenges</a:t>
            </a:r>
            <a:endParaRPr lang="en-US" dirty="0"/>
          </a:p>
          <a:p>
            <a:pPr lvl="1"/>
            <a:r>
              <a:rPr lang="en-US" dirty="0" smtClean="0"/>
              <a:t>Port and airport damage; hospitals destroyed; schools closed; elected and appointed officials killed; community resources devastated; roads inaccessible; violence against women and children; job losses; cholera outbreak. </a:t>
            </a:r>
            <a:endParaRPr lang="en-US" dirty="0"/>
          </a:p>
        </p:txBody>
      </p:sp>
    </p:spTree>
    <p:extLst>
      <p:ext uri="{BB962C8B-B14F-4D97-AF65-F5344CB8AC3E}">
        <p14:creationId xmlns:p14="http://schemas.microsoft.com/office/powerpoint/2010/main" val="22857835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Causes of Haiti’s Earthquake Damage</a:t>
            </a:r>
            <a:endParaRPr lang="en-US" dirty="0"/>
          </a:p>
        </p:txBody>
      </p:sp>
      <p:sp>
        <p:nvSpPr>
          <p:cNvPr id="3" name="Content Placeholder 2"/>
          <p:cNvSpPr>
            <a:spLocks noGrp="1"/>
          </p:cNvSpPr>
          <p:nvPr>
            <p:ph idx="1"/>
          </p:nvPr>
        </p:nvSpPr>
        <p:spPr/>
        <p:txBody>
          <a:bodyPr>
            <a:normAutofit lnSpcReduction="10000"/>
          </a:bodyPr>
          <a:lstStyle/>
          <a:p>
            <a:r>
              <a:rPr lang="en-US" dirty="0" smtClean="0"/>
              <a:t>Not just the seismic shake</a:t>
            </a:r>
          </a:p>
          <a:p>
            <a:r>
              <a:rPr lang="en-US" dirty="0" smtClean="0"/>
              <a:t>Colonized by Spain and France with a history of slavery</a:t>
            </a:r>
          </a:p>
          <a:p>
            <a:r>
              <a:rPr lang="en-US" dirty="0" smtClean="0"/>
              <a:t>Instability in the country</a:t>
            </a:r>
          </a:p>
          <a:p>
            <a:r>
              <a:rPr lang="en-US" dirty="0" smtClean="0"/>
              <a:t>Natural resources undermined</a:t>
            </a:r>
          </a:p>
          <a:p>
            <a:r>
              <a:rPr lang="en-US" dirty="0" smtClean="0"/>
              <a:t>Poorly managed infrastructure and utilities</a:t>
            </a:r>
          </a:p>
          <a:p>
            <a:r>
              <a:rPr lang="en-US" dirty="0" smtClean="0"/>
              <a:t>Emergency response meager</a:t>
            </a:r>
          </a:p>
          <a:p>
            <a:r>
              <a:rPr lang="en-US" dirty="0" smtClean="0"/>
              <a:t>Minimal building codes, not enforced</a:t>
            </a:r>
          </a:p>
          <a:p>
            <a:r>
              <a:rPr lang="en-US" dirty="0" smtClean="0"/>
              <a:t>High mortality rates</a:t>
            </a:r>
          </a:p>
          <a:p>
            <a:r>
              <a:rPr lang="en-US" dirty="0" smtClean="0"/>
              <a:t>Repetitive disasters</a:t>
            </a:r>
          </a:p>
        </p:txBody>
      </p:sp>
    </p:spTree>
    <p:extLst>
      <p:ext uri="{BB962C8B-B14F-4D97-AF65-F5344CB8AC3E}">
        <p14:creationId xmlns:p14="http://schemas.microsoft.com/office/powerpoint/2010/main" val="78291603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Why Theory?</a:t>
            </a:r>
            <a:endParaRPr lang="en-US" dirty="0"/>
          </a:p>
        </p:txBody>
      </p:sp>
      <p:sp>
        <p:nvSpPr>
          <p:cNvPr id="3" name="Content Placeholder 2"/>
          <p:cNvSpPr>
            <a:spLocks noGrp="1"/>
          </p:cNvSpPr>
          <p:nvPr>
            <p:ph idx="1"/>
          </p:nvPr>
        </p:nvSpPr>
        <p:spPr/>
        <p:txBody>
          <a:bodyPr/>
          <a:lstStyle/>
          <a:p>
            <a:r>
              <a:rPr lang="en-US" dirty="0" smtClean="0"/>
              <a:t>To provide insights</a:t>
            </a:r>
          </a:p>
          <a:p>
            <a:r>
              <a:rPr lang="en-US" dirty="0" smtClean="0"/>
              <a:t>To increase explanation</a:t>
            </a:r>
          </a:p>
          <a:p>
            <a:r>
              <a:rPr lang="en-US" dirty="0"/>
              <a:t>“multi- and interdisciplinary approaches are needed to understand and effectively deal with the complex problems of our day” in disasters and humanitarian crises (</a:t>
            </a:r>
            <a:r>
              <a:rPr lang="en-US" dirty="0" err="1"/>
              <a:t>McEntire</a:t>
            </a:r>
            <a:r>
              <a:rPr lang="en-US" dirty="0"/>
              <a:t> 2007, p. </a:t>
            </a:r>
            <a:r>
              <a:rPr lang="en-US" dirty="0" smtClean="0"/>
              <a:t>3)</a:t>
            </a:r>
            <a:endParaRPr lang="en-US" dirty="0"/>
          </a:p>
        </p:txBody>
      </p:sp>
    </p:spTree>
    <p:extLst>
      <p:ext uri="{BB962C8B-B14F-4D97-AF65-F5344CB8AC3E}">
        <p14:creationId xmlns:p14="http://schemas.microsoft.com/office/powerpoint/2010/main" val="232739198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3352800" y="4495800"/>
            <a:ext cx="5486400" cy="795338"/>
          </a:xfrm>
        </p:spPr>
        <p:txBody>
          <a:bodyPr>
            <a:normAutofit fontScale="90000"/>
          </a:bodyPr>
          <a:lstStyle/>
          <a:p>
            <a:pPr algn="ctr"/>
            <a:r>
              <a:rPr lang="en-US" sz="2700" dirty="0"/>
              <a:t>Figure 2.2  Systems Theory </a:t>
            </a:r>
            <a:br>
              <a:rPr lang="en-US" sz="2700" dirty="0"/>
            </a:br>
            <a:r>
              <a:rPr lang="en-US" dirty="0" smtClean="0"/>
              <a:t>(Based on </a:t>
            </a:r>
            <a:r>
              <a:rPr lang="en-US" dirty="0" err="1" smtClean="0"/>
              <a:t>Mileti</a:t>
            </a:r>
            <a:r>
              <a:rPr lang="en-US" dirty="0" smtClean="0"/>
              <a:t> 1999)</a:t>
            </a:r>
            <a:endParaRPr lang="en-US" dirty="0"/>
          </a:p>
        </p:txBody>
      </p:sp>
      <p:graphicFrame>
        <p:nvGraphicFramePr>
          <p:cNvPr id="6" name="Content Placeholder 5"/>
          <p:cNvGraphicFramePr>
            <a:graphicFrameLocks noGrp="1"/>
          </p:cNvGraphicFramePr>
          <p:nvPr>
            <p:ph type="pic" idx="1"/>
          </p:nvPr>
        </p:nvGraphicFramePr>
        <p:xfrm>
          <a:off x="3316288" y="612776"/>
          <a:ext cx="4989512" cy="350202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7" name="Text Placeholder 6"/>
          <p:cNvSpPr>
            <a:spLocks noGrp="1"/>
          </p:cNvSpPr>
          <p:nvPr>
            <p:ph type="body" sz="half" idx="2"/>
          </p:nvPr>
        </p:nvSpPr>
        <p:spPr>
          <a:xfrm>
            <a:off x="1905000" y="5367338"/>
            <a:ext cx="8534400" cy="1262062"/>
          </a:xfrm>
        </p:spPr>
        <p:txBody>
          <a:bodyPr>
            <a:normAutofit/>
          </a:bodyPr>
          <a:lstStyle/>
          <a:p>
            <a:r>
              <a:rPr lang="en-US" sz="2000" i="1" dirty="0"/>
              <a:t>A misfit between the three systems (physical, human, and built) can result in a disaster that damages some or all of </a:t>
            </a:r>
            <a:r>
              <a:rPr lang="en-US" sz="2000" i="1"/>
              <a:t>the systems.</a:t>
            </a:r>
            <a:r>
              <a:rPr lang="en-US" dirty="0" smtClean="0"/>
              <a:t/>
            </a:r>
            <a:br>
              <a:rPr lang="en-US" dirty="0" smtClean="0"/>
            </a:br>
            <a:endParaRPr lang="en-US" dirty="0"/>
          </a:p>
        </p:txBody>
      </p:sp>
    </p:spTree>
    <p:extLst>
      <p:ext uri="{BB962C8B-B14F-4D97-AF65-F5344CB8AC3E}">
        <p14:creationId xmlns:p14="http://schemas.microsoft.com/office/powerpoint/2010/main" val="94874499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r>
              <a:rPr lang="en-US" dirty="0" smtClean="0"/>
              <a:t>Systems Theory</a:t>
            </a:r>
            <a:endParaRPr lang="en-US" dirty="0"/>
          </a:p>
        </p:txBody>
      </p:sp>
      <p:sp>
        <p:nvSpPr>
          <p:cNvPr id="6" name="Content Placeholder 5"/>
          <p:cNvSpPr>
            <a:spLocks noGrp="1"/>
          </p:cNvSpPr>
          <p:nvPr>
            <p:ph idx="1"/>
          </p:nvPr>
        </p:nvSpPr>
        <p:spPr/>
        <p:txBody>
          <a:bodyPr/>
          <a:lstStyle/>
          <a:p>
            <a:r>
              <a:rPr lang="en-US" dirty="0" smtClean="0"/>
              <a:t>Physical systems – include the weather, such as when an ice storm creates a state of emergency</a:t>
            </a:r>
          </a:p>
          <a:p>
            <a:r>
              <a:rPr lang="en-US" dirty="0" smtClean="0"/>
              <a:t>Built environment – includes ports, roads, bridges, which can be affected by physical systems like a flood that covers a road</a:t>
            </a:r>
          </a:p>
          <a:p>
            <a:r>
              <a:rPr lang="en-US" dirty="0" smtClean="0"/>
              <a:t>Human systems – when physical systems affect people and the places where they live</a:t>
            </a:r>
          </a:p>
          <a:p>
            <a:endParaRPr lang="en-US" dirty="0"/>
          </a:p>
          <a:p>
            <a:r>
              <a:rPr lang="en-US" dirty="0" smtClean="0"/>
              <a:t>A disaster occurs when there is a misfit between these systems such as allowing people to build near a river that floods annually.</a:t>
            </a:r>
            <a:endParaRPr lang="en-US" dirty="0"/>
          </a:p>
        </p:txBody>
      </p:sp>
    </p:spTree>
    <p:extLst>
      <p:ext uri="{BB962C8B-B14F-4D97-AF65-F5344CB8AC3E}">
        <p14:creationId xmlns:p14="http://schemas.microsoft.com/office/powerpoint/2010/main" val="316838379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Vulnerability Theory (VT)</a:t>
            </a:r>
            <a:endParaRPr lang="en-US" dirty="0"/>
          </a:p>
        </p:txBody>
      </p:sp>
      <p:sp>
        <p:nvSpPr>
          <p:cNvPr id="3" name="Content Placeholder 2"/>
          <p:cNvSpPr>
            <a:spLocks noGrp="1"/>
          </p:cNvSpPr>
          <p:nvPr>
            <p:ph idx="1"/>
          </p:nvPr>
        </p:nvSpPr>
        <p:spPr/>
        <p:txBody>
          <a:bodyPr/>
          <a:lstStyle/>
          <a:p>
            <a:r>
              <a:rPr lang="en-US" dirty="0" smtClean="0"/>
              <a:t>In contrast to the dominant system where the physical system “causes” the disaster and the cause is engineered, like a levee used to prevent flooding.</a:t>
            </a:r>
          </a:p>
          <a:p>
            <a:r>
              <a:rPr lang="en-US" dirty="0" smtClean="0"/>
              <a:t>VT focuses on the human systems</a:t>
            </a:r>
          </a:p>
          <a:p>
            <a:pPr lvl="1"/>
            <a:r>
              <a:rPr lang="en-US" dirty="0" smtClean="0"/>
              <a:t>Disasters are not equal opportunity events, some people are affected more than others like low income families or countries</a:t>
            </a:r>
          </a:p>
          <a:p>
            <a:pPr lvl="1"/>
            <a:r>
              <a:rPr lang="en-US" dirty="0" smtClean="0"/>
              <a:t>VT also says that we overlook the resources and resilience capacities of those most at risk, and often fail to include them like not inviting people with disabilities to the recovery planning table</a:t>
            </a:r>
          </a:p>
          <a:p>
            <a:endParaRPr lang="en-US" dirty="0"/>
          </a:p>
        </p:txBody>
      </p:sp>
    </p:spTree>
    <p:extLst>
      <p:ext uri="{BB962C8B-B14F-4D97-AF65-F5344CB8AC3E}">
        <p14:creationId xmlns:p14="http://schemas.microsoft.com/office/powerpoint/2010/main" val="144238568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103</TotalTime>
  <Words>1021</Words>
  <Application>Microsoft Office PowerPoint</Application>
  <PresentationFormat>Widescreen</PresentationFormat>
  <Paragraphs>108</Paragraphs>
  <Slides>16</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16</vt:i4>
      </vt:variant>
    </vt:vector>
  </HeadingPairs>
  <TitlesOfParts>
    <vt:vector size="20" baseType="lpstr">
      <vt:lpstr>Arial</vt:lpstr>
      <vt:lpstr>Calibri</vt:lpstr>
      <vt:lpstr>Calibri Light</vt:lpstr>
      <vt:lpstr>Office Theme</vt:lpstr>
      <vt:lpstr>Chapter Two</vt:lpstr>
      <vt:lpstr>Learning Objectives</vt:lpstr>
      <vt:lpstr>Key Terms</vt:lpstr>
      <vt:lpstr>Case Study:  Haiti Earthquake, 2010</vt:lpstr>
      <vt:lpstr>Causes of Haiti’s Earthquake Damage</vt:lpstr>
      <vt:lpstr>Why Theory?</vt:lpstr>
      <vt:lpstr>Figure 2.2  Systems Theory  (Based on Mileti 1999)</vt:lpstr>
      <vt:lpstr>Systems Theory</vt:lpstr>
      <vt:lpstr>Vulnerability Theory (VT)</vt:lpstr>
      <vt:lpstr>Socio-political Ecology Theory</vt:lpstr>
      <vt:lpstr>Liberal Feminism and Disaster Recovery</vt:lpstr>
      <vt:lpstr>Multiracial Feminist Theory and Disaster Recovery </vt:lpstr>
      <vt:lpstr>Feminist Political Ecology and Disaster Recovery </vt:lpstr>
      <vt:lpstr>Feminist Development Theory </vt:lpstr>
      <vt:lpstr>Emergent norm theory</vt:lpstr>
      <vt:lpstr>Sustainable recovery – 6 principles</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Two</dc:title>
  <dc:creator>Phillips, Brenda</dc:creator>
  <cp:lastModifiedBy>Phillips, Brenda</cp:lastModifiedBy>
  <cp:revision>5</cp:revision>
  <dcterms:created xsi:type="dcterms:W3CDTF">2015-08-21T15:53:00Z</dcterms:created>
  <dcterms:modified xsi:type="dcterms:W3CDTF">2015-08-21T17:36:14Z</dcterms:modified>
</cp:coreProperties>
</file>

<file path=docProps/thumbnail.jpeg>
</file>