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sldIdLst>
    <p:sldId id="256" r:id="rId2"/>
    <p:sldId id="257" r:id="rId3"/>
    <p:sldId id="304" r:id="rId4"/>
    <p:sldId id="305" r:id="rId5"/>
    <p:sldId id="262" r:id="rId6"/>
    <p:sldId id="260" r:id="rId7"/>
    <p:sldId id="307" r:id="rId8"/>
    <p:sldId id="306" r:id="rId9"/>
    <p:sldId id="258" r:id="rId10"/>
    <p:sldId id="269" r:id="rId11"/>
    <p:sldId id="308" r:id="rId12"/>
    <p:sldId id="268" r:id="rId13"/>
    <p:sldId id="264" r:id="rId14"/>
    <p:sldId id="265" r:id="rId15"/>
    <p:sldId id="272" r:id="rId16"/>
    <p:sldId id="273" r:id="rId17"/>
    <p:sldId id="263" r:id="rId18"/>
    <p:sldId id="274" r:id="rId19"/>
    <p:sldId id="275" r:id="rId20"/>
    <p:sldId id="276" r:id="rId21"/>
    <p:sldId id="277" r:id="rId22"/>
    <p:sldId id="278" r:id="rId23"/>
    <p:sldId id="299" r:id="rId24"/>
    <p:sldId id="279" r:id="rId25"/>
    <p:sldId id="280" r:id="rId26"/>
    <p:sldId id="281" r:id="rId27"/>
    <p:sldId id="282" r:id="rId28"/>
    <p:sldId id="284" r:id="rId29"/>
    <p:sldId id="283" r:id="rId30"/>
    <p:sldId id="285" r:id="rId31"/>
    <p:sldId id="286" r:id="rId32"/>
    <p:sldId id="300" r:id="rId33"/>
    <p:sldId id="288" r:id="rId34"/>
    <p:sldId id="289" r:id="rId35"/>
    <p:sldId id="290" r:id="rId36"/>
    <p:sldId id="291" r:id="rId37"/>
    <p:sldId id="292" r:id="rId38"/>
    <p:sldId id="293" r:id="rId39"/>
    <p:sldId id="294" r:id="rId40"/>
    <p:sldId id="295" r:id="rId41"/>
    <p:sldId id="296" r:id="rId42"/>
    <p:sldId id="297" r:id="rId4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106" charset="0"/>
        <a:ea typeface="ＭＳ Ｐゴシック" pitchFamily="-106" charset="-128"/>
        <a:cs typeface="ＭＳ Ｐゴシック" pitchFamily="-106" charset="-128"/>
      </a:defRPr>
    </a:lvl1pPr>
    <a:lvl2pPr marL="457200" algn="l" defTabSz="457200" rtl="0" fontAlgn="base">
      <a:spcBef>
        <a:spcPct val="0"/>
      </a:spcBef>
      <a:spcAft>
        <a:spcPct val="0"/>
      </a:spcAft>
      <a:defRPr kern="1200">
        <a:solidFill>
          <a:schemeClr val="tx1"/>
        </a:solidFill>
        <a:latin typeface="Arial" pitchFamily="-106" charset="0"/>
        <a:ea typeface="ＭＳ Ｐゴシック" pitchFamily="-106" charset="-128"/>
        <a:cs typeface="ＭＳ Ｐゴシック" pitchFamily="-106" charset="-128"/>
      </a:defRPr>
    </a:lvl2pPr>
    <a:lvl3pPr marL="914400" algn="l" defTabSz="457200" rtl="0" fontAlgn="base">
      <a:spcBef>
        <a:spcPct val="0"/>
      </a:spcBef>
      <a:spcAft>
        <a:spcPct val="0"/>
      </a:spcAft>
      <a:defRPr kern="1200">
        <a:solidFill>
          <a:schemeClr val="tx1"/>
        </a:solidFill>
        <a:latin typeface="Arial" pitchFamily="-106" charset="0"/>
        <a:ea typeface="ＭＳ Ｐゴシック" pitchFamily="-106" charset="-128"/>
        <a:cs typeface="ＭＳ Ｐゴシック" pitchFamily="-106" charset="-128"/>
      </a:defRPr>
    </a:lvl3pPr>
    <a:lvl4pPr marL="1371600" algn="l" defTabSz="457200" rtl="0" fontAlgn="base">
      <a:spcBef>
        <a:spcPct val="0"/>
      </a:spcBef>
      <a:spcAft>
        <a:spcPct val="0"/>
      </a:spcAft>
      <a:defRPr kern="1200">
        <a:solidFill>
          <a:schemeClr val="tx1"/>
        </a:solidFill>
        <a:latin typeface="Arial" pitchFamily="-106" charset="0"/>
        <a:ea typeface="ＭＳ Ｐゴシック" pitchFamily="-106" charset="-128"/>
        <a:cs typeface="ＭＳ Ｐゴシック" pitchFamily="-106" charset="-128"/>
      </a:defRPr>
    </a:lvl4pPr>
    <a:lvl5pPr marL="1828800" algn="l" defTabSz="457200" rtl="0" fontAlgn="base">
      <a:spcBef>
        <a:spcPct val="0"/>
      </a:spcBef>
      <a:spcAft>
        <a:spcPct val="0"/>
      </a:spcAft>
      <a:defRPr kern="1200">
        <a:solidFill>
          <a:schemeClr val="tx1"/>
        </a:solidFill>
        <a:latin typeface="Arial" pitchFamily="-106" charset="0"/>
        <a:ea typeface="ＭＳ Ｐゴシック" pitchFamily="-106" charset="-128"/>
        <a:cs typeface="ＭＳ Ｐゴシック" pitchFamily="-106" charset="-128"/>
      </a:defRPr>
    </a:lvl5pPr>
    <a:lvl6pPr marL="2286000" algn="l" defTabSz="457200" rtl="0" eaLnBrk="1" latinLnBrk="0" hangingPunct="1">
      <a:defRPr kern="1200">
        <a:solidFill>
          <a:schemeClr val="tx1"/>
        </a:solidFill>
        <a:latin typeface="Arial" pitchFamily="-106" charset="0"/>
        <a:ea typeface="ＭＳ Ｐゴシック" pitchFamily="-106" charset="-128"/>
        <a:cs typeface="ＭＳ Ｐゴシック" pitchFamily="-106" charset="-128"/>
      </a:defRPr>
    </a:lvl6pPr>
    <a:lvl7pPr marL="2743200" algn="l" defTabSz="457200" rtl="0" eaLnBrk="1" latinLnBrk="0" hangingPunct="1">
      <a:defRPr kern="1200">
        <a:solidFill>
          <a:schemeClr val="tx1"/>
        </a:solidFill>
        <a:latin typeface="Arial" pitchFamily="-106" charset="0"/>
        <a:ea typeface="ＭＳ Ｐゴシック" pitchFamily="-106" charset="-128"/>
        <a:cs typeface="ＭＳ Ｐゴシック" pitchFamily="-106" charset="-128"/>
      </a:defRPr>
    </a:lvl7pPr>
    <a:lvl8pPr marL="3200400" algn="l" defTabSz="457200" rtl="0" eaLnBrk="1" latinLnBrk="0" hangingPunct="1">
      <a:defRPr kern="1200">
        <a:solidFill>
          <a:schemeClr val="tx1"/>
        </a:solidFill>
        <a:latin typeface="Arial" pitchFamily="-106" charset="0"/>
        <a:ea typeface="ＭＳ Ｐゴシック" pitchFamily="-106" charset="-128"/>
        <a:cs typeface="ＭＳ Ｐゴシック" pitchFamily="-106" charset="-128"/>
      </a:defRPr>
    </a:lvl8pPr>
    <a:lvl9pPr marL="3657600" algn="l" defTabSz="457200" rtl="0" eaLnBrk="1" latinLnBrk="0" hangingPunct="1">
      <a:defRPr kern="1200">
        <a:solidFill>
          <a:schemeClr val="tx1"/>
        </a:solidFill>
        <a:latin typeface="Arial" pitchFamily="-106" charset="0"/>
        <a:ea typeface="ＭＳ Ｐゴシック" pitchFamily="-106" charset="-128"/>
        <a:cs typeface="ＭＳ Ｐゴシック" pitchFamily="-106"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2D7"/>
    <a:srgbClr val="FFA7D7"/>
    <a:srgbClr val="FFBBBE"/>
    <a:srgbClr val="C3FDB5"/>
    <a:srgbClr val="45FF41"/>
    <a:srgbClr val="00A048"/>
    <a:srgbClr val="FFF79E"/>
    <a:srgbClr val="FFF190"/>
    <a:srgbClr val="FFFD2E"/>
    <a:srgbClr val="FFF4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430"/>
    <p:restoredTop sz="94653"/>
  </p:normalViewPr>
  <p:slideViewPr>
    <p:cSldViewPr snapToObjects="1">
      <p:cViewPr varScale="1">
        <p:scale>
          <a:sx n="80" d="100"/>
          <a:sy n="80" d="100"/>
        </p:scale>
        <p:origin x="84" y="1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3514BF11-868A-614B-AF44-8A4414784EBC}" type="datetime1">
              <a:rPr lang="en-US"/>
              <a:pPr>
                <a:defRPr/>
              </a:pPr>
              <a:t>2/9/2017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30BA2BA5-C907-DB43-B55E-F13A3CC8A59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fontAlgn="base">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fontAlgn="base">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fontAlgn="base">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fontAlgn="base">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0BA2BA5-C907-DB43-B55E-F13A3CC8A59B}" type="slidenum">
              <a:rPr lang="en-US" smtClean="0"/>
              <a:pPr>
                <a:defRPr/>
              </a:pPr>
              <a:t>8</a:t>
            </a:fld>
            <a:endParaRPr lang="en-US"/>
          </a:p>
        </p:txBody>
      </p:sp>
    </p:spTree>
    <p:extLst>
      <p:ext uri="{BB962C8B-B14F-4D97-AF65-F5344CB8AC3E}">
        <p14:creationId xmlns:p14="http://schemas.microsoft.com/office/powerpoint/2010/main" val="637086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79F6C15E-FE23-C442-B415-99BD458FE58B}" type="datetime1">
              <a:rPr lang="en-US"/>
              <a:pPr>
                <a:defRPr/>
              </a:pPr>
              <a:t>2/9/2017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CA8E8AC-8293-9147-A2D2-85D516727E3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9FE1E8F-68BC-2740-80D5-ABDDA1C60B01}" type="datetime1">
              <a:rPr lang="en-US"/>
              <a:pPr>
                <a:defRPr/>
              </a:pPr>
              <a:t>2/9/2017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D4C4601-83DB-9D47-80CE-0A688978807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F3B80864-B0C4-CF42-9400-55104CF39286}" type="datetime1">
              <a:rPr lang="en-US"/>
              <a:pPr>
                <a:defRPr/>
              </a:pPr>
              <a:t>2/9/2017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6DABCEE-3AB9-5F4F-9607-6AF718E8CDE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DB27AEC3-966D-3741-9307-168E2153F4D2}" type="datetime1">
              <a:rPr lang="en-US"/>
              <a:pPr>
                <a:defRPr/>
              </a:pPr>
              <a:t>2/9/2017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AB006CA-C858-AD41-BE55-0E03414ABB0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0A9C4933-E673-8A41-82EF-3C8D3AFDB560}" type="datetime1">
              <a:rPr lang="en-US"/>
              <a:pPr>
                <a:defRPr/>
              </a:pPr>
              <a:t>2/9/2017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95856E6-8A06-C446-9AC2-54D99410601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6018D2EA-2CEA-B548-9AD0-67863D81E455}" type="datetime1">
              <a:rPr lang="en-US"/>
              <a:pPr>
                <a:defRPr/>
              </a:pPr>
              <a:t>2/9/2017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6F014FE-4D03-4C4B-9948-C4286FD97C8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419F0D85-0591-6C42-81B3-D18D42537E9D}" type="datetime1">
              <a:rPr lang="en-US"/>
              <a:pPr>
                <a:defRPr/>
              </a:pPr>
              <a:t>2/9/2017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83A6746-BFEA-C847-BD5A-F9CF77D8A5B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25EE72B7-41E0-4349-AED1-4EEFFE8951BC}" type="datetime1">
              <a:rPr lang="en-US"/>
              <a:pPr>
                <a:defRPr/>
              </a:pPr>
              <a:t>2/9/2017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87196AA-AC77-2745-8F5A-AF4E4279578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BBD4059-E16F-C648-9725-9D0991B96497}" type="datetime1">
              <a:rPr lang="en-US"/>
              <a:pPr>
                <a:defRPr/>
              </a:pPr>
              <a:t>2/9/2017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143CF22-DF85-0C4F-8F69-545EE91E542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A60523D-74F8-7B4C-9E48-BE82BD4816A7}" type="datetime1">
              <a:rPr lang="en-US"/>
              <a:pPr>
                <a:defRPr/>
              </a:pPr>
              <a:t>2/9/2017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08C75A8-8286-8247-B4F1-19240E68F68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651487F-E23A-3543-8D2B-1E1F7D428D7C}" type="datetime1">
              <a:rPr lang="en-US"/>
              <a:pPr>
                <a:defRPr/>
              </a:pPr>
              <a:t>2/9/2017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324A11F-8B8E-6C41-8B36-FAEAB6A4DFA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cs typeface="+mn-cs"/>
              </a:defRPr>
            </a:lvl1pPr>
          </a:lstStyle>
          <a:p>
            <a:pPr>
              <a:defRPr/>
            </a:pPr>
            <a:fld id="{5ABB39D8-8954-0747-A7EC-CD1B75911EA4}" type="datetime1">
              <a:rPr lang="en-US"/>
              <a:pPr>
                <a:defRPr/>
              </a:pPr>
              <a:t>2/9/2017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cs typeface="+mn-cs"/>
              </a:defRPr>
            </a:lvl1pPr>
          </a:lstStyle>
          <a:p>
            <a:pPr>
              <a:defRPr/>
            </a:pPr>
            <a:fld id="{25493DD8-41A7-FB4B-9369-633C204C0CD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fontAlgn="base">
        <a:spcBef>
          <a:spcPct val="0"/>
        </a:spcBef>
        <a:spcAft>
          <a:spcPct val="0"/>
        </a:spcAft>
        <a:defRPr sz="4400" kern="1200">
          <a:solidFill>
            <a:schemeClr val="tx1"/>
          </a:solidFill>
          <a:latin typeface="+mj-lt"/>
          <a:ea typeface="ＭＳ Ｐゴシック" pitchFamily="-106" charset="-128"/>
          <a:cs typeface="ＭＳ Ｐゴシック" pitchFamily="-106" charset="-128"/>
        </a:defRPr>
      </a:lvl1pPr>
      <a:lvl2pPr algn="ctr" defTabSz="457200" rtl="0" fontAlgn="base">
        <a:spcBef>
          <a:spcPct val="0"/>
        </a:spcBef>
        <a:spcAft>
          <a:spcPct val="0"/>
        </a:spcAft>
        <a:defRPr sz="4400">
          <a:solidFill>
            <a:schemeClr val="tx1"/>
          </a:solidFill>
          <a:latin typeface="Calibri" pitchFamily="-106" charset="0"/>
          <a:ea typeface="ＭＳ Ｐゴシック" pitchFamily="-106" charset="-128"/>
          <a:cs typeface="ＭＳ Ｐゴシック" pitchFamily="-106" charset="-128"/>
        </a:defRPr>
      </a:lvl2pPr>
      <a:lvl3pPr algn="ctr" defTabSz="457200" rtl="0" fontAlgn="base">
        <a:spcBef>
          <a:spcPct val="0"/>
        </a:spcBef>
        <a:spcAft>
          <a:spcPct val="0"/>
        </a:spcAft>
        <a:defRPr sz="4400">
          <a:solidFill>
            <a:schemeClr val="tx1"/>
          </a:solidFill>
          <a:latin typeface="Calibri" pitchFamily="-106" charset="0"/>
          <a:ea typeface="ＭＳ Ｐゴシック" pitchFamily="-106" charset="-128"/>
          <a:cs typeface="ＭＳ Ｐゴシック" pitchFamily="-106" charset="-128"/>
        </a:defRPr>
      </a:lvl3pPr>
      <a:lvl4pPr algn="ctr" defTabSz="457200" rtl="0" fontAlgn="base">
        <a:spcBef>
          <a:spcPct val="0"/>
        </a:spcBef>
        <a:spcAft>
          <a:spcPct val="0"/>
        </a:spcAft>
        <a:defRPr sz="4400">
          <a:solidFill>
            <a:schemeClr val="tx1"/>
          </a:solidFill>
          <a:latin typeface="Calibri" pitchFamily="-106" charset="0"/>
          <a:ea typeface="ＭＳ Ｐゴシック" pitchFamily="-106" charset="-128"/>
          <a:cs typeface="ＭＳ Ｐゴシック" pitchFamily="-106" charset="-128"/>
        </a:defRPr>
      </a:lvl4pPr>
      <a:lvl5pPr algn="ctr" defTabSz="457200" rtl="0" fontAlgn="base">
        <a:spcBef>
          <a:spcPct val="0"/>
        </a:spcBef>
        <a:spcAft>
          <a:spcPct val="0"/>
        </a:spcAft>
        <a:defRPr sz="4400">
          <a:solidFill>
            <a:schemeClr val="tx1"/>
          </a:solidFill>
          <a:latin typeface="Calibri" pitchFamily="-106" charset="0"/>
          <a:ea typeface="ＭＳ Ｐゴシック" pitchFamily="-106" charset="-128"/>
          <a:cs typeface="ＭＳ Ｐゴシック" pitchFamily="-106" charset="-128"/>
        </a:defRPr>
      </a:lvl5pPr>
      <a:lvl6pPr marL="457200" algn="ctr" defTabSz="457200" rtl="0" fontAlgn="base">
        <a:spcBef>
          <a:spcPct val="0"/>
        </a:spcBef>
        <a:spcAft>
          <a:spcPct val="0"/>
        </a:spcAft>
        <a:defRPr sz="4400">
          <a:solidFill>
            <a:schemeClr val="tx1"/>
          </a:solidFill>
          <a:latin typeface="Calibri" pitchFamily="-106" charset="0"/>
          <a:ea typeface="ＭＳ Ｐゴシック" pitchFamily="-106" charset="-128"/>
          <a:cs typeface="ＭＳ Ｐゴシック" pitchFamily="-106" charset="-128"/>
        </a:defRPr>
      </a:lvl6pPr>
      <a:lvl7pPr marL="914400" algn="ctr" defTabSz="457200" rtl="0" fontAlgn="base">
        <a:spcBef>
          <a:spcPct val="0"/>
        </a:spcBef>
        <a:spcAft>
          <a:spcPct val="0"/>
        </a:spcAft>
        <a:defRPr sz="4400">
          <a:solidFill>
            <a:schemeClr val="tx1"/>
          </a:solidFill>
          <a:latin typeface="Calibri" pitchFamily="-106" charset="0"/>
          <a:ea typeface="ＭＳ Ｐゴシック" pitchFamily="-106" charset="-128"/>
          <a:cs typeface="ＭＳ Ｐゴシック" pitchFamily="-106" charset="-128"/>
        </a:defRPr>
      </a:lvl7pPr>
      <a:lvl8pPr marL="1371600" algn="ctr" defTabSz="457200" rtl="0" fontAlgn="base">
        <a:spcBef>
          <a:spcPct val="0"/>
        </a:spcBef>
        <a:spcAft>
          <a:spcPct val="0"/>
        </a:spcAft>
        <a:defRPr sz="4400">
          <a:solidFill>
            <a:schemeClr val="tx1"/>
          </a:solidFill>
          <a:latin typeface="Calibri" pitchFamily="-106" charset="0"/>
          <a:ea typeface="ＭＳ Ｐゴシック" pitchFamily="-106" charset="-128"/>
          <a:cs typeface="ＭＳ Ｐゴシック" pitchFamily="-106" charset="-128"/>
        </a:defRPr>
      </a:lvl8pPr>
      <a:lvl9pPr marL="1828800" algn="ctr" defTabSz="457200" rtl="0" fontAlgn="base">
        <a:spcBef>
          <a:spcPct val="0"/>
        </a:spcBef>
        <a:spcAft>
          <a:spcPct val="0"/>
        </a:spcAft>
        <a:defRPr sz="4400">
          <a:solidFill>
            <a:schemeClr val="tx1"/>
          </a:solidFill>
          <a:latin typeface="Calibri" pitchFamily="-106" charset="0"/>
          <a:ea typeface="ＭＳ Ｐゴシック" pitchFamily="-106" charset="-128"/>
          <a:cs typeface="ＭＳ Ｐゴシック" pitchFamily="-106" charset="-128"/>
        </a:defRPr>
      </a:lvl9pPr>
    </p:titleStyle>
    <p:bodyStyle>
      <a:lvl1pPr marL="342900" indent="-342900" algn="l" defTabSz="457200" rtl="0" fontAlgn="base">
        <a:spcBef>
          <a:spcPct val="20000"/>
        </a:spcBef>
        <a:spcAft>
          <a:spcPct val="0"/>
        </a:spcAft>
        <a:buFont typeface="Arial" pitchFamily="-106" charset="0"/>
        <a:buChar char="•"/>
        <a:defRPr sz="3200" kern="1200">
          <a:solidFill>
            <a:schemeClr val="tx1"/>
          </a:solidFill>
          <a:latin typeface="+mn-lt"/>
          <a:ea typeface="ＭＳ Ｐゴシック" pitchFamily="-106" charset="-128"/>
          <a:cs typeface="ＭＳ Ｐゴシック" pitchFamily="-106" charset="-128"/>
        </a:defRPr>
      </a:lvl1pPr>
      <a:lvl2pPr marL="742950" indent="-285750" algn="l" defTabSz="457200" rtl="0" fontAlgn="base">
        <a:spcBef>
          <a:spcPct val="20000"/>
        </a:spcBef>
        <a:spcAft>
          <a:spcPct val="0"/>
        </a:spcAft>
        <a:buFont typeface="Arial" pitchFamily="-106" charset="0"/>
        <a:buChar char="–"/>
        <a:defRPr sz="2800" kern="1200">
          <a:solidFill>
            <a:schemeClr val="tx1"/>
          </a:solidFill>
          <a:latin typeface="+mn-lt"/>
          <a:ea typeface="ＭＳ Ｐゴシック" pitchFamily="-106" charset="-128"/>
          <a:cs typeface="+mn-cs"/>
        </a:defRPr>
      </a:lvl2pPr>
      <a:lvl3pPr marL="1143000" indent="-228600" algn="l" defTabSz="457200" rtl="0" fontAlgn="base">
        <a:spcBef>
          <a:spcPct val="20000"/>
        </a:spcBef>
        <a:spcAft>
          <a:spcPct val="0"/>
        </a:spcAft>
        <a:buFont typeface="Arial" pitchFamily="-106" charset="0"/>
        <a:buChar char="•"/>
        <a:defRPr sz="2400" kern="1200">
          <a:solidFill>
            <a:schemeClr val="tx1"/>
          </a:solidFill>
          <a:latin typeface="+mn-lt"/>
          <a:ea typeface="ＭＳ Ｐゴシック" pitchFamily="-106" charset="-128"/>
          <a:cs typeface="+mn-cs"/>
        </a:defRPr>
      </a:lvl3pPr>
      <a:lvl4pPr marL="1600200" indent="-228600" algn="l" defTabSz="457200" rtl="0" fontAlgn="base">
        <a:spcBef>
          <a:spcPct val="20000"/>
        </a:spcBef>
        <a:spcAft>
          <a:spcPct val="0"/>
        </a:spcAft>
        <a:buFont typeface="Arial" pitchFamily="-106" charset="0"/>
        <a:buChar char="–"/>
        <a:defRPr sz="2000" kern="1200">
          <a:solidFill>
            <a:schemeClr val="tx1"/>
          </a:solidFill>
          <a:latin typeface="+mn-lt"/>
          <a:ea typeface="ＭＳ Ｐゴシック" pitchFamily="-106" charset="-128"/>
          <a:cs typeface="+mn-cs"/>
        </a:defRPr>
      </a:lvl4pPr>
      <a:lvl5pPr marL="2057400" indent="-228600" algn="l" defTabSz="457200" rtl="0" fontAlgn="base">
        <a:spcBef>
          <a:spcPct val="20000"/>
        </a:spcBef>
        <a:spcAft>
          <a:spcPct val="0"/>
        </a:spcAft>
        <a:buFont typeface="Arial" pitchFamily="-106" charset="0"/>
        <a:buChar char="»"/>
        <a:defRPr sz="2000" kern="1200">
          <a:solidFill>
            <a:schemeClr val="tx1"/>
          </a:solidFill>
          <a:latin typeface="+mn-lt"/>
          <a:ea typeface="ＭＳ Ｐゴシック" pitchFamily="-106"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45FF4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005F112-03DB-704B-9915-8722AA724672}" type="slidenum">
              <a:rPr lang="en-US"/>
              <a:pPr>
                <a:defRPr/>
              </a:pPr>
              <a:t>1</a:t>
            </a:fld>
            <a:endParaRPr lang="en-US"/>
          </a:p>
        </p:txBody>
      </p:sp>
      <p:sp>
        <p:nvSpPr>
          <p:cNvPr id="14339" name="TextBox 4"/>
          <p:cNvSpPr txBox="1">
            <a:spLocks noChangeArrowheads="1"/>
          </p:cNvSpPr>
          <p:nvPr/>
        </p:nvSpPr>
        <p:spPr bwMode="auto">
          <a:xfrm>
            <a:off x="8534400" y="76200"/>
            <a:ext cx="609600" cy="369888"/>
          </a:xfrm>
          <a:prstGeom prst="rect">
            <a:avLst/>
          </a:prstGeom>
          <a:noFill/>
          <a:ln w="9525">
            <a:noFill/>
            <a:miter lim="800000"/>
            <a:headEnd/>
            <a:tailEnd/>
          </a:ln>
        </p:spPr>
        <p:txBody>
          <a:bodyPr>
            <a:prstTxWarp prst="textNoShape">
              <a:avLst/>
            </a:prstTxWarp>
            <a:spAutoFit/>
          </a:bodyPr>
          <a:lstStyle/>
          <a:p>
            <a:fld id="{44AED875-1F83-1342-B93B-196C39948617}" type="slidenum">
              <a:rPr lang="en-US">
                <a:latin typeface="Calibri" pitchFamily="-106" charset="0"/>
              </a:rPr>
              <a:pPr/>
              <a:t>1</a:t>
            </a:fld>
            <a:endParaRPr lang="en-US">
              <a:latin typeface="Calibri" pitchFamily="-106" charset="0"/>
            </a:endParaRPr>
          </a:p>
        </p:txBody>
      </p:sp>
      <p:sp>
        <p:nvSpPr>
          <p:cNvPr id="9" name="TextBox 8"/>
          <p:cNvSpPr txBox="1"/>
          <p:nvPr/>
        </p:nvSpPr>
        <p:spPr>
          <a:xfrm>
            <a:off x="381000" y="381000"/>
            <a:ext cx="8458200" cy="5858014"/>
          </a:xfrm>
          <a:prstGeom prst="rect">
            <a:avLst/>
          </a:prstGeom>
          <a:noFill/>
        </p:spPr>
        <p:txBody>
          <a:bodyPr>
            <a:prstTxWarp prst="textNoShape">
              <a:avLst/>
            </a:prstTxWarp>
            <a:spAutoFit/>
          </a:bodyPr>
          <a:lstStyle/>
          <a:p>
            <a:pPr algn="ctr">
              <a:spcAft>
                <a:spcPts val="400"/>
              </a:spcAft>
            </a:pPr>
            <a:r>
              <a:rPr lang="en-US" sz="2400" b="1" dirty="0"/>
              <a:t>Chapter 2</a:t>
            </a:r>
          </a:p>
          <a:p>
            <a:pPr algn="ctr">
              <a:spcAft>
                <a:spcPts val="400"/>
              </a:spcAft>
            </a:pPr>
            <a:r>
              <a:rPr lang="en-US" sz="3200" b="1" dirty="0"/>
              <a:t>THE HYDROSPHERE AND WATER CHEMISTRY</a:t>
            </a:r>
            <a:endParaRPr lang="en-US" sz="2400" b="1" dirty="0"/>
          </a:p>
          <a:p>
            <a:pPr algn="ctr"/>
            <a:endParaRPr lang="en-US" sz="2400" b="1" dirty="0"/>
          </a:p>
          <a:p>
            <a:pPr algn="ctr"/>
            <a:endParaRPr lang="en-US" sz="2400" b="1" dirty="0"/>
          </a:p>
          <a:p>
            <a:pPr algn="ctr"/>
            <a:endParaRPr lang="en-US" sz="2400" b="1" dirty="0"/>
          </a:p>
          <a:p>
            <a:pPr algn="ctr"/>
            <a:r>
              <a:rPr lang="en-US" sz="2400" b="1" i="1" dirty="0">
                <a:solidFill>
                  <a:srgbClr val="0000FF"/>
                </a:solidFill>
              </a:rPr>
              <a:t>Environmental Chemistry</a:t>
            </a:r>
            <a:r>
              <a:rPr lang="en-US" sz="2400" b="1" dirty="0">
                <a:solidFill>
                  <a:srgbClr val="0000FF"/>
                </a:solidFill>
              </a:rPr>
              <a:t>, 10th Edition</a:t>
            </a:r>
          </a:p>
          <a:p>
            <a:pPr algn="ctr"/>
            <a:r>
              <a:rPr lang="en-US" sz="2400" b="1" dirty="0">
                <a:solidFill>
                  <a:srgbClr val="0000FF"/>
                </a:solidFill>
              </a:rPr>
              <a:t>Stanley E. Manahan</a:t>
            </a:r>
          </a:p>
          <a:p>
            <a:pPr algn="ctr"/>
            <a:r>
              <a:rPr lang="en-US" sz="2400" b="1" dirty="0">
                <a:solidFill>
                  <a:srgbClr val="0000FF"/>
                </a:solidFill>
              </a:rPr>
              <a:t>Taylor and Francis/CRC Press</a:t>
            </a:r>
          </a:p>
          <a:p>
            <a:pPr algn="ctr"/>
            <a:r>
              <a:rPr lang="en-US" sz="2400" b="1" dirty="0">
                <a:solidFill>
                  <a:srgbClr val="0000FF"/>
                </a:solidFill>
              </a:rPr>
              <a:t>2017</a:t>
            </a:r>
          </a:p>
          <a:p>
            <a:pPr algn="ctr"/>
            <a:endParaRPr lang="en-US" sz="2400" b="1" dirty="0"/>
          </a:p>
          <a:p>
            <a:pPr algn="ctr"/>
            <a:endParaRPr lang="en-US" sz="2400" b="1" dirty="0"/>
          </a:p>
          <a:p>
            <a:pPr algn="ctr"/>
            <a:r>
              <a:rPr lang="en-US" sz="2400" b="1" dirty="0">
                <a:solidFill>
                  <a:srgbClr val="FF0000"/>
                </a:solidFill>
              </a:rPr>
              <a:t>For questions, contact:</a:t>
            </a:r>
          </a:p>
          <a:p>
            <a:pPr algn="ctr"/>
            <a:r>
              <a:rPr lang="en-US" sz="2000" b="1" dirty="0">
                <a:solidFill>
                  <a:srgbClr val="FF0000"/>
                </a:solidFill>
              </a:rPr>
              <a:t>Stanley E. Manahan</a:t>
            </a:r>
          </a:p>
          <a:p>
            <a:pPr algn="ctr"/>
            <a:r>
              <a:rPr lang="en-US" sz="2000" b="1" dirty="0" err="1">
                <a:solidFill>
                  <a:srgbClr val="FF0000"/>
                </a:solidFill>
              </a:rPr>
              <a:t>manahans@missouri.edu</a:t>
            </a:r>
            <a:endParaRPr lang="en-US" sz="2000" b="1"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45FF4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D077848-A150-C741-8225-DF6737F00C1A}" type="slidenum">
              <a:rPr lang="en-US"/>
              <a:pPr>
                <a:defRPr/>
              </a:pPr>
              <a:t>10</a:t>
            </a:fld>
            <a:endParaRPr lang="en-US"/>
          </a:p>
        </p:txBody>
      </p:sp>
      <p:sp>
        <p:nvSpPr>
          <p:cNvPr id="22531" name="TextBox 4"/>
          <p:cNvSpPr txBox="1">
            <a:spLocks noChangeArrowheads="1"/>
          </p:cNvSpPr>
          <p:nvPr/>
        </p:nvSpPr>
        <p:spPr bwMode="auto">
          <a:xfrm>
            <a:off x="8534400" y="76200"/>
            <a:ext cx="609600" cy="369888"/>
          </a:xfrm>
          <a:prstGeom prst="rect">
            <a:avLst/>
          </a:prstGeom>
          <a:noFill/>
          <a:ln w="9525">
            <a:noFill/>
            <a:miter lim="800000"/>
            <a:headEnd/>
            <a:tailEnd/>
          </a:ln>
        </p:spPr>
        <p:txBody>
          <a:bodyPr>
            <a:prstTxWarp prst="textNoShape">
              <a:avLst/>
            </a:prstTxWarp>
            <a:spAutoFit/>
          </a:bodyPr>
          <a:lstStyle/>
          <a:p>
            <a:fld id="{B0EFC324-14A0-ED43-9DDA-D0D4779E0730}" type="slidenum">
              <a:rPr lang="en-US">
                <a:latin typeface="Calibri" pitchFamily="-106" charset="0"/>
              </a:rPr>
              <a:pPr/>
              <a:t>10</a:t>
            </a:fld>
            <a:endParaRPr lang="en-US">
              <a:latin typeface="Calibri" pitchFamily="-106" charset="0"/>
            </a:endParaRPr>
          </a:p>
        </p:txBody>
      </p:sp>
      <p:sp>
        <p:nvSpPr>
          <p:cNvPr id="22532" name="TextBox 7"/>
          <p:cNvSpPr txBox="1">
            <a:spLocks noChangeArrowheads="1"/>
          </p:cNvSpPr>
          <p:nvPr/>
        </p:nvSpPr>
        <p:spPr bwMode="auto">
          <a:xfrm>
            <a:off x="152400" y="76200"/>
            <a:ext cx="8763000" cy="1011238"/>
          </a:xfrm>
          <a:prstGeom prst="rect">
            <a:avLst/>
          </a:prstGeom>
          <a:noFill/>
          <a:ln w="9525">
            <a:noFill/>
            <a:miter lim="800000"/>
            <a:headEnd/>
            <a:tailEnd/>
          </a:ln>
        </p:spPr>
        <p:txBody>
          <a:bodyPr>
            <a:prstTxWarp prst="textNoShape">
              <a:avLst/>
            </a:prstTxWarp>
            <a:spAutoFit/>
          </a:bodyPr>
          <a:lstStyle/>
          <a:p>
            <a:pPr>
              <a:lnSpc>
                <a:spcPts val="3600"/>
              </a:lnSpc>
              <a:spcAft>
                <a:spcPts val="400"/>
              </a:spcAft>
            </a:pPr>
            <a:r>
              <a:rPr lang="en-US" sz="2800" b="1" dirty="0">
                <a:ea typeface="Arial" pitchFamily="-106" charset="0"/>
                <a:cs typeface="Arial" pitchFamily="-106" charset="0"/>
              </a:rPr>
              <a:t>Hydrogen bonding with solute molecules and between water molecules</a:t>
            </a:r>
          </a:p>
        </p:txBody>
      </p:sp>
      <p:pic>
        <p:nvPicPr>
          <p:cNvPr id="22533" name="Picture 10" descr="Fig 3.5Color"/>
          <p:cNvPicPr>
            <a:picLocks noChangeAspect="1"/>
          </p:cNvPicPr>
          <p:nvPr/>
        </p:nvPicPr>
        <p:blipFill>
          <a:blip r:embed="rId2"/>
          <a:srcRect/>
          <a:stretch>
            <a:fillRect/>
          </a:stretch>
        </p:blipFill>
        <p:spPr bwMode="auto">
          <a:xfrm>
            <a:off x="1143000" y="1087438"/>
            <a:ext cx="6172200" cy="559117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381000"/>
            <a:ext cx="8838694" cy="5257800"/>
          </a:xfrm>
          <a:prstGeom prst="rect">
            <a:avLst/>
          </a:prstGeom>
        </p:spPr>
      </p:pic>
      <p:sp>
        <p:nvSpPr>
          <p:cNvPr id="6" name="TextBox 4"/>
          <p:cNvSpPr txBox="1">
            <a:spLocks noChangeArrowheads="1"/>
          </p:cNvSpPr>
          <p:nvPr/>
        </p:nvSpPr>
        <p:spPr bwMode="auto">
          <a:xfrm>
            <a:off x="8534400" y="87312"/>
            <a:ext cx="533400" cy="369332"/>
          </a:xfrm>
          <a:prstGeom prst="rect">
            <a:avLst/>
          </a:prstGeom>
          <a:noFill/>
          <a:ln w="9525">
            <a:noFill/>
            <a:miter lim="800000"/>
            <a:headEnd/>
            <a:tailEnd/>
          </a:ln>
        </p:spPr>
        <p:txBody>
          <a:bodyPr wrap="square">
            <a:prstTxWarp prst="textNoShape">
              <a:avLst/>
            </a:prstTxWarp>
            <a:spAutoFit/>
          </a:bodyPr>
          <a:lstStyle/>
          <a:p>
            <a:pPr algn="r"/>
            <a:fld id="{59BC3C09-FB49-9848-B721-50001D430CD6}" type="slidenum">
              <a:rPr lang="en-US" smtClean="0">
                <a:latin typeface="Calibri" pitchFamily="-106" charset="0"/>
              </a:rPr>
              <a:t>11</a:t>
            </a:fld>
            <a:endParaRPr lang="en-US" dirty="0">
              <a:latin typeface="Calibri" pitchFamily="-106" charset="0"/>
            </a:endParaRPr>
          </a:p>
        </p:txBody>
      </p:sp>
    </p:spTree>
    <p:extLst>
      <p:ext uri="{BB962C8B-B14F-4D97-AF65-F5344CB8AC3E}">
        <p14:creationId xmlns:p14="http://schemas.microsoft.com/office/powerpoint/2010/main" val="17855833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1506" name="TextBox 3"/>
          <p:cNvSpPr txBox="1">
            <a:spLocks noChangeArrowheads="1"/>
          </p:cNvSpPr>
          <p:nvPr/>
        </p:nvSpPr>
        <p:spPr bwMode="auto">
          <a:xfrm>
            <a:off x="152400" y="304800"/>
            <a:ext cx="8763000" cy="520335"/>
          </a:xfrm>
          <a:prstGeom prst="rect">
            <a:avLst/>
          </a:prstGeom>
          <a:noFill/>
          <a:ln w="9525">
            <a:noFill/>
            <a:miter lim="800000"/>
            <a:headEnd/>
            <a:tailEnd/>
          </a:ln>
        </p:spPr>
        <p:txBody>
          <a:bodyPr>
            <a:prstTxWarp prst="textNoShape">
              <a:avLst/>
            </a:prstTxWarp>
            <a:spAutoFit/>
          </a:bodyPr>
          <a:lstStyle/>
          <a:p>
            <a:pPr>
              <a:lnSpc>
                <a:spcPts val="3600"/>
              </a:lnSpc>
              <a:spcAft>
                <a:spcPts val="400"/>
              </a:spcAft>
            </a:pPr>
            <a:r>
              <a:rPr lang="en-US" sz="2800" b="1" dirty="0">
                <a:ea typeface="Arial" pitchFamily="-106" charset="0"/>
                <a:cs typeface="Arial" pitchFamily="-106" charset="0"/>
              </a:rPr>
              <a:t>Polar water molecule and solvent effects on ions</a:t>
            </a:r>
          </a:p>
        </p:txBody>
      </p:sp>
      <p:sp>
        <p:nvSpPr>
          <p:cNvPr id="21507" name="TextBox 6"/>
          <p:cNvSpPr txBox="1">
            <a:spLocks noChangeArrowheads="1"/>
          </p:cNvSpPr>
          <p:nvPr/>
        </p:nvSpPr>
        <p:spPr bwMode="auto">
          <a:xfrm>
            <a:off x="8458200" y="0"/>
            <a:ext cx="685800" cy="369888"/>
          </a:xfrm>
          <a:prstGeom prst="rect">
            <a:avLst/>
          </a:prstGeom>
          <a:noFill/>
          <a:ln w="9525">
            <a:noFill/>
            <a:miter lim="800000"/>
            <a:headEnd/>
            <a:tailEnd/>
          </a:ln>
        </p:spPr>
        <p:txBody>
          <a:bodyPr>
            <a:prstTxWarp prst="textNoShape">
              <a:avLst/>
            </a:prstTxWarp>
            <a:spAutoFit/>
          </a:bodyPr>
          <a:lstStyle/>
          <a:p>
            <a:fld id="{0C48A2ED-567A-694F-B2E7-AFB80183B218}" type="slidenum">
              <a:rPr lang="en-US">
                <a:latin typeface="Calibri" pitchFamily="-106" charset="0"/>
              </a:rPr>
              <a:pPr/>
              <a:t>12</a:t>
            </a:fld>
            <a:endParaRPr lang="en-US">
              <a:latin typeface="Calibri" pitchFamily="-106" charset="0"/>
            </a:endParaRPr>
          </a:p>
        </p:txBody>
      </p:sp>
      <p:pic>
        <p:nvPicPr>
          <p:cNvPr id="21508" name="Picture 7" descr="Fig 3.4Color"/>
          <p:cNvPicPr>
            <a:picLocks noChangeAspect="1"/>
          </p:cNvPicPr>
          <p:nvPr/>
        </p:nvPicPr>
        <p:blipFill>
          <a:blip r:embed="rId2"/>
          <a:srcRect/>
          <a:stretch>
            <a:fillRect/>
          </a:stretch>
        </p:blipFill>
        <p:spPr bwMode="auto">
          <a:xfrm>
            <a:off x="874713" y="1143000"/>
            <a:ext cx="7278687" cy="55626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A6E7FF"/>
        </a:solidFill>
        <a:effectLst/>
      </p:bgPr>
    </p:bg>
    <p:spTree>
      <p:nvGrpSpPr>
        <p:cNvPr id="1" name=""/>
        <p:cNvGrpSpPr/>
        <p:nvPr/>
      </p:nvGrpSpPr>
      <p:grpSpPr>
        <a:xfrm>
          <a:off x="0" y="0"/>
          <a:ext cx="0" cy="0"/>
          <a:chOff x="0" y="0"/>
          <a:chExt cx="0" cy="0"/>
        </a:xfrm>
      </p:grpSpPr>
      <p:sp>
        <p:nvSpPr>
          <p:cNvPr id="24578" name="TextBox 3"/>
          <p:cNvSpPr txBox="1">
            <a:spLocks noChangeArrowheads="1"/>
          </p:cNvSpPr>
          <p:nvPr/>
        </p:nvSpPr>
        <p:spPr bwMode="auto">
          <a:xfrm>
            <a:off x="152400" y="152400"/>
            <a:ext cx="8763000" cy="1050925"/>
          </a:xfrm>
          <a:prstGeom prst="rect">
            <a:avLst/>
          </a:prstGeom>
          <a:noFill/>
          <a:ln w="9525">
            <a:noFill/>
            <a:miter lim="800000"/>
            <a:headEnd/>
            <a:tailEnd/>
          </a:ln>
        </p:spPr>
        <p:txBody>
          <a:bodyPr>
            <a:prstTxWarp prst="textNoShape">
              <a:avLst/>
            </a:prstTxWarp>
            <a:spAutoFit/>
          </a:bodyPr>
          <a:lstStyle/>
          <a:p>
            <a:pPr>
              <a:lnSpc>
                <a:spcPts val="3600"/>
              </a:lnSpc>
              <a:spcAft>
                <a:spcPts val="400"/>
              </a:spcAft>
            </a:pPr>
            <a:r>
              <a:rPr lang="en-US" sz="2800" b="1" dirty="0">
                <a:ea typeface="Arial" pitchFamily="-106" charset="0"/>
                <a:cs typeface="Arial" pitchFamily="-106" charset="0"/>
              </a:rPr>
              <a:t>Figure 2.6. Thermal stratification of a lake</a:t>
            </a:r>
          </a:p>
          <a:p>
            <a:pPr>
              <a:lnSpc>
                <a:spcPts val="3600"/>
              </a:lnSpc>
              <a:spcAft>
                <a:spcPts val="400"/>
              </a:spcAft>
            </a:pPr>
            <a:r>
              <a:rPr lang="en-US" sz="2400" b="1" dirty="0">
                <a:ea typeface="Arial" pitchFamily="-106" charset="0"/>
                <a:cs typeface="Arial" pitchFamily="-106" charset="0"/>
              </a:rPr>
              <a:t>Overturn in fall tends to stir up bottom sediment</a:t>
            </a:r>
          </a:p>
        </p:txBody>
      </p:sp>
      <p:sp>
        <p:nvSpPr>
          <p:cNvPr id="24579" name="TextBox 6"/>
          <p:cNvSpPr txBox="1">
            <a:spLocks noChangeArrowheads="1"/>
          </p:cNvSpPr>
          <p:nvPr/>
        </p:nvSpPr>
        <p:spPr bwMode="auto">
          <a:xfrm>
            <a:off x="8458200" y="0"/>
            <a:ext cx="685800" cy="369888"/>
          </a:xfrm>
          <a:prstGeom prst="rect">
            <a:avLst/>
          </a:prstGeom>
          <a:noFill/>
          <a:ln w="9525">
            <a:noFill/>
            <a:miter lim="800000"/>
            <a:headEnd/>
            <a:tailEnd/>
          </a:ln>
        </p:spPr>
        <p:txBody>
          <a:bodyPr>
            <a:prstTxWarp prst="textNoShape">
              <a:avLst/>
            </a:prstTxWarp>
            <a:spAutoFit/>
          </a:bodyPr>
          <a:lstStyle/>
          <a:p>
            <a:fld id="{0B2CC88A-5689-3C4A-BB4B-985A1FB6398C}" type="slidenum">
              <a:rPr lang="en-US">
                <a:latin typeface="Calibri" pitchFamily="-106" charset="0"/>
              </a:rPr>
              <a:pPr/>
              <a:t>13</a:t>
            </a:fld>
            <a:endParaRPr lang="en-US">
              <a:latin typeface="Calibri" pitchFamily="-106" charset="0"/>
            </a:endParaRPr>
          </a:p>
        </p:txBody>
      </p:sp>
      <p:pic>
        <p:nvPicPr>
          <p:cNvPr id="24580" name="Picture 4" descr="Fig 3.6Color"/>
          <p:cNvPicPr>
            <a:picLocks noChangeAspect="1"/>
          </p:cNvPicPr>
          <p:nvPr/>
        </p:nvPicPr>
        <p:blipFill>
          <a:blip r:embed="rId2"/>
          <a:srcRect/>
          <a:stretch>
            <a:fillRect/>
          </a:stretch>
        </p:blipFill>
        <p:spPr bwMode="auto">
          <a:xfrm>
            <a:off x="0" y="1362075"/>
            <a:ext cx="9144000" cy="5495925"/>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79E"/>
        </a:solidFill>
        <a:effectLst/>
      </p:bgPr>
    </p:bg>
    <p:spTree>
      <p:nvGrpSpPr>
        <p:cNvPr id="1" name=""/>
        <p:cNvGrpSpPr/>
        <p:nvPr/>
      </p:nvGrpSpPr>
      <p:grpSpPr>
        <a:xfrm>
          <a:off x="0" y="0"/>
          <a:ext cx="0" cy="0"/>
          <a:chOff x="0" y="0"/>
          <a:chExt cx="0" cy="0"/>
        </a:xfrm>
      </p:grpSpPr>
      <p:sp>
        <p:nvSpPr>
          <p:cNvPr id="25602" name="TextBox 4"/>
          <p:cNvSpPr txBox="1">
            <a:spLocks noChangeArrowheads="1"/>
          </p:cNvSpPr>
          <p:nvPr/>
        </p:nvSpPr>
        <p:spPr bwMode="auto">
          <a:xfrm>
            <a:off x="8534400" y="76200"/>
            <a:ext cx="609600" cy="369888"/>
          </a:xfrm>
          <a:prstGeom prst="rect">
            <a:avLst/>
          </a:prstGeom>
          <a:noFill/>
          <a:ln w="9525">
            <a:noFill/>
            <a:miter lim="800000"/>
            <a:headEnd/>
            <a:tailEnd/>
          </a:ln>
        </p:spPr>
        <p:txBody>
          <a:bodyPr>
            <a:prstTxWarp prst="textNoShape">
              <a:avLst/>
            </a:prstTxWarp>
            <a:spAutoFit/>
          </a:bodyPr>
          <a:lstStyle/>
          <a:p>
            <a:fld id="{928DA515-4EB2-4843-8C80-70A646917F7D}" type="slidenum">
              <a:rPr lang="en-US">
                <a:latin typeface="Calibri" pitchFamily="-106" charset="0"/>
              </a:rPr>
              <a:pPr/>
              <a:t>14</a:t>
            </a:fld>
            <a:endParaRPr lang="en-US">
              <a:latin typeface="Calibri" pitchFamily="-106" charset="0"/>
            </a:endParaRPr>
          </a:p>
        </p:txBody>
      </p:sp>
      <p:sp>
        <p:nvSpPr>
          <p:cNvPr id="8" name="TextBox 7"/>
          <p:cNvSpPr txBox="1"/>
          <p:nvPr/>
        </p:nvSpPr>
        <p:spPr>
          <a:xfrm>
            <a:off x="152400" y="304800"/>
            <a:ext cx="8763000" cy="6453049"/>
          </a:xfrm>
          <a:prstGeom prst="rect">
            <a:avLst/>
          </a:prstGeom>
          <a:noFill/>
        </p:spPr>
        <p:txBody>
          <a:bodyPr>
            <a:prstTxWarp prst="textNoShape">
              <a:avLst/>
            </a:prstTxWarp>
            <a:spAutoFit/>
          </a:bodyPr>
          <a:lstStyle/>
          <a:p>
            <a:pPr>
              <a:lnSpc>
                <a:spcPts val="3600"/>
              </a:lnSpc>
              <a:spcAft>
                <a:spcPts val="400"/>
              </a:spcAft>
            </a:pPr>
            <a:r>
              <a:rPr lang="en-US" sz="2800" b="1" dirty="0">
                <a:ea typeface="Arial" pitchFamily="-106" charset="0"/>
                <a:cs typeface="Arial" pitchFamily="-106" charset="0"/>
              </a:rPr>
              <a:t>2.4 Life in Water (Biota)</a:t>
            </a:r>
          </a:p>
          <a:p>
            <a:pPr>
              <a:lnSpc>
                <a:spcPts val="3000"/>
              </a:lnSpc>
              <a:spcAft>
                <a:spcPts val="400"/>
              </a:spcAft>
            </a:pPr>
            <a:r>
              <a:rPr lang="en-US" sz="2400" b="1" dirty="0">
                <a:solidFill>
                  <a:srgbClr val="00B050"/>
                </a:solidFill>
                <a:ea typeface="Arial" pitchFamily="-106" charset="0"/>
                <a:cs typeface="Arial" pitchFamily="-106" charset="0"/>
              </a:rPr>
              <a:t>Autotrophic organisms</a:t>
            </a:r>
          </a:p>
          <a:p>
            <a:pPr marL="231775" indent="-231775">
              <a:lnSpc>
                <a:spcPts val="3000"/>
              </a:lnSpc>
              <a:spcAft>
                <a:spcPts val="400"/>
              </a:spcAft>
              <a:buFont typeface="Arial" charset="0"/>
              <a:buChar char="•"/>
            </a:pPr>
            <a:r>
              <a:rPr lang="en-US" sz="2400" b="1" dirty="0">
                <a:ea typeface="Arial" pitchFamily="-106" charset="0"/>
                <a:cs typeface="Arial" pitchFamily="-106" charset="0"/>
              </a:rPr>
              <a:t>Utilize solar or chemical energy</a:t>
            </a:r>
          </a:p>
          <a:p>
            <a:pPr marL="231775" indent="-231775">
              <a:lnSpc>
                <a:spcPts val="3000"/>
              </a:lnSpc>
              <a:spcAft>
                <a:spcPts val="400"/>
              </a:spcAft>
              <a:buFont typeface="Arial" charset="0"/>
              <a:buChar char="•"/>
            </a:pPr>
            <a:r>
              <a:rPr lang="en-US" sz="2400" b="1" dirty="0">
                <a:ea typeface="Arial" pitchFamily="-106" charset="0"/>
                <a:cs typeface="Arial" pitchFamily="-106" charset="0"/>
              </a:rPr>
              <a:t>Synthesize complex </a:t>
            </a:r>
            <a:r>
              <a:rPr lang="en-US" sz="2400" b="1" dirty="0" err="1">
                <a:ea typeface="Arial" pitchFamily="-106" charset="0"/>
                <a:cs typeface="Arial" pitchFamily="-106" charset="0"/>
              </a:rPr>
              <a:t>biochemicals</a:t>
            </a:r>
            <a:r>
              <a:rPr lang="en-US" sz="2400" b="1" dirty="0">
                <a:ea typeface="Arial" pitchFamily="-106" charset="0"/>
                <a:cs typeface="Arial" pitchFamily="-106" charset="0"/>
              </a:rPr>
              <a:t> from simple inorganic compounds</a:t>
            </a:r>
          </a:p>
          <a:p>
            <a:pPr marL="231775" indent="-231775">
              <a:lnSpc>
                <a:spcPts val="3000"/>
              </a:lnSpc>
              <a:spcAft>
                <a:spcPts val="400"/>
              </a:spcAft>
              <a:buFont typeface="Arial" charset="0"/>
              <a:buChar char="•"/>
            </a:pPr>
            <a:r>
              <a:rPr lang="en-US" sz="2400" b="1" dirty="0">
                <a:ea typeface="Arial" pitchFamily="-106" charset="0"/>
                <a:cs typeface="Arial" pitchFamily="-106" charset="0"/>
              </a:rPr>
              <a:t>Photosynthetic aquatic </a:t>
            </a:r>
            <a:r>
              <a:rPr lang="en-US" sz="2400" b="1" dirty="0">
                <a:solidFill>
                  <a:srgbClr val="008000"/>
                </a:solidFill>
                <a:ea typeface="Arial" pitchFamily="-106" charset="0"/>
                <a:cs typeface="Arial" pitchFamily="-106" charset="0"/>
              </a:rPr>
              <a:t>algae</a:t>
            </a:r>
            <a:r>
              <a:rPr lang="en-US" sz="2400" b="1" dirty="0">
                <a:ea typeface="Arial" pitchFamily="-106" charset="0"/>
                <a:cs typeface="Arial" pitchFamily="-106" charset="0"/>
              </a:rPr>
              <a:t> are </a:t>
            </a:r>
            <a:r>
              <a:rPr lang="en-US" sz="2400" b="1" dirty="0">
                <a:solidFill>
                  <a:srgbClr val="008000"/>
                </a:solidFill>
                <a:ea typeface="Arial" pitchFamily="-106" charset="0"/>
                <a:cs typeface="Arial" pitchFamily="-106" charset="0"/>
              </a:rPr>
              <a:t>producers</a:t>
            </a:r>
            <a:r>
              <a:rPr lang="en-US" sz="2400" b="1" dirty="0">
                <a:ea typeface="Arial" pitchFamily="-106" charset="0"/>
                <a:cs typeface="Arial" pitchFamily="-106" charset="0"/>
              </a:rPr>
              <a:t> that make biomass from CO</a:t>
            </a:r>
            <a:r>
              <a:rPr lang="en-US" sz="2400" b="1" baseline="-25000" dirty="0">
                <a:ea typeface="Arial" pitchFamily="-106" charset="0"/>
                <a:cs typeface="Arial" pitchFamily="-106" charset="0"/>
              </a:rPr>
              <a:t>2</a:t>
            </a:r>
            <a:r>
              <a:rPr lang="en-US" sz="2400" b="1" dirty="0">
                <a:ea typeface="Arial" pitchFamily="-106" charset="0"/>
                <a:cs typeface="Arial" pitchFamily="-106" charset="0"/>
              </a:rPr>
              <a:t> and other inorganic compounds</a:t>
            </a:r>
          </a:p>
          <a:p>
            <a:pPr>
              <a:lnSpc>
                <a:spcPts val="3000"/>
              </a:lnSpc>
              <a:spcAft>
                <a:spcPts val="400"/>
              </a:spcAft>
            </a:pPr>
            <a:r>
              <a:rPr lang="en-US" sz="2400" b="1" dirty="0">
                <a:solidFill>
                  <a:schemeClr val="tx1">
                    <a:lumMod val="65000"/>
                    <a:lumOff val="35000"/>
                  </a:schemeClr>
                </a:solidFill>
                <a:ea typeface="Arial" pitchFamily="-106" charset="0"/>
                <a:cs typeface="Arial" pitchFamily="-106" charset="0"/>
              </a:rPr>
              <a:t>Heterotrophic organisms </a:t>
            </a:r>
            <a:r>
              <a:rPr lang="en-US" sz="2400" b="1" dirty="0">
                <a:ea typeface="Arial" pitchFamily="-106" charset="0"/>
                <a:cs typeface="Arial" pitchFamily="-106" charset="0"/>
              </a:rPr>
              <a:t>metabolize organic materials</a:t>
            </a:r>
          </a:p>
          <a:p>
            <a:pPr marL="287338" indent="-287338">
              <a:lnSpc>
                <a:spcPts val="3000"/>
              </a:lnSpc>
              <a:spcAft>
                <a:spcPts val="400"/>
              </a:spcAft>
              <a:buFont typeface="Arial" charset="0"/>
              <a:buChar char="•"/>
            </a:pPr>
            <a:r>
              <a:rPr lang="en-US" sz="2400" b="1" dirty="0">
                <a:solidFill>
                  <a:schemeClr val="tx1">
                    <a:lumMod val="65000"/>
                    <a:lumOff val="35000"/>
                  </a:schemeClr>
                </a:solidFill>
                <a:ea typeface="Arial" pitchFamily="-106" charset="0"/>
                <a:cs typeface="Arial" pitchFamily="-106" charset="0"/>
              </a:rPr>
              <a:t>Decomposers</a:t>
            </a:r>
            <a:r>
              <a:rPr lang="en-US" sz="2400" b="1" dirty="0">
                <a:ea typeface="Arial" pitchFamily="-106" charset="0"/>
                <a:cs typeface="Arial" pitchFamily="-106" charset="0"/>
              </a:rPr>
              <a:t> (reducers) break down material of biological origin</a:t>
            </a:r>
          </a:p>
          <a:p>
            <a:pPr>
              <a:lnSpc>
                <a:spcPts val="3000"/>
              </a:lnSpc>
              <a:spcAft>
                <a:spcPts val="400"/>
              </a:spcAft>
            </a:pPr>
            <a:r>
              <a:rPr lang="en-US" sz="2400" b="1" dirty="0">
                <a:solidFill>
                  <a:srgbClr val="00A048"/>
                </a:solidFill>
                <a:ea typeface="Arial" pitchFamily="-106" charset="0"/>
                <a:cs typeface="Arial" pitchFamily="-106" charset="0"/>
              </a:rPr>
              <a:t>Productivity</a:t>
            </a:r>
            <a:r>
              <a:rPr lang="en-US" sz="2400" b="1" dirty="0">
                <a:ea typeface="Arial" pitchFamily="-106" charset="0"/>
                <a:cs typeface="Arial" pitchFamily="-106" charset="0"/>
              </a:rPr>
              <a:t> is the ability of organisms in a body of water to produce biomass that is the basis of the food chain</a:t>
            </a:r>
          </a:p>
          <a:p>
            <a:pPr marL="230188" indent="-230188">
              <a:lnSpc>
                <a:spcPts val="3000"/>
              </a:lnSpc>
              <a:spcAft>
                <a:spcPts val="400"/>
              </a:spcAft>
              <a:buFont typeface="Arial" charset="0"/>
              <a:buChar char="•"/>
            </a:pPr>
            <a:r>
              <a:rPr lang="en-US" sz="2400" b="1" dirty="0">
                <a:solidFill>
                  <a:srgbClr val="FF0000"/>
                </a:solidFill>
                <a:ea typeface="Arial" pitchFamily="-106" charset="0"/>
                <a:cs typeface="Arial" pitchFamily="-106" charset="0"/>
              </a:rPr>
              <a:t>Eutrophication</a:t>
            </a:r>
            <a:r>
              <a:rPr lang="en-US" sz="2400" b="1" dirty="0">
                <a:ea typeface="Arial" pitchFamily="-106" charset="0"/>
                <a:cs typeface="Arial" pitchFamily="-106" charset="0"/>
              </a:rPr>
              <a:t> caused by excess productivity</a:t>
            </a:r>
          </a:p>
          <a:p>
            <a:pPr>
              <a:lnSpc>
                <a:spcPts val="3000"/>
              </a:lnSpc>
              <a:spcAft>
                <a:spcPts val="400"/>
              </a:spcAft>
            </a:pPr>
            <a:r>
              <a:rPr lang="en-US" sz="2400" b="1" dirty="0">
                <a:ea typeface="Arial" pitchFamily="-106" charset="0"/>
                <a:cs typeface="Arial" pitchFamily="-106" charset="0"/>
              </a:rPr>
              <a:t>Decay of excess biomass</a:t>
            </a:r>
          </a:p>
          <a:p>
            <a:pPr marL="230188" indent="-230188">
              <a:lnSpc>
                <a:spcPts val="3000"/>
              </a:lnSpc>
              <a:spcAft>
                <a:spcPts val="400"/>
              </a:spcAft>
              <a:buFont typeface="Arial" charset="0"/>
              <a:buChar char="•"/>
            </a:pPr>
            <a:r>
              <a:rPr lang="en-US" sz="2400" b="1" dirty="0">
                <a:ea typeface="Arial" pitchFamily="-106" charset="0"/>
                <a:cs typeface="Arial" pitchFamily="-106" charset="0"/>
              </a:rPr>
              <a:t>Consumption of oxygen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A7D7"/>
        </a:solidFill>
        <a:effectLst/>
      </p:bgPr>
    </p:bg>
    <p:spTree>
      <p:nvGrpSpPr>
        <p:cNvPr id="1" name=""/>
        <p:cNvGrpSpPr/>
        <p:nvPr/>
      </p:nvGrpSpPr>
      <p:grpSpPr>
        <a:xfrm>
          <a:off x="0" y="0"/>
          <a:ext cx="0" cy="0"/>
          <a:chOff x="0" y="0"/>
          <a:chExt cx="0" cy="0"/>
        </a:xfrm>
      </p:grpSpPr>
      <p:sp>
        <p:nvSpPr>
          <p:cNvPr id="2" name="TextBox 1"/>
          <p:cNvSpPr txBox="1"/>
          <p:nvPr/>
        </p:nvSpPr>
        <p:spPr>
          <a:xfrm>
            <a:off x="152400" y="304800"/>
            <a:ext cx="8763000" cy="3552825"/>
          </a:xfrm>
          <a:prstGeom prst="rect">
            <a:avLst/>
          </a:prstGeom>
          <a:noFill/>
        </p:spPr>
        <p:txBody>
          <a:bodyPr>
            <a:prstTxWarp prst="textNoShape">
              <a:avLst/>
            </a:prstTxWarp>
            <a:spAutoFit/>
          </a:bodyPr>
          <a:lstStyle/>
          <a:p>
            <a:pPr>
              <a:lnSpc>
                <a:spcPts val="3600"/>
              </a:lnSpc>
              <a:spcAft>
                <a:spcPts val="400"/>
              </a:spcAft>
            </a:pPr>
            <a:r>
              <a:rPr lang="en-US" sz="2800" b="1" dirty="0">
                <a:solidFill>
                  <a:srgbClr val="00B050"/>
                </a:solidFill>
                <a:ea typeface="Arial" pitchFamily="-106" charset="0"/>
                <a:cs typeface="Arial" pitchFamily="-106" charset="0"/>
              </a:rPr>
              <a:t>Main physical factors affecting aquatic life</a:t>
            </a:r>
          </a:p>
          <a:p>
            <a:pPr marL="230188" indent="-230188">
              <a:lnSpc>
                <a:spcPts val="3000"/>
              </a:lnSpc>
              <a:spcAft>
                <a:spcPts val="400"/>
              </a:spcAft>
              <a:buFont typeface="Arial" charset="0"/>
              <a:buChar char="•"/>
            </a:pPr>
            <a:r>
              <a:rPr lang="en-US" sz="2400" b="1" dirty="0">
                <a:ea typeface="Arial" pitchFamily="-106" charset="0"/>
                <a:cs typeface="Arial" pitchFamily="-106" charset="0"/>
              </a:rPr>
              <a:t>Temperature</a:t>
            </a:r>
          </a:p>
          <a:p>
            <a:pPr marL="230188" indent="-230188">
              <a:lnSpc>
                <a:spcPts val="3000"/>
              </a:lnSpc>
              <a:spcAft>
                <a:spcPts val="400"/>
              </a:spcAft>
              <a:buFont typeface="Arial" charset="0"/>
              <a:buChar char="•"/>
            </a:pPr>
            <a:r>
              <a:rPr lang="en-US" sz="2400" b="1" dirty="0">
                <a:ea typeface="Arial" pitchFamily="-106" charset="0"/>
                <a:cs typeface="Arial" pitchFamily="-106" charset="0"/>
              </a:rPr>
              <a:t>Transparency</a:t>
            </a:r>
          </a:p>
          <a:p>
            <a:pPr marL="230188" indent="-230188">
              <a:lnSpc>
                <a:spcPts val="3000"/>
              </a:lnSpc>
              <a:spcAft>
                <a:spcPts val="400"/>
              </a:spcAft>
              <a:buFont typeface="Arial" charset="0"/>
              <a:buChar char="•"/>
            </a:pPr>
            <a:r>
              <a:rPr lang="en-US" sz="2400" b="1" dirty="0">
                <a:ea typeface="Arial" pitchFamily="-106" charset="0"/>
                <a:cs typeface="Arial" pitchFamily="-106" charset="0"/>
              </a:rPr>
              <a:t>Turbulence</a:t>
            </a:r>
          </a:p>
          <a:p>
            <a:pPr>
              <a:lnSpc>
                <a:spcPts val="3000"/>
              </a:lnSpc>
              <a:spcAft>
                <a:spcPts val="400"/>
              </a:spcAft>
            </a:pPr>
            <a:r>
              <a:rPr lang="en-US" sz="2400" b="1" dirty="0">
                <a:solidFill>
                  <a:srgbClr val="0070C0"/>
                </a:solidFill>
                <a:ea typeface="Arial" pitchFamily="-106" charset="0"/>
                <a:cs typeface="Arial" pitchFamily="-106" charset="0"/>
              </a:rPr>
              <a:t>Oxygen in water</a:t>
            </a:r>
          </a:p>
          <a:p>
            <a:pPr marL="287338" indent="-287338">
              <a:lnSpc>
                <a:spcPts val="3000"/>
              </a:lnSpc>
              <a:spcAft>
                <a:spcPts val="400"/>
              </a:spcAft>
              <a:buFont typeface="Arial" charset="0"/>
              <a:buChar char="•"/>
            </a:pPr>
            <a:r>
              <a:rPr lang="en-US" sz="2400" b="1" dirty="0">
                <a:ea typeface="Arial" pitchFamily="-106" charset="0"/>
                <a:cs typeface="Arial" pitchFamily="-106" charset="0"/>
              </a:rPr>
              <a:t>Dissolved oxygen, DO</a:t>
            </a:r>
          </a:p>
          <a:p>
            <a:pPr marL="287338" indent="-287338">
              <a:lnSpc>
                <a:spcPts val="3000"/>
              </a:lnSpc>
              <a:spcAft>
                <a:spcPts val="400"/>
              </a:spcAft>
              <a:buFont typeface="Arial" charset="0"/>
              <a:buChar char="•"/>
            </a:pPr>
            <a:r>
              <a:rPr lang="en-US" sz="2400" b="1" dirty="0">
                <a:ea typeface="Arial" pitchFamily="-106" charset="0"/>
                <a:cs typeface="Arial" pitchFamily="-106" charset="0"/>
              </a:rPr>
              <a:t>Biochemical oxygen demand, BOD, from degradable substances</a:t>
            </a:r>
          </a:p>
        </p:txBody>
      </p:sp>
      <p:sp>
        <p:nvSpPr>
          <p:cNvPr id="26627" name="TextBox 4"/>
          <p:cNvSpPr txBox="1">
            <a:spLocks noChangeArrowheads="1"/>
          </p:cNvSpPr>
          <p:nvPr/>
        </p:nvSpPr>
        <p:spPr bwMode="auto">
          <a:xfrm>
            <a:off x="8382000" y="0"/>
            <a:ext cx="685800" cy="369888"/>
          </a:xfrm>
          <a:prstGeom prst="rect">
            <a:avLst/>
          </a:prstGeom>
          <a:noFill/>
          <a:ln w="9525">
            <a:noFill/>
            <a:miter lim="800000"/>
            <a:headEnd/>
            <a:tailEnd/>
          </a:ln>
        </p:spPr>
        <p:txBody>
          <a:bodyPr>
            <a:prstTxWarp prst="textNoShape">
              <a:avLst/>
            </a:prstTxWarp>
            <a:spAutoFit/>
          </a:bodyPr>
          <a:lstStyle/>
          <a:p>
            <a:fld id="{29377F27-5667-F247-8243-BF032B9486A2}" type="slidenum">
              <a:rPr lang="en-US">
                <a:latin typeface="Calibri" pitchFamily="-106" charset="0"/>
              </a:rPr>
              <a:pPr/>
              <a:t>15</a:t>
            </a:fld>
            <a:endParaRPr lang="en-US">
              <a:latin typeface="Calibri" pitchFamily="-106"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A6E7FF"/>
        </a:solidFill>
        <a:effectLst/>
      </p:bgPr>
    </p:bg>
    <p:spTree>
      <p:nvGrpSpPr>
        <p:cNvPr id="1" name=""/>
        <p:cNvGrpSpPr/>
        <p:nvPr/>
      </p:nvGrpSpPr>
      <p:grpSpPr>
        <a:xfrm>
          <a:off x="0" y="0"/>
          <a:ext cx="0" cy="0"/>
          <a:chOff x="0" y="0"/>
          <a:chExt cx="0" cy="0"/>
        </a:xfrm>
      </p:grpSpPr>
      <p:sp>
        <p:nvSpPr>
          <p:cNvPr id="27650" name="TextBox 3"/>
          <p:cNvSpPr txBox="1">
            <a:spLocks noChangeArrowheads="1"/>
          </p:cNvSpPr>
          <p:nvPr/>
        </p:nvSpPr>
        <p:spPr bwMode="auto">
          <a:xfrm>
            <a:off x="152400" y="304800"/>
            <a:ext cx="8763000" cy="3603625"/>
          </a:xfrm>
          <a:prstGeom prst="rect">
            <a:avLst/>
          </a:prstGeom>
          <a:noFill/>
          <a:ln w="9525">
            <a:noFill/>
            <a:miter lim="800000"/>
            <a:headEnd/>
            <a:tailEnd/>
          </a:ln>
        </p:spPr>
        <p:txBody>
          <a:bodyPr>
            <a:prstTxWarp prst="textNoShape">
              <a:avLst/>
            </a:prstTxWarp>
            <a:spAutoFit/>
          </a:bodyPr>
          <a:lstStyle/>
          <a:p>
            <a:pPr>
              <a:lnSpc>
                <a:spcPts val="3600"/>
              </a:lnSpc>
              <a:spcAft>
                <a:spcPts val="400"/>
              </a:spcAft>
            </a:pPr>
            <a:r>
              <a:rPr lang="en-US" sz="2800" b="1" dirty="0">
                <a:ea typeface="Arial" pitchFamily="-106" charset="0"/>
                <a:cs typeface="Arial" pitchFamily="-106" charset="0"/>
              </a:rPr>
              <a:t>2.5 Introduction to Aquatic Chemistry</a:t>
            </a:r>
          </a:p>
          <a:p>
            <a:pPr>
              <a:lnSpc>
                <a:spcPts val="3000"/>
              </a:lnSpc>
              <a:spcAft>
                <a:spcPts val="400"/>
              </a:spcAft>
            </a:pPr>
            <a:r>
              <a:rPr lang="en-US" sz="2400" b="1" dirty="0">
                <a:ea typeface="Arial" pitchFamily="-106" charset="0"/>
                <a:cs typeface="Arial" pitchFamily="-106" charset="0"/>
              </a:rPr>
              <a:t>Common chemical phenomena occur in water</a:t>
            </a:r>
          </a:p>
          <a:p>
            <a:pPr>
              <a:lnSpc>
                <a:spcPts val="3000"/>
              </a:lnSpc>
              <a:spcAft>
                <a:spcPts val="400"/>
              </a:spcAft>
            </a:pPr>
            <a:r>
              <a:rPr lang="en-US" sz="2400" b="1" dirty="0">
                <a:ea typeface="Arial" pitchFamily="-106" charset="0"/>
                <a:cs typeface="Arial" pitchFamily="-106" charset="0"/>
              </a:rPr>
              <a:t>• Acid-base   • Solubility   • Oxidation-reduction</a:t>
            </a:r>
          </a:p>
          <a:p>
            <a:pPr>
              <a:lnSpc>
                <a:spcPts val="3000"/>
              </a:lnSpc>
              <a:spcAft>
                <a:spcPts val="400"/>
              </a:spcAft>
            </a:pPr>
            <a:r>
              <a:rPr lang="en-US" sz="2400" b="1" dirty="0">
                <a:ea typeface="Arial" pitchFamily="-106" charset="0"/>
                <a:cs typeface="Arial" pitchFamily="-106" charset="0"/>
              </a:rPr>
              <a:t>• Complexation   • Biochemical (oxidation-reduction)</a:t>
            </a:r>
          </a:p>
          <a:p>
            <a:pPr>
              <a:lnSpc>
                <a:spcPts val="3000"/>
              </a:lnSpc>
              <a:spcAft>
                <a:spcPts val="400"/>
              </a:spcAft>
            </a:pPr>
            <a:r>
              <a:rPr lang="en-US" sz="2400" b="1" dirty="0">
                <a:ea typeface="Arial" pitchFamily="-106" charset="0"/>
                <a:cs typeface="Arial" pitchFamily="-106" charset="0"/>
              </a:rPr>
              <a:t>Aquatic systems are complicated, open, and dynamic</a:t>
            </a:r>
          </a:p>
          <a:p>
            <a:pPr>
              <a:lnSpc>
                <a:spcPts val="3000"/>
              </a:lnSpc>
              <a:spcAft>
                <a:spcPts val="400"/>
              </a:spcAft>
            </a:pPr>
            <a:r>
              <a:rPr lang="en-US" sz="2400" b="1" dirty="0">
                <a:ea typeface="Arial" pitchFamily="-106" charset="0"/>
                <a:cs typeface="Arial" pitchFamily="-106" charset="0"/>
              </a:rPr>
              <a:t>• Solid phases   • Gas phases   • Organisms</a:t>
            </a:r>
          </a:p>
          <a:p>
            <a:pPr>
              <a:lnSpc>
                <a:spcPts val="3000"/>
              </a:lnSpc>
              <a:spcAft>
                <a:spcPts val="400"/>
              </a:spcAft>
            </a:pPr>
            <a:r>
              <a:rPr lang="en-US" sz="2400" b="1" dirty="0">
                <a:ea typeface="Arial" pitchFamily="-106" charset="0"/>
                <a:cs typeface="Arial" pitchFamily="-106" charset="0"/>
              </a:rPr>
              <a:t>Simplified models based upon equilibrium conditions</a:t>
            </a:r>
          </a:p>
          <a:p>
            <a:pPr>
              <a:lnSpc>
                <a:spcPts val="3000"/>
              </a:lnSpc>
              <a:spcAft>
                <a:spcPts val="400"/>
              </a:spcAft>
            </a:pPr>
            <a:r>
              <a:rPr lang="en-US" sz="2400" b="1" dirty="0">
                <a:ea typeface="Arial" pitchFamily="-106" charset="0"/>
                <a:cs typeface="Arial" pitchFamily="-106" charset="0"/>
              </a:rPr>
              <a:t>• Rates of processes (kinetics) also important</a:t>
            </a:r>
          </a:p>
        </p:txBody>
      </p:sp>
      <p:sp>
        <p:nvSpPr>
          <p:cNvPr id="27651" name="TextBox 6"/>
          <p:cNvSpPr txBox="1">
            <a:spLocks noChangeArrowheads="1"/>
          </p:cNvSpPr>
          <p:nvPr/>
        </p:nvSpPr>
        <p:spPr bwMode="auto">
          <a:xfrm>
            <a:off x="8458200" y="0"/>
            <a:ext cx="685800" cy="369888"/>
          </a:xfrm>
          <a:prstGeom prst="rect">
            <a:avLst/>
          </a:prstGeom>
          <a:noFill/>
          <a:ln w="9525">
            <a:noFill/>
            <a:miter lim="800000"/>
            <a:headEnd/>
            <a:tailEnd/>
          </a:ln>
        </p:spPr>
        <p:txBody>
          <a:bodyPr>
            <a:prstTxWarp prst="textNoShape">
              <a:avLst/>
            </a:prstTxWarp>
            <a:spAutoFit/>
          </a:bodyPr>
          <a:lstStyle/>
          <a:p>
            <a:fld id="{F82E1B80-31A7-BB44-B8AA-29D6A928C701}" type="slidenum">
              <a:rPr lang="en-US">
                <a:latin typeface="Calibri" pitchFamily="-106" charset="0"/>
              </a:rPr>
              <a:pPr/>
              <a:t>16</a:t>
            </a:fld>
            <a:endParaRPr lang="en-US">
              <a:latin typeface="Calibri" pitchFamily="-106"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8674" name="TextBox 1"/>
          <p:cNvSpPr txBox="1">
            <a:spLocks noChangeArrowheads="1"/>
          </p:cNvSpPr>
          <p:nvPr/>
        </p:nvSpPr>
        <p:spPr bwMode="auto">
          <a:xfrm>
            <a:off x="1905000" y="-20638"/>
            <a:ext cx="7391400" cy="917576"/>
          </a:xfrm>
          <a:prstGeom prst="rect">
            <a:avLst/>
          </a:prstGeom>
          <a:noFill/>
          <a:ln w="9525">
            <a:noFill/>
            <a:miter lim="800000"/>
            <a:headEnd/>
            <a:tailEnd/>
          </a:ln>
        </p:spPr>
        <p:txBody>
          <a:bodyPr>
            <a:prstTxWarp prst="textNoShape">
              <a:avLst/>
            </a:prstTxWarp>
            <a:spAutoFit/>
          </a:bodyPr>
          <a:lstStyle/>
          <a:p>
            <a:pPr>
              <a:lnSpc>
                <a:spcPts val="3200"/>
              </a:lnSpc>
              <a:spcAft>
                <a:spcPts val="400"/>
              </a:spcAft>
            </a:pPr>
            <a:r>
              <a:rPr lang="en-US" sz="2800" b="1" dirty="0">
                <a:ea typeface="Arial" pitchFamily="-106" charset="0"/>
                <a:cs typeface="Arial" pitchFamily="-106" charset="0"/>
              </a:rPr>
              <a:t>Figure 2.7.  Major aquatic chemical processes</a:t>
            </a:r>
          </a:p>
        </p:txBody>
      </p:sp>
      <p:sp>
        <p:nvSpPr>
          <p:cNvPr id="28675" name="TextBox 4"/>
          <p:cNvSpPr txBox="1">
            <a:spLocks noChangeArrowheads="1"/>
          </p:cNvSpPr>
          <p:nvPr/>
        </p:nvSpPr>
        <p:spPr bwMode="auto">
          <a:xfrm>
            <a:off x="8382000" y="0"/>
            <a:ext cx="685800" cy="369888"/>
          </a:xfrm>
          <a:prstGeom prst="rect">
            <a:avLst/>
          </a:prstGeom>
          <a:noFill/>
          <a:ln w="9525">
            <a:noFill/>
            <a:miter lim="800000"/>
            <a:headEnd/>
            <a:tailEnd/>
          </a:ln>
        </p:spPr>
        <p:txBody>
          <a:bodyPr>
            <a:prstTxWarp prst="textNoShape">
              <a:avLst/>
            </a:prstTxWarp>
            <a:spAutoFit/>
          </a:bodyPr>
          <a:lstStyle/>
          <a:p>
            <a:fld id="{BC4248B4-2B74-504F-8FF1-875C89560115}" type="slidenum">
              <a:rPr lang="en-US">
                <a:latin typeface="Calibri" pitchFamily="-106" charset="0"/>
              </a:rPr>
              <a:pPr/>
              <a:t>17</a:t>
            </a:fld>
            <a:endParaRPr lang="en-US">
              <a:latin typeface="Calibri" pitchFamily="-106" charset="0"/>
            </a:endParaRPr>
          </a:p>
        </p:txBody>
      </p:sp>
      <p:pic>
        <p:nvPicPr>
          <p:cNvPr id="28676" name="Picture 6" descr="Fig 3.7Color"/>
          <p:cNvPicPr>
            <a:picLocks noChangeAspect="1"/>
          </p:cNvPicPr>
          <p:nvPr/>
        </p:nvPicPr>
        <p:blipFill>
          <a:blip r:embed="rId2"/>
          <a:srcRect/>
          <a:stretch>
            <a:fillRect/>
          </a:stretch>
        </p:blipFill>
        <p:spPr bwMode="auto">
          <a:xfrm>
            <a:off x="-76200" y="-3175"/>
            <a:ext cx="9220200" cy="678497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45FF41"/>
        </a:solidFill>
        <a:effectLst/>
      </p:bgPr>
    </p:bg>
    <p:spTree>
      <p:nvGrpSpPr>
        <p:cNvPr id="1" name=""/>
        <p:cNvGrpSpPr/>
        <p:nvPr/>
      </p:nvGrpSpPr>
      <p:grpSpPr>
        <a:xfrm>
          <a:off x="0" y="0"/>
          <a:ext cx="0" cy="0"/>
          <a:chOff x="0" y="0"/>
          <a:chExt cx="0" cy="0"/>
        </a:xfrm>
      </p:grpSpPr>
      <p:sp>
        <p:nvSpPr>
          <p:cNvPr id="29698" name="TextBox 4"/>
          <p:cNvSpPr txBox="1">
            <a:spLocks noChangeArrowheads="1"/>
          </p:cNvSpPr>
          <p:nvPr/>
        </p:nvSpPr>
        <p:spPr bwMode="auto">
          <a:xfrm>
            <a:off x="8534400" y="76200"/>
            <a:ext cx="609600" cy="369888"/>
          </a:xfrm>
          <a:prstGeom prst="rect">
            <a:avLst/>
          </a:prstGeom>
          <a:noFill/>
          <a:ln w="9525">
            <a:noFill/>
            <a:miter lim="800000"/>
            <a:headEnd/>
            <a:tailEnd/>
          </a:ln>
        </p:spPr>
        <p:txBody>
          <a:bodyPr>
            <a:prstTxWarp prst="textNoShape">
              <a:avLst/>
            </a:prstTxWarp>
            <a:spAutoFit/>
          </a:bodyPr>
          <a:lstStyle/>
          <a:p>
            <a:fld id="{B469330D-41E7-D14A-A0A4-EBFB1DE1CFD0}" type="slidenum">
              <a:rPr lang="en-US">
                <a:latin typeface="Calibri" pitchFamily="-106" charset="0"/>
              </a:rPr>
              <a:pPr/>
              <a:t>18</a:t>
            </a:fld>
            <a:endParaRPr lang="en-US">
              <a:latin typeface="Calibri" pitchFamily="-106" charset="0"/>
            </a:endParaRPr>
          </a:p>
        </p:txBody>
      </p:sp>
      <p:sp>
        <p:nvSpPr>
          <p:cNvPr id="29699" name="TextBox 7"/>
          <p:cNvSpPr txBox="1">
            <a:spLocks noChangeArrowheads="1"/>
          </p:cNvSpPr>
          <p:nvPr/>
        </p:nvSpPr>
        <p:spPr bwMode="auto">
          <a:xfrm>
            <a:off x="152400" y="304800"/>
            <a:ext cx="8763000" cy="2628900"/>
          </a:xfrm>
          <a:prstGeom prst="rect">
            <a:avLst/>
          </a:prstGeom>
          <a:noFill/>
          <a:ln w="9525">
            <a:noFill/>
            <a:miter lim="800000"/>
            <a:headEnd/>
            <a:tailEnd/>
          </a:ln>
        </p:spPr>
        <p:txBody>
          <a:bodyPr>
            <a:prstTxWarp prst="textNoShape">
              <a:avLst/>
            </a:prstTxWarp>
            <a:spAutoFit/>
          </a:bodyPr>
          <a:lstStyle/>
          <a:p>
            <a:pPr>
              <a:lnSpc>
                <a:spcPts val="3600"/>
              </a:lnSpc>
              <a:spcAft>
                <a:spcPts val="400"/>
              </a:spcAft>
            </a:pPr>
            <a:r>
              <a:rPr lang="en-US" sz="2800" b="1" dirty="0">
                <a:ea typeface="Arial" pitchFamily="-106" charset="0"/>
                <a:cs typeface="Arial" pitchFamily="-106" charset="0"/>
              </a:rPr>
              <a:t>2.6 Gases in Water</a:t>
            </a:r>
          </a:p>
          <a:p>
            <a:pPr>
              <a:lnSpc>
                <a:spcPts val="3000"/>
              </a:lnSpc>
              <a:spcAft>
                <a:spcPts val="400"/>
              </a:spcAft>
            </a:pPr>
            <a:r>
              <a:rPr lang="en-US" sz="2400" b="1" dirty="0">
                <a:ea typeface="Arial" pitchFamily="-106" charset="0"/>
                <a:cs typeface="Arial" pitchFamily="-106" charset="0"/>
              </a:rPr>
              <a:t>• O</a:t>
            </a:r>
            <a:r>
              <a:rPr lang="en-US" sz="2400" b="1" baseline="-25000" dirty="0">
                <a:ea typeface="Arial" pitchFamily="-106" charset="0"/>
                <a:cs typeface="Arial" pitchFamily="-106" charset="0"/>
              </a:rPr>
              <a:t>2</a:t>
            </a:r>
            <a:r>
              <a:rPr lang="en-US" sz="2400" b="1" dirty="0">
                <a:ea typeface="Arial" pitchFamily="-106" charset="0"/>
                <a:cs typeface="Arial" pitchFamily="-106" charset="0"/>
              </a:rPr>
              <a:t> for fish</a:t>
            </a:r>
          </a:p>
          <a:p>
            <a:pPr>
              <a:lnSpc>
                <a:spcPts val="3000"/>
              </a:lnSpc>
              <a:spcAft>
                <a:spcPts val="400"/>
              </a:spcAft>
            </a:pPr>
            <a:r>
              <a:rPr lang="en-US" sz="2400" b="1" dirty="0">
                <a:ea typeface="Arial" pitchFamily="-106" charset="0"/>
                <a:cs typeface="Arial" pitchFamily="-106" charset="0"/>
              </a:rPr>
              <a:t>• CO</a:t>
            </a:r>
            <a:r>
              <a:rPr lang="en-US" sz="2400" b="1" baseline="-25000" dirty="0">
                <a:ea typeface="Arial" pitchFamily="-106" charset="0"/>
                <a:cs typeface="Arial" pitchFamily="-106" charset="0"/>
              </a:rPr>
              <a:t>2</a:t>
            </a:r>
            <a:r>
              <a:rPr lang="en-US" sz="2400" b="1" dirty="0">
                <a:ea typeface="Arial" pitchFamily="-106" charset="0"/>
                <a:cs typeface="Arial" pitchFamily="-106" charset="0"/>
              </a:rPr>
              <a:t> to support algal growth</a:t>
            </a:r>
          </a:p>
          <a:p>
            <a:pPr>
              <a:lnSpc>
                <a:spcPts val="3000"/>
              </a:lnSpc>
              <a:spcAft>
                <a:spcPts val="400"/>
              </a:spcAft>
            </a:pPr>
            <a:r>
              <a:rPr lang="en-US" sz="2400" b="1" dirty="0">
                <a:ea typeface="Arial" pitchFamily="-106" charset="0"/>
                <a:cs typeface="Arial" pitchFamily="-106" charset="0"/>
              </a:rPr>
              <a:t>Henry’s law:  </a:t>
            </a:r>
            <a:r>
              <a:rPr lang="en-US" sz="2400" b="1" i="1" dirty="0">
                <a:ea typeface="Arial" pitchFamily="-106" charset="0"/>
                <a:cs typeface="Arial" pitchFamily="-106" charset="0"/>
              </a:rPr>
              <a:t>The solubility of a gas in a liquid is directly proportional to the partial pressure of the gas in contact with the liquid.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D2E"/>
        </a:solidFill>
        <a:effectLst/>
      </p:bgPr>
    </p:bg>
    <p:spTree>
      <p:nvGrpSpPr>
        <p:cNvPr id="1" name=""/>
        <p:cNvGrpSpPr/>
        <p:nvPr/>
      </p:nvGrpSpPr>
      <p:grpSpPr>
        <a:xfrm>
          <a:off x="0" y="0"/>
          <a:ext cx="0" cy="0"/>
          <a:chOff x="0" y="0"/>
          <a:chExt cx="0" cy="0"/>
        </a:xfrm>
      </p:grpSpPr>
      <p:sp>
        <p:nvSpPr>
          <p:cNvPr id="30722" name="TextBox 2"/>
          <p:cNvSpPr txBox="1">
            <a:spLocks noChangeArrowheads="1"/>
          </p:cNvSpPr>
          <p:nvPr/>
        </p:nvSpPr>
        <p:spPr bwMode="auto">
          <a:xfrm>
            <a:off x="152400" y="304800"/>
            <a:ext cx="8763000" cy="3603625"/>
          </a:xfrm>
          <a:prstGeom prst="rect">
            <a:avLst/>
          </a:prstGeom>
          <a:noFill/>
          <a:ln w="9525">
            <a:noFill/>
            <a:miter lim="800000"/>
            <a:headEnd/>
            <a:tailEnd/>
          </a:ln>
        </p:spPr>
        <p:txBody>
          <a:bodyPr>
            <a:prstTxWarp prst="textNoShape">
              <a:avLst/>
            </a:prstTxWarp>
            <a:spAutoFit/>
          </a:bodyPr>
          <a:lstStyle/>
          <a:p>
            <a:pPr>
              <a:lnSpc>
                <a:spcPts val="3600"/>
              </a:lnSpc>
              <a:spcAft>
                <a:spcPts val="400"/>
              </a:spcAft>
            </a:pPr>
            <a:r>
              <a:rPr lang="en-US" sz="2800" b="1">
                <a:ea typeface="Arial" pitchFamily="-106" charset="0"/>
                <a:cs typeface="Arial" pitchFamily="-106" charset="0"/>
              </a:rPr>
              <a:t>Oxygen in water</a:t>
            </a:r>
          </a:p>
          <a:p>
            <a:pPr>
              <a:lnSpc>
                <a:spcPts val="3000"/>
              </a:lnSpc>
              <a:spcAft>
                <a:spcPts val="400"/>
              </a:spcAft>
            </a:pPr>
            <a:r>
              <a:rPr lang="en-US" sz="2400" b="1">
                <a:ea typeface="Arial" pitchFamily="-106" charset="0"/>
                <a:cs typeface="Arial" pitchFamily="-106" charset="0"/>
              </a:rPr>
              <a:t>• From air (20.95% O</a:t>
            </a:r>
            <a:r>
              <a:rPr lang="en-US" sz="2400" b="1" baseline="-25000">
                <a:ea typeface="Arial" pitchFamily="-106" charset="0"/>
                <a:cs typeface="Arial" pitchFamily="-106" charset="0"/>
              </a:rPr>
              <a:t>2</a:t>
            </a:r>
            <a:r>
              <a:rPr lang="en-US" sz="2400" b="1">
                <a:ea typeface="Arial" pitchFamily="-106" charset="0"/>
                <a:cs typeface="Arial" pitchFamily="-106" charset="0"/>
              </a:rPr>
              <a:t> on basis of dry air)</a:t>
            </a:r>
          </a:p>
          <a:p>
            <a:pPr>
              <a:lnSpc>
                <a:spcPts val="3000"/>
              </a:lnSpc>
              <a:spcAft>
                <a:spcPts val="400"/>
              </a:spcAft>
            </a:pPr>
            <a:r>
              <a:rPr lang="en-US" sz="2400" b="1">
                <a:ea typeface="Arial" pitchFamily="-106" charset="0"/>
                <a:cs typeface="Arial" pitchFamily="-106" charset="0"/>
              </a:rPr>
              <a:t>• 8.32 mg/L O</a:t>
            </a:r>
            <a:r>
              <a:rPr lang="en-US" sz="2400" b="1" baseline="-25000">
                <a:ea typeface="Arial" pitchFamily="-106" charset="0"/>
                <a:cs typeface="Arial" pitchFamily="-106" charset="0"/>
              </a:rPr>
              <a:t>2</a:t>
            </a:r>
            <a:r>
              <a:rPr lang="en-US" sz="2400" b="1">
                <a:ea typeface="Arial" pitchFamily="-106" charset="0"/>
                <a:cs typeface="Arial" pitchFamily="-106" charset="0"/>
              </a:rPr>
              <a:t> in water in equilibrium with air at 25˚C</a:t>
            </a:r>
          </a:p>
          <a:p>
            <a:pPr>
              <a:lnSpc>
                <a:spcPts val="3000"/>
              </a:lnSpc>
              <a:spcAft>
                <a:spcPts val="400"/>
              </a:spcAft>
            </a:pPr>
            <a:r>
              <a:rPr lang="en-US" sz="2400" b="1">
                <a:ea typeface="Arial" pitchFamily="-106" charset="0"/>
                <a:cs typeface="Arial" pitchFamily="-106" charset="0"/>
              </a:rPr>
              <a:t>• Decreases with increasing temperature</a:t>
            </a:r>
          </a:p>
          <a:p>
            <a:pPr>
              <a:lnSpc>
                <a:spcPts val="3000"/>
              </a:lnSpc>
              <a:spcAft>
                <a:spcPts val="400"/>
              </a:spcAft>
            </a:pPr>
            <a:r>
              <a:rPr lang="en-US" sz="2400" b="1">
                <a:ea typeface="Arial" pitchFamily="-106" charset="0"/>
                <a:cs typeface="Arial" pitchFamily="-106" charset="0"/>
              </a:rPr>
              <a:t>Oxygen consumed by biodegradation of biomass, {CH</a:t>
            </a:r>
            <a:r>
              <a:rPr lang="en-US" sz="2400" b="1" baseline="-25000">
                <a:ea typeface="Arial" pitchFamily="-106" charset="0"/>
                <a:cs typeface="Arial" pitchFamily="-106" charset="0"/>
              </a:rPr>
              <a:t>2</a:t>
            </a:r>
            <a:r>
              <a:rPr lang="en-US" sz="2400" b="1">
                <a:ea typeface="Arial" pitchFamily="-106" charset="0"/>
                <a:cs typeface="Arial" pitchFamily="-106" charset="0"/>
              </a:rPr>
              <a:t>O}</a:t>
            </a:r>
          </a:p>
          <a:p>
            <a:pPr>
              <a:lnSpc>
                <a:spcPts val="3000"/>
              </a:lnSpc>
              <a:spcAft>
                <a:spcPts val="400"/>
              </a:spcAft>
            </a:pPr>
            <a:r>
              <a:rPr lang="en-US" sz="2400" b="1">
                <a:ea typeface="Arial" pitchFamily="-106" charset="0"/>
                <a:cs typeface="Arial" pitchFamily="-106" charset="0"/>
              </a:rPr>
              <a:t>• {CH</a:t>
            </a:r>
            <a:r>
              <a:rPr lang="en-US" sz="2400" b="1" baseline="-25000">
                <a:ea typeface="Arial" pitchFamily="-106" charset="0"/>
                <a:cs typeface="Arial" pitchFamily="-106" charset="0"/>
              </a:rPr>
              <a:t>2</a:t>
            </a:r>
            <a:r>
              <a:rPr lang="en-US" sz="2400" b="1">
                <a:ea typeface="Arial" pitchFamily="-106" charset="0"/>
                <a:cs typeface="Arial" pitchFamily="-106" charset="0"/>
              </a:rPr>
              <a:t>O} + O</a:t>
            </a:r>
            <a:r>
              <a:rPr lang="en-US" sz="2400" b="1" baseline="-25000">
                <a:ea typeface="Arial" pitchFamily="-106" charset="0"/>
                <a:cs typeface="Arial" pitchFamily="-106" charset="0"/>
              </a:rPr>
              <a:t>2</a:t>
            </a:r>
            <a:r>
              <a:rPr lang="en-US" sz="2400" b="1">
                <a:ea typeface="Arial" pitchFamily="-106" charset="0"/>
                <a:cs typeface="Arial" pitchFamily="-106" charset="0"/>
              </a:rPr>
              <a:t> </a:t>
            </a:r>
            <a:r>
              <a:rPr lang="en-US" sz="2400" b="1">
                <a:latin typeface="Symbol" pitchFamily="-106" charset="2"/>
                <a:ea typeface="Arial" pitchFamily="-106" charset="0"/>
                <a:cs typeface="Arial" pitchFamily="-106" charset="0"/>
              </a:rPr>
              <a:t>®</a:t>
            </a:r>
            <a:r>
              <a:rPr lang="en-US" sz="2400" b="1">
                <a:ea typeface="Arial" pitchFamily="-106" charset="0"/>
                <a:cs typeface="Arial" pitchFamily="-106" charset="0"/>
              </a:rPr>
              <a:t> CO</a:t>
            </a:r>
            <a:r>
              <a:rPr lang="en-US" sz="2400" b="1" baseline="-25000">
                <a:ea typeface="Arial" pitchFamily="-106" charset="0"/>
                <a:cs typeface="Arial" pitchFamily="-106" charset="0"/>
              </a:rPr>
              <a:t>2</a:t>
            </a:r>
            <a:r>
              <a:rPr lang="en-US" sz="2400" b="1">
                <a:ea typeface="Arial" pitchFamily="-106" charset="0"/>
                <a:cs typeface="Arial" pitchFamily="-106" charset="0"/>
              </a:rPr>
              <a:t> + H</a:t>
            </a:r>
            <a:r>
              <a:rPr lang="en-US" sz="2400" b="1" baseline="-25000">
                <a:ea typeface="Arial" pitchFamily="-106" charset="0"/>
                <a:cs typeface="Arial" pitchFamily="-106" charset="0"/>
              </a:rPr>
              <a:t>2</a:t>
            </a:r>
            <a:r>
              <a:rPr lang="en-US" sz="2400" b="1">
                <a:ea typeface="Arial" pitchFamily="-106" charset="0"/>
                <a:cs typeface="Arial" pitchFamily="-106" charset="0"/>
              </a:rPr>
              <a:t>O</a:t>
            </a:r>
          </a:p>
          <a:p>
            <a:pPr>
              <a:lnSpc>
                <a:spcPts val="3000"/>
              </a:lnSpc>
              <a:spcAft>
                <a:spcPts val="400"/>
              </a:spcAft>
            </a:pPr>
            <a:r>
              <a:rPr lang="en-US" sz="2400" b="1">
                <a:ea typeface="Arial" pitchFamily="-106" charset="0"/>
                <a:cs typeface="Arial" pitchFamily="-106" charset="0"/>
              </a:rPr>
              <a:t>• 8.3 mg O</a:t>
            </a:r>
            <a:r>
              <a:rPr lang="en-US" sz="2400" b="1" baseline="-25000">
                <a:ea typeface="Arial" pitchFamily="-106" charset="0"/>
                <a:cs typeface="Arial" pitchFamily="-106" charset="0"/>
              </a:rPr>
              <a:t>2</a:t>
            </a:r>
            <a:r>
              <a:rPr lang="en-US" sz="2400" b="1">
                <a:ea typeface="Arial" pitchFamily="-106" charset="0"/>
                <a:cs typeface="Arial" pitchFamily="-106" charset="0"/>
              </a:rPr>
              <a:t> consumed by only 7.8 mg {CH</a:t>
            </a:r>
            <a:r>
              <a:rPr lang="en-US" sz="2400" b="1" baseline="-25000">
                <a:ea typeface="Arial" pitchFamily="-106" charset="0"/>
                <a:cs typeface="Arial" pitchFamily="-106" charset="0"/>
              </a:rPr>
              <a:t>2</a:t>
            </a:r>
            <a:r>
              <a:rPr lang="en-US" sz="2400" b="1">
                <a:ea typeface="Arial" pitchFamily="-106" charset="0"/>
                <a:cs typeface="Arial" pitchFamily="-106" charset="0"/>
              </a:rPr>
              <a:t>O}</a:t>
            </a:r>
          </a:p>
          <a:p>
            <a:pPr>
              <a:lnSpc>
                <a:spcPts val="3000"/>
              </a:lnSpc>
              <a:spcAft>
                <a:spcPts val="400"/>
              </a:spcAft>
            </a:pPr>
            <a:endParaRPr lang="en-US" sz="2400" b="1">
              <a:ea typeface="Arial" pitchFamily="-106" charset="0"/>
              <a:cs typeface="Arial" pitchFamily="-106" charset="0"/>
            </a:endParaRPr>
          </a:p>
          <a:p>
            <a:pPr>
              <a:lnSpc>
                <a:spcPts val="3000"/>
              </a:lnSpc>
              <a:spcAft>
                <a:spcPts val="400"/>
              </a:spcAft>
            </a:pPr>
            <a:endParaRPr lang="en-US" sz="2400" b="1">
              <a:ea typeface="Arial" pitchFamily="-106" charset="0"/>
              <a:cs typeface="Arial" pitchFamily="-106" charset="0"/>
            </a:endParaRPr>
          </a:p>
        </p:txBody>
      </p:sp>
      <p:sp>
        <p:nvSpPr>
          <p:cNvPr id="30723" name="TextBox 5"/>
          <p:cNvSpPr txBox="1">
            <a:spLocks noChangeArrowheads="1"/>
          </p:cNvSpPr>
          <p:nvPr/>
        </p:nvSpPr>
        <p:spPr bwMode="auto">
          <a:xfrm>
            <a:off x="8382000" y="0"/>
            <a:ext cx="685800" cy="369888"/>
          </a:xfrm>
          <a:prstGeom prst="rect">
            <a:avLst/>
          </a:prstGeom>
          <a:noFill/>
          <a:ln w="9525">
            <a:noFill/>
            <a:miter lim="800000"/>
            <a:headEnd/>
            <a:tailEnd/>
          </a:ln>
        </p:spPr>
        <p:txBody>
          <a:bodyPr>
            <a:prstTxWarp prst="textNoShape">
              <a:avLst/>
            </a:prstTxWarp>
            <a:spAutoFit/>
          </a:bodyPr>
          <a:lstStyle/>
          <a:p>
            <a:fld id="{4016D8DE-D66E-244D-B84F-E547C51A93F8}" type="slidenum">
              <a:rPr lang="en-US">
                <a:latin typeface="Calibri" pitchFamily="-106" charset="0"/>
              </a:rPr>
              <a:pPr/>
              <a:t>19</a:t>
            </a:fld>
            <a:endParaRPr lang="en-US">
              <a:latin typeface="Calibri" pitchFamily="-106"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D2E"/>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76200"/>
            <a:ext cx="9457613" cy="7040880"/>
          </a:xfrm>
          <a:prstGeom prst="rect">
            <a:avLst/>
          </a:prstGeom>
        </p:spPr>
      </p:pic>
      <p:sp>
        <p:nvSpPr>
          <p:cNvPr id="5" name="TextBox 4"/>
          <p:cNvSpPr txBox="1">
            <a:spLocks noChangeArrowheads="1"/>
          </p:cNvSpPr>
          <p:nvPr/>
        </p:nvSpPr>
        <p:spPr bwMode="auto">
          <a:xfrm>
            <a:off x="1219200" y="-76200"/>
            <a:ext cx="7391400" cy="553998"/>
          </a:xfrm>
          <a:prstGeom prst="rect">
            <a:avLst/>
          </a:prstGeom>
          <a:noFill/>
          <a:ln w="9525">
            <a:noFill/>
            <a:miter lim="800000"/>
            <a:headEnd/>
            <a:tailEnd/>
          </a:ln>
        </p:spPr>
        <p:txBody>
          <a:bodyPr wrap="square">
            <a:prstTxWarp prst="textNoShape">
              <a:avLst/>
            </a:prstTxWarp>
            <a:spAutoFit/>
          </a:bodyPr>
          <a:lstStyle/>
          <a:p>
            <a:pPr>
              <a:lnSpc>
                <a:spcPts val="3600"/>
              </a:lnSpc>
              <a:spcAft>
                <a:spcPts val="400"/>
              </a:spcAft>
            </a:pPr>
            <a:r>
              <a:rPr lang="en-US" sz="2200" b="1" dirty="0"/>
              <a:t>2.1 Water:  An Essential Part of Earth’s Natural Capital</a:t>
            </a:r>
          </a:p>
        </p:txBody>
      </p:sp>
      <p:sp>
        <p:nvSpPr>
          <p:cNvPr id="6" name="TextBox 4"/>
          <p:cNvSpPr txBox="1">
            <a:spLocks noChangeArrowheads="1"/>
          </p:cNvSpPr>
          <p:nvPr/>
        </p:nvSpPr>
        <p:spPr bwMode="auto">
          <a:xfrm>
            <a:off x="8915400" y="0"/>
            <a:ext cx="381000" cy="369888"/>
          </a:xfrm>
          <a:prstGeom prst="rect">
            <a:avLst/>
          </a:prstGeom>
          <a:noFill/>
          <a:ln w="9525">
            <a:noFill/>
            <a:miter lim="800000"/>
            <a:headEnd/>
            <a:tailEnd/>
          </a:ln>
        </p:spPr>
        <p:txBody>
          <a:bodyPr wrap="square">
            <a:prstTxWarp prst="textNoShape">
              <a:avLst/>
            </a:prstTxWarp>
            <a:spAutoFit/>
          </a:bodyPr>
          <a:lstStyle/>
          <a:p>
            <a:pPr algn="r"/>
            <a:fld id="{61DCD7CC-80C0-A144-8460-9A7C1C6F2410}" type="slidenum">
              <a:rPr lang="en-US">
                <a:latin typeface="Calibri" pitchFamily="-106" charset="0"/>
              </a:rPr>
              <a:pPr algn="r"/>
              <a:t>2</a:t>
            </a:fld>
            <a:endParaRPr lang="en-US" dirty="0">
              <a:latin typeface="Calibri" pitchFamily="-106"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31746" name="TextBox 1"/>
          <p:cNvSpPr txBox="1">
            <a:spLocks noChangeArrowheads="1"/>
          </p:cNvSpPr>
          <p:nvPr/>
        </p:nvSpPr>
        <p:spPr bwMode="auto">
          <a:xfrm>
            <a:off x="152400" y="304800"/>
            <a:ext cx="8763000" cy="5298886"/>
          </a:xfrm>
          <a:prstGeom prst="rect">
            <a:avLst/>
          </a:prstGeom>
          <a:noFill/>
          <a:ln w="9525">
            <a:noFill/>
            <a:miter lim="800000"/>
            <a:headEnd/>
            <a:tailEnd/>
          </a:ln>
        </p:spPr>
        <p:txBody>
          <a:bodyPr>
            <a:prstTxWarp prst="textNoShape">
              <a:avLst/>
            </a:prstTxWarp>
            <a:spAutoFit/>
          </a:bodyPr>
          <a:lstStyle/>
          <a:p>
            <a:pPr>
              <a:lnSpc>
                <a:spcPts val="3600"/>
              </a:lnSpc>
              <a:spcAft>
                <a:spcPts val="400"/>
              </a:spcAft>
            </a:pPr>
            <a:r>
              <a:rPr lang="en-US" sz="2800" b="1" dirty="0">
                <a:ea typeface="Arial" pitchFamily="-106" charset="0"/>
                <a:cs typeface="Arial" pitchFamily="-106" charset="0"/>
              </a:rPr>
              <a:t>2.7 Water Acidity and Carbon Dioxide in Water</a:t>
            </a:r>
          </a:p>
          <a:p>
            <a:pPr>
              <a:lnSpc>
                <a:spcPts val="3000"/>
              </a:lnSpc>
              <a:spcAft>
                <a:spcPts val="400"/>
              </a:spcAft>
            </a:pPr>
            <a:r>
              <a:rPr lang="en-US" sz="2400" b="1" dirty="0">
                <a:solidFill>
                  <a:srgbClr val="FF0000"/>
                </a:solidFill>
                <a:ea typeface="Arial" pitchFamily="-106" charset="0"/>
                <a:cs typeface="Arial" pitchFamily="-106" charset="0"/>
              </a:rPr>
              <a:t>Acidity:  </a:t>
            </a:r>
            <a:r>
              <a:rPr lang="en-US" sz="2400" b="1" dirty="0">
                <a:ea typeface="Arial" pitchFamily="-106" charset="0"/>
                <a:cs typeface="Arial" pitchFamily="-106" charset="0"/>
              </a:rPr>
              <a:t>Capacity to neutralize OH</a:t>
            </a:r>
            <a:r>
              <a:rPr lang="en-US" sz="2800" b="1" baseline="30000" dirty="0">
                <a:ea typeface="Arial" pitchFamily="-106" charset="0"/>
                <a:cs typeface="Arial" pitchFamily="-106" charset="0"/>
              </a:rPr>
              <a:t>-</a:t>
            </a:r>
            <a:r>
              <a:rPr lang="en-US" sz="2400" b="1" dirty="0">
                <a:ea typeface="Arial" pitchFamily="-106" charset="0"/>
                <a:cs typeface="Arial" pitchFamily="-106" charset="0"/>
              </a:rPr>
              <a:t> </a:t>
            </a:r>
          </a:p>
          <a:p>
            <a:pPr>
              <a:lnSpc>
                <a:spcPts val="3000"/>
              </a:lnSpc>
              <a:spcAft>
                <a:spcPts val="400"/>
              </a:spcAft>
            </a:pPr>
            <a:r>
              <a:rPr lang="en-US" sz="2400" b="1" dirty="0">
                <a:solidFill>
                  <a:srgbClr val="0070C0"/>
                </a:solidFill>
                <a:ea typeface="Arial" pitchFamily="-106" charset="0"/>
                <a:cs typeface="Arial" pitchFamily="-106" charset="0"/>
              </a:rPr>
              <a:t>Alkalinity:</a:t>
            </a:r>
            <a:r>
              <a:rPr lang="en-US" sz="2400" b="1" dirty="0">
                <a:solidFill>
                  <a:srgbClr val="FF0000"/>
                </a:solidFill>
                <a:ea typeface="Arial" pitchFamily="-106" charset="0"/>
                <a:cs typeface="Arial" pitchFamily="-106" charset="0"/>
              </a:rPr>
              <a:t>  </a:t>
            </a:r>
            <a:r>
              <a:rPr lang="en-US" sz="2400" b="1" dirty="0">
                <a:ea typeface="Arial" pitchFamily="-106" charset="0"/>
                <a:cs typeface="Arial" pitchFamily="-106" charset="0"/>
              </a:rPr>
              <a:t>Capacity to neutralize H</a:t>
            </a:r>
            <a:r>
              <a:rPr lang="en-US" sz="2400" b="1" baseline="30000" dirty="0">
                <a:ea typeface="Arial" pitchFamily="-106" charset="0"/>
                <a:cs typeface="Arial" pitchFamily="-106" charset="0"/>
              </a:rPr>
              <a:t>+</a:t>
            </a:r>
            <a:r>
              <a:rPr lang="en-US" sz="2400" b="1" dirty="0">
                <a:ea typeface="Arial" pitchFamily="-106" charset="0"/>
                <a:cs typeface="Arial" pitchFamily="-106" charset="0"/>
              </a:rPr>
              <a:t> </a:t>
            </a:r>
          </a:p>
          <a:p>
            <a:pPr>
              <a:lnSpc>
                <a:spcPts val="3000"/>
              </a:lnSpc>
              <a:spcAft>
                <a:spcPts val="400"/>
              </a:spcAft>
            </a:pPr>
            <a:r>
              <a:rPr lang="en-US" sz="2400" b="1" dirty="0">
                <a:ea typeface="Arial" pitchFamily="-106" charset="0"/>
                <a:cs typeface="Arial" pitchFamily="-106" charset="0"/>
              </a:rPr>
              <a:t>HCO</a:t>
            </a:r>
            <a:r>
              <a:rPr lang="en-US" sz="2400" b="1" baseline="-25000" dirty="0">
                <a:ea typeface="Arial" pitchFamily="-106" charset="0"/>
                <a:cs typeface="Arial" pitchFamily="-106" charset="0"/>
              </a:rPr>
              <a:t>3</a:t>
            </a:r>
            <a:r>
              <a:rPr lang="en-US" sz="2800" b="1" baseline="30000" dirty="0">
                <a:ea typeface="Arial" pitchFamily="-106" charset="0"/>
                <a:cs typeface="Arial" pitchFamily="-106" charset="0"/>
              </a:rPr>
              <a:t>-</a:t>
            </a:r>
            <a:r>
              <a:rPr lang="en-US" sz="2400" b="1" dirty="0">
                <a:ea typeface="Arial" pitchFamily="-106" charset="0"/>
                <a:cs typeface="Arial" pitchFamily="-106" charset="0"/>
              </a:rPr>
              <a:t> as </a:t>
            </a:r>
            <a:r>
              <a:rPr lang="en-US" sz="2400" b="1" dirty="0">
                <a:solidFill>
                  <a:srgbClr val="FF0000"/>
                </a:solidFill>
                <a:ea typeface="Arial" pitchFamily="-106" charset="0"/>
                <a:cs typeface="Arial" pitchFamily="-106" charset="0"/>
              </a:rPr>
              <a:t>acid</a:t>
            </a:r>
            <a:r>
              <a:rPr lang="en-US" sz="2400" b="1" dirty="0">
                <a:ea typeface="Arial" pitchFamily="-106" charset="0"/>
                <a:cs typeface="Arial" pitchFamily="-106" charset="0"/>
              </a:rPr>
              <a:t> releases H</a:t>
            </a:r>
            <a:r>
              <a:rPr lang="en-US" sz="2400" b="1" baseline="30000" dirty="0">
                <a:ea typeface="Arial" pitchFamily="-106" charset="0"/>
                <a:cs typeface="Arial" pitchFamily="-106" charset="0"/>
              </a:rPr>
              <a:t>+</a:t>
            </a:r>
          </a:p>
          <a:p>
            <a:pPr>
              <a:lnSpc>
                <a:spcPts val="3000"/>
              </a:lnSpc>
              <a:spcAft>
                <a:spcPts val="400"/>
              </a:spcAft>
            </a:pPr>
            <a:r>
              <a:rPr lang="en-US" sz="2400" b="1" dirty="0">
                <a:ea typeface="Arial" pitchFamily="-106" charset="0"/>
                <a:cs typeface="Arial" pitchFamily="-106" charset="0"/>
              </a:rPr>
              <a:t>• HCO</a:t>
            </a:r>
            <a:r>
              <a:rPr lang="en-US" sz="2400" b="1" baseline="-25000" dirty="0">
                <a:ea typeface="Arial" pitchFamily="-106" charset="0"/>
                <a:cs typeface="Arial" pitchFamily="-106" charset="0"/>
              </a:rPr>
              <a:t>3</a:t>
            </a:r>
            <a:r>
              <a:rPr lang="en-US" sz="2800" b="1" baseline="30000" dirty="0">
                <a:ea typeface="Arial" pitchFamily="-106" charset="0"/>
                <a:cs typeface="Arial" pitchFamily="-106" charset="0"/>
              </a:rPr>
              <a:t>-</a:t>
            </a:r>
            <a:r>
              <a:rPr lang="en-US" sz="2400" b="1" dirty="0">
                <a:ea typeface="Arial" pitchFamily="-106" charset="0"/>
                <a:cs typeface="Arial" pitchFamily="-106" charset="0"/>
              </a:rPr>
              <a:t> </a:t>
            </a:r>
            <a:r>
              <a:rPr lang="en-US" sz="2400" b="1" dirty="0">
                <a:latin typeface="Symbol" pitchFamily="-106" charset="2"/>
                <a:ea typeface="Arial" pitchFamily="-106" charset="0"/>
                <a:cs typeface="Arial" pitchFamily="-106" charset="0"/>
              </a:rPr>
              <a:t>« </a:t>
            </a:r>
            <a:r>
              <a:rPr lang="en-US" sz="2400" b="1" dirty="0">
                <a:ea typeface="Arial" pitchFamily="-106" charset="0"/>
                <a:cs typeface="Arial" pitchFamily="-106" charset="0"/>
              </a:rPr>
              <a:t>H</a:t>
            </a:r>
            <a:r>
              <a:rPr lang="en-US" sz="2400" b="1" baseline="30000" dirty="0">
                <a:ea typeface="Arial" pitchFamily="-106" charset="0"/>
                <a:cs typeface="Arial" pitchFamily="-106" charset="0"/>
              </a:rPr>
              <a:t>+</a:t>
            </a:r>
            <a:r>
              <a:rPr lang="en-US" sz="2400" b="1" dirty="0">
                <a:ea typeface="Arial" pitchFamily="-106" charset="0"/>
                <a:cs typeface="Arial" pitchFamily="-106" charset="0"/>
              </a:rPr>
              <a:t> + CO</a:t>
            </a:r>
            <a:r>
              <a:rPr lang="en-US" sz="2400" b="1" baseline="-25000" dirty="0">
                <a:ea typeface="Arial" pitchFamily="-106" charset="0"/>
                <a:cs typeface="Arial" pitchFamily="-106" charset="0"/>
              </a:rPr>
              <a:t>3</a:t>
            </a:r>
            <a:r>
              <a:rPr lang="en-US" sz="2800" b="1" baseline="30000" dirty="0">
                <a:ea typeface="Arial" pitchFamily="-106" charset="0"/>
                <a:cs typeface="Arial" pitchFamily="-106" charset="0"/>
              </a:rPr>
              <a:t>2-</a:t>
            </a:r>
          </a:p>
          <a:p>
            <a:pPr>
              <a:lnSpc>
                <a:spcPts val="3000"/>
              </a:lnSpc>
              <a:spcAft>
                <a:spcPts val="400"/>
              </a:spcAft>
            </a:pPr>
            <a:r>
              <a:rPr lang="en-US" sz="2400" b="1" dirty="0">
                <a:ea typeface="Arial" pitchFamily="-106" charset="0"/>
                <a:cs typeface="Arial" pitchFamily="-106" charset="0"/>
              </a:rPr>
              <a:t>HCO</a:t>
            </a:r>
            <a:r>
              <a:rPr lang="en-US" sz="2400" b="1" baseline="-25000" dirty="0">
                <a:ea typeface="Arial" pitchFamily="-106" charset="0"/>
                <a:cs typeface="Arial" pitchFamily="-106" charset="0"/>
              </a:rPr>
              <a:t>3</a:t>
            </a:r>
            <a:r>
              <a:rPr lang="en-US" sz="2800" b="1" baseline="30000" dirty="0">
                <a:ea typeface="Arial" pitchFamily="-106" charset="0"/>
                <a:cs typeface="Arial" pitchFamily="-106" charset="0"/>
              </a:rPr>
              <a:t>-</a:t>
            </a:r>
            <a:r>
              <a:rPr lang="en-US" sz="2400" b="1" dirty="0">
                <a:ea typeface="Arial" pitchFamily="-106" charset="0"/>
                <a:cs typeface="Arial" pitchFamily="-106" charset="0"/>
              </a:rPr>
              <a:t> as </a:t>
            </a:r>
            <a:r>
              <a:rPr lang="en-US" sz="2400" b="1" dirty="0">
                <a:solidFill>
                  <a:srgbClr val="0000FF"/>
                </a:solidFill>
                <a:ea typeface="Arial" pitchFamily="-106" charset="0"/>
                <a:cs typeface="Arial" pitchFamily="-106" charset="0"/>
              </a:rPr>
              <a:t>base</a:t>
            </a:r>
            <a:r>
              <a:rPr lang="en-US" sz="2400" b="1" dirty="0">
                <a:ea typeface="Arial" pitchFamily="-106" charset="0"/>
                <a:cs typeface="Arial" pitchFamily="-106" charset="0"/>
              </a:rPr>
              <a:t> accepts H</a:t>
            </a:r>
            <a:r>
              <a:rPr lang="en-US" sz="2400" b="1" baseline="30000" dirty="0">
                <a:ea typeface="Arial" pitchFamily="-106" charset="0"/>
                <a:cs typeface="Arial" pitchFamily="-106" charset="0"/>
              </a:rPr>
              <a:t>+</a:t>
            </a:r>
          </a:p>
          <a:p>
            <a:pPr>
              <a:lnSpc>
                <a:spcPts val="3000"/>
              </a:lnSpc>
              <a:spcAft>
                <a:spcPts val="400"/>
              </a:spcAft>
            </a:pPr>
            <a:r>
              <a:rPr lang="en-US" sz="2400" b="1" dirty="0">
                <a:ea typeface="Arial" pitchFamily="-106" charset="0"/>
                <a:cs typeface="Arial" pitchFamily="-106" charset="0"/>
              </a:rPr>
              <a:t> • HCO</a:t>
            </a:r>
            <a:r>
              <a:rPr lang="en-US" sz="2400" b="1" baseline="-25000" dirty="0">
                <a:ea typeface="Arial" pitchFamily="-106" charset="0"/>
                <a:cs typeface="Arial" pitchFamily="-106" charset="0"/>
              </a:rPr>
              <a:t>3</a:t>
            </a:r>
            <a:r>
              <a:rPr lang="en-US" sz="2800" b="1" baseline="30000" dirty="0">
                <a:ea typeface="Arial" pitchFamily="-106" charset="0"/>
                <a:cs typeface="Arial" pitchFamily="-106" charset="0"/>
              </a:rPr>
              <a:t>-</a:t>
            </a:r>
            <a:r>
              <a:rPr lang="en-US" sz="2400" b="1" dirty="0">
                <a:latin typeface="Symbol" pitchFamily="-106" charset="2"/>
                <a:ea typeface="Arial" pitchFamily="-106" charset="0"/>
                <a:cs typeface="Arial" pitchFamily="-106" charset="0"/>
              </a:rPr>
              <a:t> </a:t>
            </a:r>
            <a:r>
              <a:rPr lang="en-US" sz="2400" b="1" dirty="0">
                <a:ea typeface="Arial" pitchFamily="-106" charset="0"/>
                <a:cs typeface="Arial" pitchFamily="-106" charset="0"/>
              </a:rPr>
              <a:t>+ H</a:t>
            </a:r>
            <a:r>
              <a:rPr lang="en-US" sz="2400" b="1" baseline="30000" dirty="0">
                <a:ea typeface="Arial" pitchFamily="-106" charset="0"/>
                <a:cs typeface="Arial" pitchFamily="-106" charset="0"/>
              </a:rPr>
              <a:t>+</a:t>
            </a:r>
            <a:r>
              <a:rPr lang="en-US" sz="2400" b="1" dirty="0">
                <a:ea typeface="Arial" pitchFamily="-106" charset="0"/>
                <a:cs typeface="Arial" pitchFamily="-106" charset="0"/>
              </a:rPr>
              <a:t> </a:t>
            </a:r>
            <a:r>
              <a:rPr lang="en-US" sz="2400" b="1" dirty="0">
                <a:latin typeface="Symbol" pitchFamily="-106" charset="2"/>
                <a:ea typeface="Arial" pitchFamily="-106" charset="0"/>
                <a:cs typeface="Arial" pitchFamily="-106" charset="0"/>
              </a:rPr>
              <a:t>« </a:t>
            </a:r>
            <a:r>
              <a:rPr lang="en-US" sz="2400" b="1" dirty="0">
                <a:ea typeface="Arial" pitchFamily="-106" charset="0"/>
                <a:cs typeface="Arial" pitchFamily="-106" charset="0"/>
              </a:rPr>
              <a:t>H</a:t>
            </a:r>
            <a:r>
              <a:rPr lang="en-US" sz="2400" b="1" baseline="-25000" dirty="0">
                <a:ea typeface="Arial" pitchFamily="-106" charset="0"/>
                <a:cs typeface="Arial" pitchFamily="-106" charset="0"/>
              </a:rPr>
              <a:t>2</a:t>
            </a:r>
            <a:r>
              <a:rPr lang="en-US" sz="2400" b="1" dirty="0">
                <a:ea typeface="Arial" pitchFamily="-106" charset="0"/>
                <a:cs typeface="Arial" pitchFamily="-106" charset="0"/>
              </a:rPr>
              <a:t>O + CO</a:t>
            </a:r>
            <a:r>
              <a:rPr lang="en-US" sz="2400" b="1" baseline="-25000" dirty="0">
                <a:ea typeface="Arial" pitchFamily="-106" charset="0"/>
                <a:cs typeface="Arial" pitchFamily="-106" charset="0"/>
              </a:rPr>
              <a:t>2</a:t>
            </a:r>
          </a:p>
          <a:p>
            <a:pPr>
              <a:lnSpc>
                <a:spcPts val="3000"/>
              </a:lnSpc>
              <a:spcAft>
                <a:spcPts val="400"/>
              </a:spcAft>
            </a:pPr>
            <a:r>
              <a:rPr lang="en-US" sz="2400" b="1" dirty="0">
                <a:ea typeface="Arial" pitchFamily="-106" charset="0"/>
                <a:cs typeface="Arial" pitchFamily="-106" charset="0"/>
              </a:rPr>
              <a:t>Strong acids such as </a:t>
            </a:r>
            <a:r>
              <a:rPr lang="en-US" sz="2400" b="1" dirty="0" err="1">
                <a:ea typeface="Arial" pitchFamily="-106" charset="0"/>
                <a:cs typeface="Arial" pitchFamily="-106" charset="0"/>
              </a:rPr>
              <a:t>HCl</a:t>
            </a:r>
            <a:r>
              <a:rPr lang="en-US" sz="2400" b="1" dirty="0">
                <a:ea typeface="Arial" pitchFamily="-106" charset="0"/>
                <a:cs typeface="Arial" pitchFamily="-106" charset="0"/>
              </a:rPr>
              <a:t> contribute to </a:t>
            </a:r>
            <a:r>
              <a:rPr lang="en-US" sz="2400" b="1" dirty="0">
                <a:solidFill>
                  <a:srgbClr val="FF0000"/>
                </a:solidFill>
                <a:ea typeface="Arial" pitchFamily="-106" charset="0"/>
                <a:cs typeface="Arial" pitchFamily="-106" charset="0"/>
              </a:rPr>
              <a:t>free mineral acid</a:t>
            </a:r>
            <a:r>
              <a:rPr lang="en-US" sz="2400" b="1" dirty="0">
                <a:ea typeface="Arial" pitchFamily="-106" charset="0"/>
                <a:cs typeface="Arial" pitchFamily="-106" charset="0"/>
              </a:rPr>
              <a:t>, a pollutant </a:t>
            </a:r>
          </a:p>
          <a:p>
            <a:pPr>
              <a:lnSpc>
                <a:spcPts val="3000"/>
              </a:lnSpc>
              <a:spcAft>
                <a:spcPts val="400"/>
              </a:spcAft>
            </a:pPr>
            <a:r>
              <a:rPr lang="en-US" sz="2400" b="1" dirty="0">
                <a:ea typeface="Arial" pitchFamily="-106" charset="0"/>
                <a:cs typeface="Arial" pitchFamily="-106" charset="0"/>
              </a:rPr>
              <a:t>• Acid mine water from H</a:t>
            </a:r>
            <a:r>
              <a:rPr lang="en-US" sz="2400" b="1" baseline="-25000" dirty="0">
                <a:ea typeface="Arial" pitchFamily="-106" charset="0"/>
                <a:cs typeface="Arial" pitchFamily="-106" charset="0"/>
              </a:rPr>
              <a:t>2</a:t>
            </a:r>
            <a:r>
              <a:rPr lang="en-US" sz="2400" b="1" dirty="0">
                <a:ea typeface="Arial" pitchFamily="-106" charset="0"/>
                <a:cs typeface="Arial" pitchFamily="-106" charset="0"/>
              </a:rPr>
              <a:t>SO</a:t>
            </a:r>
            <a:r>
              <a:rPr lang="en-US" sz="2400" b="1" baseline="-25000" dirty="0">
                <a:ea typeface="Arial" pitchFamily="-106" charset="0"/>
                <a:cs typeface="Arial" pitchFamily="-106" charset="0"/>
              </a:rPr>
              <a:t>4</a:t>
            </a:r>
          </a:p>
          <a:p>
            <a:pPr>
              <a:lnSpc>
                <a:spcPts val="3000"/>
              </a:lnSpc>
              <a:spcAft>
                <a:spcPts val="400"/>
              </a:spcAft>
            </a:pPr>
            <a:r>
              <a:rPr lang="en-US" sz="2400" b="1" dirty="0">
                <a:ea typeface="Arial" pitchFamily="-106" charset="0"/>
                <a:cs typeface="Arial" pitchFamily="-106" charset="0"/>
              </a:rPr>
              <a:t>Hydrated metal ions as acids</a:t>
            </a:r>
          </a:p>
          <a:p>
            <a:pPr>
              <a:lnSpc>
                <a:spcPts val="3000"/>
              </a:lnSpc>
              <a:spcAft>
                <a:spcPts val="400"/>
              </a:spcAft>
            </a:pPr>
            <a:r>
              <a:rPr lang="en-US" sz="2400" b="1" dirty="0">
                <a:ea typeface="Arial" pitchFamily="-106" charset="0"/>
                <a:cs typeface="Arial" pitchFamily="-106" charset="0"/>
              </a:rPr>
              <a:t>• Al(H</a:t>
            </a:r>
            <a:r>
              <a:rPr lang="en-US" sz="2400" b="1" baseline="-25000" dirty="0">
                <a:ea typeface="Arial" pitchFamily="-106" charset="0"/>
                <a:cs typeface="Arial" pitchFamily="-106" charset="0"/>
              </a:rPr>
              <a:t>2</a:t>
            </a:r>
            <a:r>
              <a:rPr lang="en-US" sz="2400" b="1" dirty="0">
                <a:ea typeface="Arial" pitchFamily="-106" charset="0"/>
                <a:cs typeface="Arial" pitchFamily="-106" charset="0"/>
              </a:rPr>
              <a:t>O)</a:t>
            </a:r>
            <a:r>
              <a:rPr lang="en-US" sz="2400" b="1" baseline="-25000" dirty="0">
                <a:ea typeface="Arial" pitchFamily="-106" charset="0"/>
                <a:cs typeface="Arial" pitchFamily="-106" charset="0"/>
              </a:rPr>
              <a:t>6</a:t>
            </a:r>
            <a:r>
              <a:rPr lang="en-US" sz="2400" b="1" baseline="30000" dirty="0">
                <a:ea typeface="Arial" pitchFamily="-106" charset="0"/>
                <a:cs typeface="Arial" pitchFamily="-106" charset="0"/>
              </a:rPr>
              <a:t>3+ </a:t>
            </a:r>
            <a:r>
              <a:rPr lang="en-US" sz="2400" b="1" dirty="0">
                <a:latin typeface="Symbol" pitchFamily="-106" charset="2"/>
                <a:ea typeface="Arial" pitchFamily="-106" charset="0"/>
                <a:cs typeface="Arial" pitchFamily="-106" charset="0"/>
              </a:rPr>
              <a:t>« </a:t>
            </a:r>
            <a:r>
              <a:rPr lang="en-US" sz="2400" b="1" dirty="0">
                <a:ea typeface="Arial" pitchFamily="-106" charset="0"/>
                <a:cs typeface="Arial" pitchFamily="-106" charset="0"/>
              </a:rPr>
              <a:t>Al(H</a:t>
            </a:r>
            <a:r>
              <a:rPr lang="en-US" sz="2400" b="1" baseline="-25000" dirty="0">
                <a:ea typeface="Arial" pitchFamily="-106" charset="0"/>
                <a:cs typeface="Arial" pitchFamily="-106" charset="0"/>
              </a:rPr>
              <a:t>2</a:t>
            </a:r>
            <a:r>
              <a:rPr lang="en-US" sz="2400" b="1" dirty="0">
                <a:ea typeface="Arial" pitchFamily="-106" charset="0"/>
                <a:cs typeface="Arial" pitchFamily="-106" charset="0"/>
              </a:rPr>
              <a:t>O)</a:t>
            </a:r>
            <a:r>
              <a:rPr lang="en-US" sz="2400" b="1" baseline="-25000" dirty="0">
                <a:ea typeface="Arial" pitchFamily="-106" charset="0"/>
                <a:cs typeface="Arial" pitchFamily="-106" charset="0"/>
              </a:rPr>
              <a:t>5</a:t>
            </a:r>
            <a:r>
              <a:rPr lang="en-US" sz="2400" b="1" dirty="0">
                <a:ea typeface="Arial" pitchFamily="-106" charset="0"/>
                <a:cs typeface="Arial" pitchFamily="-106" charset="0"/>
              </a:rPr>
              <a:t>(OH)</a:t>
            </a:r>
            <a:r>
              <a:rPr lang="en-US" sz="2400" b="1" baseline="30000" dirty="0">
                <a:ea typeface="Arial" pitchFamily="-106" charset="0"/>
                <a:cs typeface="Arial" pitchFamily="-106" charset="0"/>
              </a:rPr>
              <a:t>2+ </a:t>
            </a:r>
            <a:r>
              <a:rPr lang="en-US" sz="2400" b="1" dirty="0">
                <a:ea typeface="Arial" pitchFamily="-106" charset="0"/>
                <a:cs typeface="Arial" pitchFamily="-106" charset="0"/>
              </a:rPr>
              <a:t>+ H</a:t>
            </a:r>
            <a:r>
              <a:rPr lang="en-US" sz="2400" b="1" baseline="30000" dirty="0">
                <a:ea typeface="Arial" pitchFamily="-106" charset="0"/>
                <a:cs typeface="Arial" pitchFamily="-106" charset="0"/>
              </a:rPr>
              <a:t>+</a:t>
            </a:r>
            <a:r>
              <a:rPr lang="en-US" sz="2400" b="1" dirty="0">
                <a:ea typeface="Arial" pitchFamily="-106" charset="0"/>
                <a:cs typeface="Arial" pitchFamily="-106" charset="0"/>
              </a:rPr>
              <a:t>   </a:t>
            </a:r>
          </a:p>
        </p:txBody>
      </p:sp>
      <p:sp>
        <p:nvSpPr>
          <p:cNvPr id="31747" name="TextBox 4"/>
          <p:cNvSpPr txBox="1">
            <a:spLocks noChangeArrowheads="1"/>
          </p:cNvSpPr>
          <p:nvPr/>
        </p:nvSpPr>
        <p:spPr bwMode="auto">
          <a:xfrm>
            <a:off x="8382000" y="0"/>
            <a:ext cx="685800" cy="369888"/>
          </a:xfrm>
          <a:prstGeom prst="rect">
            <a:avLst/>
          </a:prstGeom>
          <a:noFill/>
          <a:ln w="9525">
            <a:noFill/>
            <a:miter lim="800000"/>
            <a:headEnd/>
            <a:tailEnd/>
          </a:ln>
        </p:spPr>
        <p:txBody>
          <a:bodyPr>
            <a:prstTxWarp prst="textNoShape">
              <a:avLst/>
            </a:prstTxWarp>
            <a:spAutoFit/>
          </a:bodyPr>
          <a:lstStyle/>
          <a:p>
            <a:fld id="{15B1845C-A797-A64D-A999-474DBF71E617}" type="slidenum">
              <a:rPr lang="en-US">
                <a:latin typeface="Calibri" pitchFamily="-106" charset="0"/>
              </a:rPr>
              <a:pPr/>
              <a:t>20</a:t>
            </a:fld>
            <a:endParaRPr lang="en-US">
              <a:latin typeface="Calibri" pitchFamily="-106"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A6E7FF"/>
        </a:solidFill>
        <a:effectLst/>
      </p:bgPr>
    </p:bg>
    <p:spTree>
      <p:nvGrpSpPr>
        <p:cNvPr id="1" name=""/>
        <p:cNvGrpSpPr/>
        <p:nvPr/>
      </p:nvGrpSpPr>
      <p:grpSpPr>
        <a:xfrm>
          <a:off x="0" y="0"/>
          <a:ext cx="0" cy="0"/>
          <a:chOff x="0" y="0"/>
          <a:chExt cx="0" cy="0"/>
        </a:xfrm>
      </p:grpSpPr>
      <p:sp>
        <p:nvSpPr>
          <p:cNvPr id="32770" name="TextBox 3"/>
          <p:cNvSpPr txBox="1">
            <a:spLocks noChangeArrowheads="1"/>
          </p:cNvSpPr>
          <p:nvPr/>
        </p:nvSpPr>
        <p:spPr bwMode="auto">
          <a:xfrm>
            <a:off x="152400" y="304800"/>
            <a:ext cx="8763000" cy="2732088"/>
          </a:xfrm>
          <a:prstGeom prst="rect">
            <a:avLst/>
          </a:prstGeom>
          <a:noFill/>
          <a:ln w="9525">
            <a:noFill/>
            <a:miter lim="800000"/>
            <a:headEnd/>
            <a:tailEnd/>
          </a:ln>
        </p:spPr>
        <p:txBody>
          <a:bodyPr>
            <a:prstTxWarp prst="textNoShape">
              <a:avLst/>
            </a:prstTxWarp>
            <a:spAutoFit/>
          </a:bodyPr>
          <a:lstStyle/>
          <a:p>
            <a:pPr>
              <a:lnSpc>
                <a:spcPts val="3600"/>
              </a:lnSpc>
              <a:spcAft>
                <a:spcPts val="400"/>
              </a:spcAft>
            </a:pPr>
            <a:r>
              <a:rPr lang="en-US" sz="2800" b="1">
                <a:ea typeface="Arial" pitchFamily="-106" charset="0"/>
                <a:cs typeface="Arial" pitchFamily="-106" charset="0"/>
              </a:rPr>
              <a:t>Carbon Dioxide in Water</a:t>
            </a:r>
          </a:p>
          <a:p>
            <a:pPr>
              <a:lnSpc>
                <a:spcPts val="3000"/>
              </a:lnSpc>
              <a:spcAft>
                <a:spcPts val="400"/>
              </a:spcAft>
            </a:pPr>
            <a:r>
              <a:rPr lang="en-US" sz="2400" b="1">
                <a:ea typeface="Arial" pitchFamily="-106" charset="0"/>
                <a:cs typeface="Arial" pitchFamily="-106" charset="0"/>
              </a:rPr>
              <a:t>From air and as product of organic matter decay</a:t>
            </a:r>
          </a:p>
          <a:p>
            <a:pPr>
              <a:lnSpc>
                <a:spcPts val="3000"/>
              </a:lnSpc>
              <a:spcAft>
                <a:spcPts val="400"/>
              </a:spcAft>
            </a:pPr>
            <a:r>
              <a:rPr lang="en-US" sz="2400" b="1">
                <a:ea typeface="Arial" pitchFamily="-106" charset="0"/>
                <a:cs typeface="Arial" pitchFamily="-106" charset="0"/>
              </a:rPr>
              <a:t>• In water mainly as CO</a:t>
            </a:r>
            <a:r>
              <a:rPr lang="en-US" sz="2400" b="1" baseline="-25000">
                <a:ea typeface="Arial" pitchFamily="-106" charset="0"/>
                <a:cs typeface="Arial" pitchFamily="-106" charset="0"/>
              </a:rPr>
              <a:t>2</a:t>
            </a:r>
            <a:r>
              <a:rPr lang="en-US" sz="2400" b="1">
                <a:ea typeface="Arial" pitchFamily="-106" charset="0"/>
                <a:cs typeface="Arial" pitchFamily="-106" charset="0"/>
              </a:rPr>
              <a:t>(</a:t>
            </a:r>
            <a:r>
              <a:rPr lang="en-US" sz="2400" b="1" i="1">
                <a:ea typeface="Arial" pitchFamily="-106" charset="0"/>
                <a:cs typeface="Arial" pitchFamily="-106" charset="0"/>
              </a:rPr>
              <a:t>aq</a:t>
            </a:r>
            <a:r>
              <a:rPr lang="en-US" sz="2400" b="1">
                <a:ea typeface="Arial" pitchFamily="-106" charset="0"/>
                <a:cs typeface="Arial" pitchFamily="-106" charset="0"/>
              </a:rPr>
              <a:t>)</a:t>
            </a:r>
          </a:p>
          <a:p>
            <a:pPr>
              <a:lnSpc>
                <a:spcPts val="3000"/>
              </a:lnSpc>
              <a:spcAft>
                <a:spcPts val="400"/>
              </a:spcAft>
            </a:pPr>
            <a:r>
              <a:rPr lang="en-US" sz="2400" b="1">
                <a:ea typeface="Arial" pitchFamily="-106" charset="0"/>
                <a:cs typeface="Arial" pitchFamily="-106" charset="0"/>
              </a:rPr>
              <a:t>• Relatively little as H</a:t>
            </a:r>
            <a:r>
              <a:rPr lang="en-US" sz="2400" b="1" baseline="-25000">
                <a:ea typeface="Arial" pitchFamily="-106" charset="0"/>
                <a:cs typeface="Arial" pitchFamily="-106" charset="0"/>
              </a:rPr>
              <a:t>2</a:t>
            </a:r>
            <a:r>
              <a:rPr lang="en-US" sz="2400" b="1">
                <a:ea typeface="Arial" pitchFamily="-106" charset="0"/>
                <a:cs typeface="Arial" pitchFamily="-106" charset="0"/>
              </a:rPr>
              <a:t>CO</a:t>
            </a:r>
            <a:r>
              <a:rPr lang="en-US" sz="2400" b="1" baseline="-25000">
                <a:ea typeface="Arial" pitchFamily="-106" charset="0"/>
                <a:cs typeface="Arial" pitchFamily="-106" charset="0"/>
              </a:rPr>
              <a:t>3</a:t>
            </a:r>
          </a:p>
          <a:p>
            <a:pPr>
              <a:lnSpc>
                <a:spcPts val="3000"/>
              </a:lnSpc>
              <a:spcAft>
                <a:spcPts val="400"/>
              </a:spcAft>
            </a:pPr>
            <a:r>
              <a:rPr lang="en-US" sz="2400" b="1">
                <a:ea typeface="Arial" pitchFamily="-106" charset="0"/>
                <a:cs typeface="Arial" pitchFamily="-106" charset="0"/>
              </a:rPr>
              <a:t>Acid-base equilibria for carbon dioxide species</a:t>
            </a:r>
          </a:p>
          <a:p>
            <a:pPr>
              <a:lnSpc>
                <a:spcPts val="3000"/>
              </a:lnSpc>
              <a:spcAft>
                <a:spcPts val="400"/>
              </a:spcAft>
            </a:pPr>
            <a:r>
              <a:rPr lang="en-US" sz="2400" b="1">
                <a:ea typeface="Arial" pitchFamily="-106" charset="0"/>
                <a:cs typeface="Arial" pitchFamily="-106" charset="0"/>
              </a:rPr>
              <a:t>• CO</a:t>
            </a:r>
            <a:r>
              <a:rPr lang="en-US" sz="2400" b="1" baseline="-25000">
                <a:ea typeface="Arial" pitchFamily="-106" charset="0"/>
                <a:cs typeface="Arial" pitchFamily="-106" charset="0"/>
              </a:rPr>
              <a:t>2</a:t>
            </a:r>
            <a:r>
              <a:rPr lang="en-US" sz="2400" b="1">
                <a:ea typeface="Arial" pitchFamily="-106" charset="0"/>
                <a:cs typeface="Arial" pitchFamily="-106" charset="0"/>
              </a:rPr>
              <a:t>(</a:t>
            </a:r>
            <a:r>
              <a:rPr lang="en-US" sz="2400" b="1" i="1">
                <a:ea typeface="Arial" pitchFamily="-106" charset="0"/>
                <a:cs typeface="Arial" pitchFamily="-106" charset="0"/>
              </a:rPr>
              <a:t>aq</a:t>
            </a:r>
            <a:r>
              <a:rPr lang="en-US" sz="2400" b="1">
                <a:ea typeface="Arial" pitchFamily="-106" charset="0"/>
                <a:cs typeface="Arial" pitchFamily="-106" charset="0"/>
              </a:rPr>
              <a:t>) + H</a:t>
            </a:r>
            <a:r>
              <a:rPr lang="en-US" sz="2400" b="1" baseline="-25000">
                <a:ea typeface="Arial" pitchFamily="-106" charset="0"/>
                <a:cs typeface="Arial" pitchFamily="-106" charset="0"/>
              </a:rPr>
              <a:t>2</a:t>
            </a:r>
            <a:r>
              <a:rPr lang="en-US" sz="2400" b="1">
                <a:ea typeface="Arial" pitchFamily="-106" charset="0"/>
                <a:cs typeface="Arial" pitchFamily="-106" charset="0"/>
              </a:rPr>
              <a:t>O </a:t>
            </a:r>
            <a:r>
              <a:rPr lang="en-US" sz="2400" b="1">
                <a:latin typeface="Symbol" pitchFamily="-106" charset="2"/>
                <a:ea typeface="Arial" pitchFamily="-106" charset="0"/>
                <a:cs typeface="Arial" pitchFamily="-106" charset="0"/>
              </a:rPr>
              <a:t>« </a:t>
            </a:r>
            <a:r>
              <a:rPr lang="en-US" sz="2400" b="1">
                <a:ea typeface="Arial" pitchFamily="-106" charset="0"/>
                <a:cs typeface="Arial" pitchFamily="-106" charset="0"/>
              </a:rPr>
              <a:t>H</a:t>
            </a:r>
            <a:r>
              <a:rPr lang="en-US" sz="2400" b="1" baseline="30000">
                <a:ea typeface="Arial" pitchFamily="-106" charset="0"/>
                <a:cs typeface="Arial" pitchFamily="-106" charset="0"/>
              </a:rPr>
              <a:t>+</a:t>
            </a:r>
            <a:r>
              <a:rPr lang="en-US" sz="2400" b="1">
                <a:ea typeface="Arial" pitchFamily="-106" charset="0"/>
                <a:cs typeface="Arial" pitchFamily="-106" charset="0"/>
              </a:rPr>
              <a:t> + HCO</a:t>
            </a:r>
            <a:r>
              <a:rPr lang="en-US" sz="2400" b="1" baseline="-25000">
                <a:ea typeface="Arial" pitchFamily="-106" charset="0"/>
                <a:cs typeface="Arial" pitchFamily="-106" charset="0"/>
              </a:rPr>
              <a:t>3</a:t>
            </a:r>
            <a:r>
              <a:rPr lang="en-US" sz="2800" b="1" baseline="30000">
                <a:ea typeface="Arial" pitchFamily="-106" charset="0"/>
                <a:cs typeface="Arial" pitchFamily="-106" charset="0"/>
              </a:rPr>
              <a:t>-</a:t>
            </a:r>
            <a:endParaRPr lang="en-US" sz="2400" b="1">
              <a:ea typeface="Arial" pitchFamily="-106" charset="0"/>
              <a:cs typeface="Arial" pitchFamily="-106" charset="0"/>
            </a:endParaRPr>
          </a:p>
        </p:txBody>
      </p:sp>
      <p:sp>
        <p:nvSpPr>
          <p:cNvPr id="32771" name="TextBox 5"/>
          <p:cNvSpPr txBox="1">
            <a:spLocks noChangeArrowheads="1"/>
          </p:cNvSpPr>
          <p:nvPr/>
        </p:nvSpPr>
        <p:spPr bwMode="auto">
          <a:xfrm>
            <a:off x="152400" y="3733800"/>
            <a:ext cx="8991600" cy="474663"/>
          </a:xfrm>
          <a:prstGeom prst="rect">
            <a:avLst/>
          </a:prstGeom>
          <a:noFill/>
          <a:ln w="9525">
            <a:noFill/>
            <a:miter lim="800000"/>
            <a:headEnd/>
            <a:tailEnd/>
          </a:ln>
        </p:spPr>
        <p:txBody>
          <a:bodyPr>
            <a:prstTxWarp prst="textNoShape">
              <a:avLst/>
            </a:prstTxWarp>
            <a:spAutoFit/>
          </a:bodyPr>
          <a:lstStyle/>
          <a:p>
            <a:pPr>
              <a:lnSpc>
                <a:spcPts val="3000"/>
              </a:lnSpc>
              <a:spcAft>
                <a:spcPts val="400"/>
              </a:spcAft>
            </a:pPr>
            <a:r>
              <a:rPr lang="en-US" sz="2400" b="1">
                <a:ea typeface="Arial" pitchFamily="-106" charset="0"/>
                <a:cs typeface="Arial" pitchFamily="-106" charset="0"/>
              </a:rPr>
              <a:t>• HCO</a:t>
            </a:r>
            <a:r>
              <a:rPr lang="en-US" sz="2400" b="1" baseline="-25000">
                <a:ea typeface="Arial" pitchFamily="-106" charset="0"/>
                <a:cs typeface="Arial" pitchFamily="-106" charset="0"/>
              </a:rPr>
              <a:t>3</a:t>
            </a:r>
            <a:r>
              <a:rPr lang="en-US" sz="2800" b="1" baseline="30000">
                <a:ea typeface="Arial" pitchFamily="-106" charset="0"/>
                <a:cs typeface="Arial" pitchFamily="-106" charset="0"/>
              </a:rPr>
              <a:t>- </a:t>
            </a:r>
            <a:r>
              <a:rPr lang="en-US" sz="2400" b="1">
                <a:latin typeface="Symbol" pitchFamily="-106" charset="2"/>
                <a:ea typeface="Arial" pitchFamily="-106" charset="0"/>
                <a:cs typeface="Arial" pitchFamily="-106" charset="0"/>
              </a:rPr>
              <a:t>«</a:t>
            </a:r>
            <a:r>
              <a:rPr lang="en-US" sz="2400" b="1">
                <a:ea typeface="Arial" pitchFamily="-106" charset="0"/>
                <a:cs typeface="Arial" pitchFamily="-106" charset="0"/>
              </a:rPr>
              <a:t> H</a:t>
            </a:r>
            <a:r>
              <a:rPr lang="en-US" sz="2400" b="1" baseline="30000">
                <a:ea typeface="Arial" pitchFamily="-106" charset="0"/>
                <a:cs typeface="Arial" pitchFamily="-106" charset="0"/>
              </a:rPr>
              <a:t>+</a:t>
            </a:r>
            <a:r>
              <a:rPr lang="en-US" sz="2400" b="1">
                <a:ea typeface="Arial" pitchFamily="-106" charset="0"/>
                <a:cs typeface="Arial" pitchFamily="-106" charset="0"/>
              </a:rPr>
              <a:t> + CO</a:t>
            </a:r>
            <a:r>
              <a:rPr lang="en-US" sz="2400" b="1" baseline="-25000">
                <a:ea typeface="Arial" pitchFamily="-106" charset="0"/>
                <a:cs typeface="Arial" pitchFamily="-106" charset="0"/>
              </a:rPr>
              <a:t>3</a:t>
            </a:r>
            <a:r>
              <a:rPr lang="en-US" sz="2800" b="1" baseline="30000">
                <a:ea typeface="Arial" pitchFamily="-106" charset="0"/>
                <a:cs typeface="Arial" pitchFamily="-106" charset="0"/>
              </a:rPr>
              <a:t>2-</a:t>
            </a:r>
            <a:endParaRPr lang="en-US" sz="2400" b="1">
              <a:ea typeface="Arial" pitchFamily="-106" charset="0"/>
              <a:cs typeface="Arial" pitchFamily="-106" charset="0"/>
            </a:endParaRPr>
          </a:p>
        </p:txBody>
      </p:sp>
      <p:sp>
        <p:nvSpPr>
          <p:cNvPr id="32772" name="TextBox 6"/>
          <p:cNvSpPr txBox="1">
            <a:spLocks noChangeArrowheads="1"/>
          </p:cNvSpPr>
          <p:nvPr/>
        </p:nvSpPr>
        <p:spPr bwMode="auto">
          <a:xfrm>
            <a:off x="8458200" y="0"/>
            <a:ext cx="685800" cy="369888"/>
          </a:xfrm>
          <a:prstGeom prst="rect">
            <a:avLst/>
          </a:prstGeom>
          <a:noFill/>
          <a:ln w="9525">
            <a:noFill/>
            <a:miter lim="800000"/>
            <a:headEnd/>
            <a:tailEnd/>
          </a:ln>
        </p:spPr>
        <p:txBody>
          <a:bodyPr>
            <a:prstTxWarp prst="textNoShape">
              <a:avLst/>
            </a:prstTxWarp>
            <a:spAutoFit/>
          </a:bodyPr>
          <a:lstStyle/>
          <a:p>
            <a:fld id="{3E8AFCFB-E604-A44F-BE35-8600360056B5}" type="slidenum">
              <a:rPr lang="en-US">
                <a:latin typeface="Calibri" pitchFamily="-106" charset="0"/>
              </a:rPr>
              <a:pPr/>
              <a:t>21</a:t>
            </a:fld>
            <a:endParaRPr lang="en-US">
              <a:latin typeface="Calibri" pitchFamily="-106" charset="0"/>
            </a:endParaRPr>
          </a:p>
        </p:txBody>
      </p:sp>
      <p:pic>
        <p:nvPicPr>
          <p:cNvPr id="32773" name="Picture 7" descr="Eq 3.7.9"/>
          <p:cNvPicPr>
            <a:picLocks noChangeAspect="1"/>
          </p:cNvPicPr>
          <p:nvPr/>
        </p:nvPicPr>
        <p:blipFill>
          <a:blip r:embed="rId2"/>
          <a:srcRect/>
          <a:stretch>
            <a:fillRect/>
          </a:stretch>
        </p:blipFill>
        <p:spPr bwMode="auto">
          <a:xfrm>
            <a:off x="609600" y="2895600"/>
            <a:ext cx="6026150" cy="927100"/>
          </a:xfrm>
          <a:prstGeom prst="rect">
            <a:avLst/>
          </a:prstGeom>
          <a:noFill/>
          <a:ln w="9525">
            <a:noFill/>
            <a:miter lim="800000"/>
            <a:headEnd/>
            <a:tailEnd/>
          </a:ln>
        </p:spPr>
      </p:pic>
      <p:pic>
        <p:nvPicPr>
          <p:cNvPr id="32774" name="Picture 8" descr="Eq 3.7.11"/>
          <p:cNvPicPr>
            <a:picLocks noChangeAspect="1"/>
          </p:cNvPicPr>
          <p:nvPr/>
        </p:nvPicPr>
        <p:blipFill>
          <a:blip r:embed="rId3"/>
          <a:srcRect/>
          <a:stretch>
            <a:fillRect/>
          </a:stretch>
        </p:blipFill>
        <p:spPr bwMode="auto">
          <a:xfrm>
            <a:off x="685800" y="4114800"/>
            <a:ext cx="6673850" cy="102870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45FF4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687048D8-B518-604B-8A2C-D8BB03E04701}" type="slidenum">
              <a:rPr lang="en-US"/>
              <a:pPr>
                <a:defRPr/>
              </a:pPr>
              <a:t>22</a:t>
            </a:fld>
            <a:endParaRPr lang="en-US"/>
          </a:p>
        </p:txBody>
      </p:sp>
      <p:sp>
        <p:nvSpPr>
          <p:cNvPr id="33795" name="TextBox 4"/>
          <p:cNvSpPr txBox="1">
            <a:spLocks noChangeArrowheads="1"/>
          </p:cNvSpPr>
          <p:nvPr/>
        </p:nvSpPr>
        <p:spPr bwMode="auto">
          <a:xfrm>
            <a:off x="8534400" y="76200"/>
            <a:ext cx="609600" cy="369888"/>
          </a:xfrm>
          <a:prstGeom prst="rect">
            <a:avLst/>
          </a:prstGeom>
          <a:noFill/>
          <a:ln w="9525">
            <a:noFill/>
            <a:miter lim="800000"/>
            <a:headEnd/>
            <a:tailEnd/>
          </a:ln>
        </p:spPr>
        <p:txBody>
          <a:bodyPr>
            <a:prstTxWarp prst="textNoShape">
              <a:avLst/>
            </a:prstTxWarp>
            <a:spAutoFit/>
          </a:bodyPr>
          <a:lstStyle/>
          <a:p>
            <a:fld id="{08A08FD0-AF9D-6849-9FA5-E319470167BE}" type="slidenum">
              <a:rPr lang="en-US">
                <a:latin typeface="Calibri" pitchFamily="-106" charset="0"/>
              </a:rPr>
              <a:pPr/>
              <a:t>22</a:t>
            </a:fld>
            <a:endParaRPr lang="en-US">
              <a:latin typeface="Calibri" pitchFamily="-106" charset="0"/>
            </a:endParaRPr>
          </a:p>
        </p:txBody>
      </p:sp>
      <p:sp>
        <p:nvSpPr>
          <p:cNvPr id="8" name="TextBox 7"/>
          <p:cNvSpPr txBox="1"/>
          <p:nvPr/>
        </p:nvSpPr>
        <p:spPr>
          <a:xfrm>
            <a:off x="152400" y="304800"/>
            <a:ext cx="8763000" cy="2732088"/>
          </a:xfrm>
          <a:prstGeom prst="rect">
            <a:avLst/>
          </a:prstGeom>
          <a:noFill/>
        </p:spPr>
        <p:txBody>
          <a:bodyPr>
            <a:prstTxWarp prst="textNoShape">
              <a:avLst/>
            </a:prstTxWarp>
            <a:spAutoFit/>
          </a:bodyPr>
          <a:lstStyle/>
          <a:p>
            <a:pPr>
              <a:lnSpc>
                <a:spcPts val="3600"/>
              </a:lnSpc>
              <a:spcAft>
                <a:spcPts val="400"/>
              </a:spcAft>
            </a:pPr>
            <a:r>
              <a:rPr lang="en-US" sz="2800" b="1" dirty="0">
                <a:ea typeface="Arial" pitchFamily="-106" charset="0"/>
                <a:cs typeface="Arial" pitchFamily="-106" charset="0"/>
              </a:rPr>
              <a:t>Slight acidity of unpolluted rainwater</a:t>
            </a:r>
          </a:p>
          <a:p>
            <a:pPr>
              <a:lnSpc>
                <a:spcPts val="3000"/>
              </a:lnSpc>
              <a:spcAft>
                <a:spcPts val="400"/>
              </a:spcAft>
            </a:pPr>
            <a:r>
              <a:rPr lang="en-US" sz="2400" b="1" dirty="0">
                <a:ea typeface="Arial" pitchFamily="-106" charset="0"/>
                <a:cs typeface="Arial" pitchFamily="-106" charset="0"/>
              </a:rPr>
              <a:t>Air is 406 parts per million CO</a:t>
            </a:r>
            <a:r>
              <a:rPr lang="en-US" sz="2400" b="1" baseline="-25000" dirty="0">
                <a:ea typeface="Arial" pitchFamily="-106" charset="0"/>
                <a:cs typeface="Arial" pitchFamily="-106" charset="0"/>
              </a:rPr>
              <a:t>2</a:t>
            </a:r>
            <a:r>
              <a:rPr lang="en-US" sz="2400" b="1" dirty="0">
                <a:ea typeface="Arial" pitchFamily="-106" charset="0"/>
                <a:cs typeface="Arial" pitchFamily="-106" charset="0"/>
              </a:rPr>
              <a:t> (in year 2017)</a:t>
            </a:r>
          </a:p>
          <a:p>
            <a:pPr>
              <a:lnSpc>
                <a:spcPts val="3000"/>
              </a:lnSpc>
              <a:spcAft>
                <a:spcPts val="400"/>
              </a:spcAft>
            </a:pPr>
            <a:r>
              <a:rPr lang="en-US" sz="2400" b="1" dirty="0">
                <a:ea typeface="Arial" pitchFamily="-106" charset="0"/>
                <a:cs typeface="Arial" pitchFamily="-106" charset="0"/>
              </a:rPr>
              <a:t>• Water in equilibrium with this air has </a:t>
            </a:r>
          </a:p>
          <a:p>
            <a:pPr>
              <a:lnSpc>
                <a:spcPts val="3000"/>
              </a:lnSpc>
              <a:spcAft>
                <a:spcPts val="400"/>
              </a:spcAft>
            </a:pPr>
            <a:r>
              <a:rPr lang="en-US" sz="2400" b="1" dirty="0">
                <a:ea typeface="Arial" pitchFamily="-106" charset="0"/>
                <a:cs typeface="Arial" pitchFamily="-106" charset="0"/>
              </a:rPr>
              <a:t>   [CO</a:t>
            </a:r>
            <a:r>
              <a:rPr lang="en-US" sz="2400" b="1" baseline="-25000" dirty="0">
                <a:ea typeface="Arial" pitchFamily="-106" charset="0"/>
                <a:cs typeface="Arial" pitchFamily="-106" charset="0"/>
              </a:rPr>
              <a:t>2</a:t>
            </a:r>
            <a:r>
              <a:rPr lang="en-US" sz="2400" b="1" dirty="0">
                <a:ea typeface="Arial" pitchFamily="-106" charset="0"/>
                <a:cs typeface="Arial" pitchFamily="-106" charset="0"/>
              </a:rPr>
              <a:t>(</a:t>
            </a:r>
            <a:r>
              <a:rPr lang="en-US" sz="2400" b="1" i="1" dirty="0" err="1">
                <a:ea typeface="Arial" pitchFamily="-106" charset="0"/>
                <a:cs typeface="Arial" pitchFamily="-106" charset="0"/>
              </a:rPr>
              <a:t>aq</a:t>
            </a:r>
            <a:r>
              <a:rPr lang="en-US" sz="2400" b="1" dirty="0">
                <a:ea typeface="Arial" pitchFamily="-106" charset="0"/>
                <a:cs typeface="Arial" pitchFamily="-106" charset="0"/>
              </a:rPr>
              <a:t>)] = 1.328 </a:t>
            </a:r>
            <a:r>
              <a:rPr lang="en-US" sz="2400" b="1" dirty="0">
                <a:latin typeface="Symbol" pitchFamily="-106" charset="2"/>
                <a:ea typeface="Arial" pitchFamily="-106" charset="0"/>
                <a:cs typeface="Arial" pitchFamily="-106" charset="0"/>
              </a:rPr>
              <a:t>×</a:t>
            </a:r>
            <a:r>
              <a:rPr lang="en-US" sz="2400" b="1" dirty="0">
                <a:ea typeface="Arial" pitchFamily="-106" charset="0"/>
                <a:cs typeface="Arial" pitchFamily="-106" charset="0"/>
              </a:rPr>
              <a:t> 10</a:t>
            </a:r>
            <a:r>
              <a:rPr lang="en-US" sz="2400" b="1" baseline="30000" dirty="0">
                <a:ea typeface="Arial" pitchFamily="-106" charset="0"/>
                <a:cs typeface="Arial" pitchFamily="-106" charset="0"/>
              </a:rPr>
              <a:t>-5</a:t>
            </a:r>
            <a:r>
              <a:rPr lang="en-US" sz="2400" b="1" dirty="0">
                <a:ea typeface="Arial" pitchFamily="-106" charset="0"/>
                <a:cs typeface="Arial" pitchFamily="-106" charset="0"/>
              </a:rPr>
              <a:t> </a:t>
            </a:r>
            <a:r>
              <a:rPr lang="en-US" sz="2400" b="1" dirty="0" err="1">
                <a:ea typeface="Arial" pitchFamily="-106" charset="0"/>
                <a:cs typeface="Arial" pitchFamily="-106" charset="0"/>
              </a:rPr>
              <a:t>mol</a:t>
            </a:r>
            <a:r>
              <a:rPr lang="en-US" sz="2400" b="1" dirty="0">
                <a:ea typeface="Arial" pitchFamily="-106" charset="0"/>
                <a:cs typeface="Arial" pitchFamily="-106" charset="0"/>
              </a:rPr>
              <a:t>/L</a:t>
            </a:r>
          </a:p>
          <a:p>
            <a:pPr>
              <a:lnSpc>
                <a:spcPts val="3000"/>
              </a:lnSpc>
              <a:spcAft>
                <a:spcPts val="400"/>
              </a:spcAft>
            </a:pPr>
            <a:r>
              <a:rPr lang="en-US" sz="2400" b="1" dirty="0">
                <a:ea typeface="Arial" pitchFamily="-106" charset="0"/>
                <a:cs typeface="Arial" pitchFamily="-106" charset="0"/>
              </a:rPr>
              <a:t>• CO</a:t>
            </a:r>
            <a:r>
              <a:rPr lang="en-US" sz="2400" b="1" baseline="-25000" dirty="0">
                <a:ea typeface="Arial" pitchFamily="-106" charset="0"/>
                <a:cs typeface="Arial" pitchFamily="-106" charset="0"/>
              </a:rPr>
              <a:t>2</a:t>
            </a:r>
            <a:r>
              <a:rPr lang="en-US" sz="2400" b="1" dirty="0">
                <a:ea typeface="Arial" pitchFamily="-106" charset="0"/>
                <a:cs typeface="Arial" pitchFamily="-106" charset="0"/>
              </a:rPr>
              <a:t>(</a:t>
            </a:r>
            <a:r>
              <a:rPr lang="en-US" sz="2400" b="1" i="1" dirty="0" err="1">
                <a:ea typeface="Arial" pitchFamily="-106" charset="0"/>
                <a:cs typeface="Arial" pitchFamily="-106" charset="0"/>
              </a:rPr>
              <a:t>aq</a:t>
            </a:r>
            <a:r>
              <a:rPr lang="en-US" sz="2400" b="1" dirty="0">
                <a:ea typeface="Arial" pitchFamily="-106" charset="0"/>
                <a:cs typeface="Arial" pitchFamily="-106" charset="0"/>
              </a:rPr>
              <a:t>) + H</a:t>
            </a:r>
            <a:r>
              <a:rPr lang="en-US" sz="2400" b="1" baseline="-25000" dirty="0">
                <a:ea typeface="Arial" pitchFamily="-106" charset="0"/>
                <a:cs typeface="Arial" pitchFamily="-106" charset="0"/>
              </a:rPr>
              <a:t>2</a:t>
            </a:r>
            <a:r>
              <a:rPr lang="en-US" sz="2400" b="1" dirty="0">
                <a:ea typeface="Arial" pitchFamily="-106" charset="0"/>
                <a:cs typeface="Arial" pitchFamily="-106" charset="0"/>
              </a:rPr>
              <a:t>O </a:t>
            </a:r>
            <a:r>
              <a:rPr lang="en-US" sz="2400" b="1" dirty="0">
                <a:latin typeface="Symbol" pitchFamily="-106" charset="2"/>
                <a:ea typeface="Arial" pitchFamily="-106" charset="0"/>
                <a:cs typeface="Arial" pitchFamily="-106" charset="0"/>
              </a:rPr>
              <a:t>« </a:t>
            </a:r>
            <a:r>
              <a:rPr lang="en-US" sz="2400" b="1" dirty="0">
                <a:ea typeface="Arial" pitchFamily="-106" charset="0"/>
                <a:cs typeface="Arial" pitchFamily="-106" charset="0"/>
              </a:rPr>
              <a:t>H</a:t>
            </a:r>
            <a:r>
              <a:rPr lang="en-US" sz="2400" b="1" baseline="30000" dirty="0">
                <a:ea typeface="Arial" pitchFamily="-106" charset="0"/>
                <a:cs typeface="Arial" pitchFamily="-106" charset="0"/>
              </a:rPr>
              <a:t>+</a:t>
            </a:r>
            <a:r>
              <a:rPr lang="en-US" sz="2400" b="1" dirty="0">
                <a:ea typeface="Arial" pitchFamily="-106" charset="0"/>
                <a:cs typeface="Arial" pitchFamily="-106" charset="0"/>
              </a:rPr>
              <a:t> + HCO</a:t>
            </a:r>
            <a:r>
              <a:rPr lang="en-US" sz="2400" b="1" baseline="-25000" dirty="0">
                <a:ea typeface="Arial" pitchFamily="-106" charset="0"/>
                <a:cs typeface="Arial" pitchFamily="-106" charset="0"/>
              </a:rPr>
              <a:t>3</a:t>
            </a:r>
            <a:r>
              <a:rPr lang="en-US" sz="2800" b="1" baseline="30000" dirty="0">
                <a:ea typeface="Arial" pitchFamily="-106" charset="0"/>
                <a:cs typeface="Arial" pitchFamily="-106" charset="0"/>
              </a:rPr>
              <a:t>-</a:t>
            </a:r>
          </a:p>
          <a:p>
            <a:pPr>
              <a:lnSpc>
                <a:spcPts val="3000"/>
              </a:lnSpc>
              <a:spcAft>
                <a:spcPts val="400"/>
              </a:spcAft>
            </a:pPr>
            <a:r>
              <a:rPr lang="en-US" sz="2400" b="1" dirty="0">
                <a:ea typeface="Arial" pitchFamily="-106" charset="0"/>
                <a:cs typeface="Arial" pitchFamily="-106" charset="0"/>
              </a:rPr>
              <a:t>•  [H</a:t>
            </a:r>
            <a:r>
              <a:rPr lang="en-US" sz="2400" b="1" baseline="30000" dirty="0">
                <a:ea typeface="Arial" pitchFamily="-106" charset="0"/>
                <a:cs typeface="Arial" pitchFamily="-106" charset="0"/>
              </a:rPr>
              <a:t>+</a:t>
            </a:r>
            <a:r>
              <a:rPr lang="en-US" sz="2400" b="1" dirty="0">
                <a:ea typeface="Arial" pitchFamily="-106" charset="0"/>
                <a:cs typeface="Arial" pitchFamily="-106" charset="0"/>
              </a:rPr>
              <a:t>] = [HCO</a:t>
            </a:r>
            <a:r>
              <a:rPr lang="en-US" sz="2400" b="1" baseline="-25000" dirty="0">
                <a:ea typeface="Arial" pitchFamily="-106" charset="0"/>
                <a:cs typeface="Arial" pitchFamily="-106" charset="0"/>
              </a:rPr>
              <a:t>3</a:t>
            </a:r>
            <a:r>
              <a:rPr lang="en-US" sz="3200" b="1" baseline="30000" dirty="0">
                <a:ea typeface="Arial" pitchFamily="-106" charset="0"/>
                <a:cs typeface="Arial" pitchFamily="-106" charset="0"/>
              </a:rPr>
              <a:t>-</a:t>
            </a:r>
            <a:r>
              <a:rPr lang="en-US" sz="2400" b="1" dirty="0">
                <a:ea typeface="Arial" pitchFamily="-106" charset="0"/>
                <a:cs typeface="Arial" pitchFamily="-106" charset="0"/>
              </a:rPr>
              <a:t>] </a:t>
            </a:r>
          </a:p>
        </p:txBody>
      </p:sp>
      <p:sp>
        <p:nvSpPr>
          <p:cNvPr id="33797" name="TextBox 9"/>
          <p:cNvSpPr txBox="1">
            <a:spLocks noChangeArrowheads="1"/>
          </p:cNvSpPr>
          <p:nvPr/>
        </p:nvSpPr>
        <p:spPr bwMode="auto">
          <a:xfrm>
            <a:off x="152400" y="3810000"/>
            <a:ext cx="8991600" cy="1346200"/>
          </a:xfrm>
          <a:prstGeom prst="rect">
            <a:avLst/>
          </a:prstGeom>
          <a:noFill/>
          <a:ln w="9525">
            <a:noFill/>
            <a:miter lim="800000"/>
            <a:headEnd/>
            <a:tailEnd/>
          </a:ln>
        </p:spPr>
        <p:txBody>
          <a:bodyPr>
            <a:prstTxWarp prst="textNoShape">
              <a:avLst/>
            </a:prstTxWarp>
            <a:spAutoFit/>
          </a:bodyPr>
          <a:lstStyle/>
          <a:p>
            <a:pPr>
              <a:lnSpc>
                <a:spcPts val="3000"/>
              </a:lnSpc>
              <a:spcAft>
                <a:spcPts val="400"/>
              </a:spcAft>
            </a:pPr>
            <a:r>
              <a:rPr lang="en-US" sz="2400" b="1" dirty="0">
                <a:ea typeface="Arial" pitchFamily="-106" charset="0"/>
                <a:cs typeface="Arial" pitchFamily="-106" charset="0"/>
              </a:rPr>
              <a:t>Solving the above gives</a:t>
            </a:r>
          </a:p>
          <a:p>
            <a:pPr>
              <a:lnSpc>
                <a:spcPts val="3000"/>
              </a:lnSpc>
              <a:spcAft>
                <a:spcPts val="400"/>
              </a:spcAft>
            </a:pPr>
            <a:r>
              <a:rPr lang="en-US" sz="2400" b="1" dirty="0">
                <a:ea typeface="Arial" pitchFamily="-106" charset="0"/>
                <a:cs typeface="Arial" pitchFamily="-106" charset="0"/>
              </a:rPr>
              <a:t>• [H</a:t>
            </a:r>
            <a:r>
              <a:rPr lang="en-US" sz="2400" b="1" baseline="30000" dirty="0">
                <a:ea typeface="Arial" pitchFamily="-106" charset="0"/>
                <a:cs typeface="Arial" pitchFamily="-106" charset="0"/>
              </a:rPr>
              <a:t>+</a:t>
            </a:r>
            <a:r>
              <a:rPr lang="en-US" sz="2400" b="1" dirty="0">
                <a:ea typeface="Arial" pitchFamily="-106" charset="0"/>
                <a:cs typeface="Arial" pitchFamily="-106" charset="0"/>
              </a:rPr>
              <a:t>] = 2.48 </a:t>
            </a:r>
            <a:r>
              <a:rPr lang="en-US" sz="2400" b="1" dirty="0">
                <a:latin typeface="Symbol" pitchFamily="-106" charset="2"/>
                <a:ea typeface="Arial" pitchFamily="-106" charset="0"/>
                <a:cs typeface="Arial" pitchFamily="-106" charset="0"/>
              </a:rPr>
              <a:t>×</a:t>
            </a:r>
            <a:r>
              <a:rPr lang="en-US" sz="2400" b="1" dirty="0">
                <a:ea typeface="Arial" pitchFamily="-106" charset="0"/>
                <a:cs typeface="Arial" pitchFamily="-106" charset="0"/>
              </a:rPr>
              <a:t> 10</a:t>
            </a:r>
            <a:r>
              <a:rPr lang="en-US" sz="2400" b="1" baseline="30000" dirty="0">
                <a:ea typeface="Arial" pitchFamily="-106" charset="0"/>
                <a:cs typeface="Arial" pitchFamily="-106" charset="0"/>
              </a:rPr>
              <a:t>-6</a:t>
            </a:r>
            <a:r>
              <a:rPr lang="en-US" sz="2400" b="1" dirty="0">
                <a:ea typeface="Arial" pitchFamily="-106" charset="0"/>
                <a:cs typeface="Arial" pitchFamily="-106" charset="0"/>
              </a:rPr>
              <a:t> </a:t>
            </a:r>
            <a:r>
              <a:rPr lang="en-US" sz="2400" b="1" dirty="0" err="1">
                <a:ea typeface="Arial" pitchFamily="-106" charset="0"/>
                <a:cs typeface="Arial" pitchFamily="-106" charset="0"/>
              </a:rPr>
              <a:t>mol</a:t>
            </a:r>
            <a:r>
              <a:rPr lang="en-US" sz="2400" b="1" dirty="0">
                <a:ea typeface="Arial" pitchFamily="-106" charset="0"/>
                <a:cs typeface="Arial" pitchFamily="-106" charset="0"/>
              </a:rPr>
              <a:t>/L</a:t>
            </a:r>
          </a:p>
          <a:p>
            <a:pPr>
              <a:lnSpc>
                <a:spcPts val="3000"/>
              </a:lnSpc>
              <a:spcAft>
                <a:spcPts val="400"/>
              </a:spcAft>
            </a:pPr>
            <a:r>
              <a:rPr lang="en-US" sz="2400" b="1" dirty="0">
                <a:ea typeface="Arial" pitchFamily="-106" charset="0"/>
                <a:cs typeface="Arial" pitchFamily="-106" charset="0"/>
              </a:rPr>
              <a:t>• pH = 5.61</a:t>
            </a:r>
          </a:p>
        </p:txBody>
      </p:sp>
      <p:pic>
        <p:nvPicPr>
          <p:cNvPr id="33798" name="Picture 6" descr="Eq 3.7.9"/>
          <p:cNvPicPr>
            <a:picLocks noChangeAspect="1"/>
          </p:cNvPicPr>
          <p:nvPr/>
        </p:nvPicPr>
        <p:blipFill>
          <a:blip r:embed="rId2"/>
          <a:srcRect/>
          <a:stretch>
            <a:fillRect/>
          </a:stretch>
        </p:blipFill>
        <p:spPr bwMode="auto">
          <a:xfrm>
            <a:off x="228600" y="2959100"/>
            <a:ext cx="6026150" cy="9271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A6E7FF"/>
        </a:solidFill>
        <a:effectLst/>
      </p:bgPr>
    </p:bg>
    <p:spTree>
      <p:nvGrpSpPr>
        <p:cNvPr id="1" name=""/>
        <p:cNvGrpSpPr/>
        <p:nvPr/>
      </p:nvGrpSpPr>
      <p:grpSpPr>
        <a:xfrm>
          <a:off x="0" y="0"/>
          <a:ext cx="0" cy="0"/>
          <a:chOff x="0" y="0"/>
          <a:chExt cx="0" cy="0"/>
        </a:xfrm>
      </p:grpSpPr>
      <p:sp>
        <p:nvSpPr>
          <p:cNvPr id="34818" name="TextBox 3"/>
          <p:cNvSpPr txBox="1">
            <a:spLocks noChangeArrowheads="1"/>
          </p:cNvSpPr>
          <p:nvPr/>
        </p:nvSpPr>
        <p:spPr bwMode="auto">
          <a:xfrm>
            <a:off x="152400" y="304800"/>
            <a:ext cx="8763000" cy="1011238"/>
          </a:xfrm>
          <a:prstGeom prst="rect">
            <a:avLst/>
          </a:prstGeom>
          <a:noFill/>
          <a:ln w="9525">
            <a:noFill/>
            <a:miter lim="800000"/>
            <a:headEnd/>
            <a:tailEnd/>
          </a:ln>
        </p:spPr>
        <p:txBody>
          <a:bodyPr>
            <a:prstTxWarp prst="textNoShape">
              <a:avLst/>
            </a:prstTxWarp>
            <a:spAutoFit/>
          </a:bodyPr>
          <a:lstStyle/>
          <a:p>
            <a:pPr>
              <a:lnSpc>
                <a:spcPts val="3600"/>
              </a:lnSpc>
              <a:spcAft>
                <a:spcPts val="400"/>
              </a:spcAft>
            </a:pPr>
            <a:r>
              <a:rPr lang="en-US" sz="2800" b="1" dirty="0">
                <a:ea typeface="Arial" pitchFamily="-106" charset="0"/>
                <a:cs typeface="Arial" pitchFamily="-106" charset="0"/>
              </a:rPr>
              <a:t>Figure 2.8. Distribution of CO</a:t>
            </a:r>
            <a:r>
              <a:rPr lang="en-US" sz="2800" b="1" baseline="-25000" dirty="0">
                <a:ea typeface="Arial" pitchFamily="-106" charset="0"/>
                <a:cs typeface="Arial" pitchFamily="-106" charset="0"/>
              </a:rPr>
              <a:t>2</a:t>
            </a:r>
            <a:r>
              <a:rPr lang="en-US" sz="2800" b="1" dirty="0">
                <a:ea typeface="Arial" pitchFamily="-106" charset="0"/>
                <a:cs typeface="Arial" pitchFamily="-106" charset="0"/>
              </a:rPr>
              <a:t> and carbonate species in water as a function of pH</a:t>
            </a:r>
          </a:p>
        </p:txBody>
      </p:sp>
      <p:sp>
        <p:nvSpPr>
          <p:cNvPr id="34819" name="TextBox 6"/>
          <p:cNvSpPr txBox="1">
            <a:spLocks noChangeArrowheads="1"/>
          </p:cNvSpPr>
          <p:nvPr/>
        </p:nvSpPr>
        <p:spPr bwMode="auto">
          <a:xfrm>
            <a:off x="8458200" y="0"/>
            <a:ext cx="685800" cy="369888"/>
          </a:xfrm>
          <a:prstGeom prst="rect">
            <a:avLst/>
          </a:prstGeom>
          <a:noFill/>
          <a:ln w="9525">
            <a:noFill/>
            <a:miter lim="800000"/>
            <a:headEnd/>
            <a:tailEnd/>
          </a:ln>
        </p:spPr>
        <p:txBody>
          <a:bodyPr>
            <a:prstTxWarp prst="textNoShape">
              <a:avLst/>
            </a:prstTxWarp>
            <a:spAutoFit/>
          </a:bodyPr>
          <a:lstStyle/>
          <a:p>
            <a:fld id="{1BA79386-642C-494A-8A41-E75379EAC4C0}" type="slidenum">
              <a:rPr lang="en-US">
                <a:latin typeface="Calibri" pitchFamily="-106" charset="0"/>
              </a:rPr>
              <a:pPr/>
              <a:t>23</a:t>
            </a:fld>
            <a:endParaRPr lang="en-US">
              <a:latin typeface="Calibri" pitchFamily="-106" charset="0"/>
            </a:endParaRPr>
          </a:p>
        </p:txBody>
      </p:sp>
      <p:pic>
        <p:nvPicPr>
          <p:cNvPr id="34820" name="Picture 7" descr="Fig 3.8"/>
          <p:cNvPicPr>
            <a:picLocks noChangeAspect="1"/>
          </p:cNvPicPr>
          <p:nvPr/>
        </p:nvPicPr>
        <p:blipFill>
          <a:blip r:embed="rId2"/>
          <a:srcRect/>
          <a:stretch>
            <a:fillRect/>
          </a:stretch>
        </p:blipFill>
        <p:spPr bwMode="auto">
          <a:xfrm>
            <a:off x="152400" y="1905000"/>
            <a:ext cx="9064625" cy="426720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D2E"/>
        </a:solidFill>
        <a:effectLst/>
      </p:bgPr>
    </p:bg>
    <p:spTree>
      <p:nvGrpSpPr>
        <p:cNvPr id="1" name=""/>
        <p:cNvGrpSpPr/>
        <p:nvPr/>
      </p:nvGrpSpPr>
      <p:grpSpPr>
        <a:xfrm>
          <a:off x="0" y="0"/>
          <a:ext cx="0" cy="0"/>
          <a:chOff x="0" y="0"/>
          <a:chExt cx="0" cy="0"/>
        </a:xfrm>
      </p:grpSpPr>
      <p:sp>
        <p:nvSpPr>
          <p:cNvPr id="35842" name="TextBox 2"/>
          <p:cNvSpPr txBox="1">
            <a:spLocks noChangeArrowheads="1"/>
          </p:cNvSpPr>
          <p:nvPr/>
        </p:nvSpPr>
        <p:spPr bwMode="auto">
          <a:xfrm>
            <a:off x="152400" y="304800"/>
            <a:ext cx="8763000" cy="5681663"/>
          </a:xfrm>
          <a:prstGeom prst="rect">
            <a:avLst/>
          </a:prstGeom>
          <a:noFill/>
          <a:ln w="9525">
            <a:noFill/>
            <a:miter lim="800000"/>
            <a:headEnd/>
            <a:tailEnd/>
          </a:ln>
        </p:spPr>
        <p:txBody>
          <a:bodyPr>
            <a:prstTxWarp prst="textNoShape">
              <a:avLst/>
            </a:prstTxWarp>
            <a:spAutoFit/>
          </a:bodyPr>
          <a:lstStyle/>
          <a:p>
            <a:pPr>
              <a:lnSpc>
                <a:spcPts val="3600"/>
              </a:lnSpc>
              <a:spcAft>
                <a:spcPts val="400"/>
              </a:spcAft>
            </a:pPr>
            <a:r>
              <a:rPr lang="en-US" sz="2800" b="1" dirty="0">
                <a:ea typeface="Arial" pitchFamily="-106" charset="0"/>
                <a:cs typeface="Arial" pitchFamily="-106" charset="0"/>
              </a:rPr>
              <a:t>2.8 Alkalinity</a:t>
            </a:r>
          </a:p>
          <a:p>
            <a:pPr>
              <a:lnSpc>
                <a:spcPts val="3000"/>
              </a:lnSpc>
              <a:spcAft>
                <a:spcPts val="400"/>
              </a:spcAft>
            </a:pPr>
            <a:r>
              <a:rPr lang="en-US" sz="2400" b="1" dirty="0">
                <a:ea typeface="Arial" pitchFamily="-106" charset="0"/>
                <a:cs typeface="Arial" pitchFamily="-106" charset="0"/>
              </a:rPr>
              <a:t>Alkalinity is the capacity to accept H</a:t>
            </a:r>
            <a:r>
              <a:rPr lang="en-US" sz="2400" b="1" baseline="30000" dirty="0">
                <a:ea typeface="Arial" pitchFamily="-106" charset="0"/>
                <a:cs typeface="Arial" pitchFamily="-106" charset="0"/>
              </a:rPr>
              <a:t>+</a:t>
            </a:r>
            <a:r>
              <a:rPr lang="en-US" sz="2400" b="1" dirty="0">
                <a:ea typeface="Arial" pitchFamily="-106" charset="0"/>
                <a:cs typeface="Arial" pitchFamily="-106" charset="0"/>
              </a:rPr>
              <a:t> ion</a:t>
            </a:r>
          </a:p>
          <a:p>
            <a:pPr>
              <a:lnSpc>
                <a:spcPts val="3000"/>
              </a:lnSpc>
              <a:spcAft>
                <a:spcPts val="400"/>
              </a:spcAft>
            </a:pPr>
            <a:r>
              <a:rPr lang="en-US" sz="2400" b="1" dirty="0">
                <a:ea typeface="Arial" pitchFamily="-106" charset="0"/>
                <a:cs typeface="Arial" pitchFamily="-106" charset="0"/>
              </a:rPr>
              <a:t>• Most commonly:  HCO</a:t>
            </a:r>
            <a:r>
              <a:rPr lang="en-US" sz="2400" b="1" baseline="-25000" dirty="0">
                <a:ea typeface="Arial" pitchFamily="-106" charset="0"/>
                <a:cs typeface="Arial" pitchFamily="-106" charset="0"/>
              </a:rPr>
              <a:t>3</a:t>
            </a:r>
            <a:r>
              <a:rPr lang="en-US" sz="2800" b="1" baseline="30000" dirty="0">
                <a:ea typeface="Arial" pitchFamily="-106" charset="0"/>
                <a:cs typeface="Arial" pitchFamily="-106" charset="0"/>
              </a:rPr>
              <a:t>-</a:t>
            </a:r>
            <a:r>
              <a:rPr lang="en-US" sz="2400" b="1" dirty="0">
                <a:latin typeface="Symbol" pitchFamily="-106" charset="2"/>
                <a:ea typeface="Arial" pitchFamily="-106" charset="0"/>
                <a:cs typeface="Arial" pitchFamily="-106" charset="0"/>
              </a:rPr>
              <a:t> </a:t>
            </a:r>
            <a:r>
              <a:rPr lang="en-US" sz="2400" b="1" dirty="0">
                <a:ea typeface="Arial" pitchFamily="-106" charset="0"/>
                <a:cs typeface="Arial" pitchFamily="-106" charset="0"/>
              </a:rPr>
              <a:t>+ H</a:t>
            </a:r>
            <a:r>
              <a:rPr lang="en-US" sz="2400" b="1" baseline="30000" dirty="0">
                <a:ea typeface="Arial" pitchFamily="-106" charset="0"/>
                <a:cs typeface="Arial" pitchFamily="-106" charset="0"/>
              </a:rPr>
              <a:t>+</a:t>
            </a:r>
            <a:r>
              <a:rPr lang="en-US" sz="2400" b="1" dirty="0">
                <a:ea typeface="Arial" pitchFamily="-106" charset="0"/>
                <a:cs typeface="Arial" pitchFamily="-106" charset="0"/>
              </a:rPr>
              <a:t> </a:t>
            </a:r>
            <a:r>
              <a:rPr lang="en-US" sz="2400" b="1" dirty="0">
                <a:latin typeface="Symbol" pitchFamily="-106" charset="2"/>
                <a:ea typeface="Arial" pitchFamily="-106" charset="0"/>
                <a:cs typeface="Arial" pitchFamily="-106" charset="0"/>
              </a:rPr>
              <a:t>« </a:t>
            </a:r>
            <a:r>
              <a:rPr lang="en-US" sz="2400" b="1" dirty="0">
                <a:ea typeface="Arial" pitchFamily="-106" charset="0"/>
                <a:cs typeface="Arial" pitchFamily="-106" charset="0"/>
              </a:rPr>
              <a:t>CO</a:t>
            </a:r>
            <a:r>
              <a:rPr lang="en-US" sz="2400" b="1" baseline="-25000" dirty="0">
                <a:ea typeface="Arial" pitchFamily="-106" charset="0"/>
                <a:cs typeface="Arial" pitchFamily="-106" charset="0"/>
              </a:rPr>
              <a:t>2</a:t>
            </a:r>
            <a:r>
              <a:rPr lang="en-US" sz="2400" b="1" dirty="0">
                <a:ea typeface="Arial" pitchFamily="-106" charset="0"/>
                <a:cs typeface="Arial" pitchFamily="-106" charset="0"/>
              </a:rPr>
              <a:t>(</a:t>
            </a:r>
            <a:r>
              <a:rPr lang="en-US" sz="2400" b="1" i="1" dirty="0" err="1">
                <a:ea typeface="Arial" pitchFamily="-106" charset="0"/>
                <a:cs typeface="Arial" pitchFamily="-106" charset="0"/>
              </a:rPr>
              <a:t>aq</a:t>
            </a:r>
            <a:r>
              <a:rPr lang="en-US" sz="2400" b="1" dirty="0">
                <a:ea typeface="Arial" pitchFamily="-106" charset="0"/>
                <a:cs typeface="Arial" pitchFamily="-106" charset="0"/>
              </a:rPr>
              <a:t>) + H</a:t>
            </a:r>
            <a:r>
              <a:rPr lang="en-US" sz="2400" b="1" baseline="-25000" dirty="0">
                <a:ea typeface="Arial" pitchFamily="-106" charset="0"/>
                <a:cs typeface="Arial" pitchFamily="-106" charset="0"/>
              </a:rPr>
              <a:t>2</a:t>
            </a:r>
            <a:r>
              <a:rPr lang="en-US" sz="2400" b="1" dirty="0">
                <a:ea typeface="Arial" pitchFamily="-106" charset="0"/>
                <a:cs typeface="Arial" pitchFamily="-106" charset="0"/>
              </a:rPr>
              <a:t>O</a:t>
            </a:r>
          </a:p>
          <a:p>
            <a:pPr>
              <a:lnSpc>
                <a:spcPts val="3000"/>
              </a:lnSpc>
              <a:spcAft>
                <a:spcPts val="400"/>
              </a:spcAft>
            </a:pPr>
            <a:r>
              <a:rPr lang="en-US" sz="2400" b="1" dirty="0">
                <a:ea typeface="Arial" pitchFamily="-106" charset="0"/>
                <a:cs typeface="Arial" pitchFamily="-106" charset="0"/>
              </a:rPr>
              <a:t>• Other common contributors:  OH</a:t>
            </a:r>
            <a:r>
              <a:rPr lang="en-US" sz="2800" b="1" baseline="30000" dirty="0">
                <a:ea typeface="Arial" pitchFamily="-106" charset="0"/>
                <a:cs typeface="Arial" pitchFamily="-106" charset="0"/>
              </a:rPr>
              <a:t>-</a:t>
            </a:r>
            <a:r>
              <a:rPr lang="en-US" sz="2400" b="1" dirty="0">
                <a:ea typeface="Arial" pitchFamily="-106" charset="0"/>
                <a:cs typeface="Arial" pitchFamily="-106" charset="0"/>
              </a:rPr>
              <a:t>, CO</a:t>
            </a:r>
            <a:r>
              <a:rPr lang="en-US" sz="2400" b="1" baseline="-25000" dirty="0">
                <a:ea typeface="Arial" pitchFamily="-106" charset="0"/>
                <a:cs typeface="Arial" pitchFamily="-106" charset="0"/>
              </a:rPr>
              <a:t>3</a:t>
            </a:r>
            <a:r>
              <a:rPr lang="en-US" sz="2800" b="1" baseline="30000" dirty="0">
                <a:ea typeface="Arial" pitchFamily="-106" charset="0"/>
                <a:cs typeface="Arial" pitchFamily="-106" charset="0"/>
              </a:rPr>
              <a:t>2-</a:t>
            </a:r>
          </a:p>
          <a:p>
            <a:pPr>
              <a:lnSpc>
                <a:spcPts val="3000"/>
              </a:lnSpc>
              <a:spcAft>
                <a:spcPts val="400"/>
              </a:spcAft>
            </a:pPr>
            <a:r>
              <a:rPr lang="en-US" sz="2400" b="1" dirty="0">
                <a:ea typeface="Arial" pitchFamily="-106" charset="0"/>
                <a:cs typeface="Arial" pitchFamily="-106" charset="0"/>
              </a:rPr>
              <a:t>Alkalinity</a:t>
            </a:r>
          </a:p>
          <a:p>
            <a:pPr>
              <a:lnSpc>
                <a:spcPts val="3000"/>
              </a:lnSpc>
              <a:spcAft>
                <a:spcPts val="400"/>
              </a:spcAft>
            </a:pPr>
            <a:r>
              <a:rPr lang="en-US" sz="2400" b="1" dirty="0">
                <a:ea typeface="Arial" pitchFamily="-106" charset="0"/>
                <a:cs typeface="Arial" pitchFamily="-106" charset="0"/>
              </a:rPr>
              <a:t>• Buffers water pH</a:t>
            </a:r>
          </a:p>
          <a:p>
            <a:pPr>
              <a:lnSpc>
                <a:spcPts val="3000"/>
              </a:lnSpc>
              <a:spcAft>
                <a:spcPts val="400"/>
              </a:spcAft>
            </a:pPr>
            <a:r>
              <a:rPr lang="en-US" sz="2400" b="1" dirty="0">
                <a:ea typeface="Arial" pitchFamily="-106" charset="0"/>
                <a:cs typeface="Arial" pitchFamily="-106" charset="0"/>
              </a:rPr>
              <a:t>• Carbon source for algal growth</a:t>
            </a:r>
          </a:p>
          <a:p>
            <a:pPr>
              <a:lnSpc>
                <a:spcPts val="3000"/>
              </a:lnSpc>
              <a:spcAft>
                <a:spcPts val="400"/>
              </a:spcAft>
            </a:pPr>
            <a:r>
              <a:rPr lang="en-US" sz="2400" b="1" dirty="0">
                <a:ea typeface="Arial" pitchFamily="-106" charset="0"/>
                <a:cs typeface="Arial" pitchFamily="-106" charset="0"/>
              </a:rPr>
              <a:t>• Reacts with some water treatment chemicals</a:t>
            </a:r>
          </a:p>
          <a:p>
            <a:pPr>
              <a:lnSpc>
                <a:spcPts val="3000"/>
              </a:lnSpc>
              <a:spcAft>
                <a:spcPts val="400"/>
              </a:spcAft>
            </a:pPr>
            <a:r>
              <a:rPr lang="en-US" sz="2400" b="1" dirty="0">
                <a:ea typeface="Arial" pitchFamily="-106" charset="0"/>
                <a:cs typeface="Arial" pitchFamily="-106" charset="0"/>
              </a:rPr>
              <a:t>Complete formula for alkalinity applicable over wide pH range:  [</a:t>
            </a:r>
            <a:r>
              <a:rPr lang="en-US" sz="2400" b="1" dirty="0" err="1">
                <a:ea typeface="Arial" pitchFamily="-106" charset="0"/>
                <a:cs typeface="Arial" pitchFamily="-106" charset="0"/>
              </a:rPr>
              <a:t>alk</a:t>
            </a:r>
            <a:r>
              <a:rPr lang="en-US" sz="2400" b="1" dirty="0">
                <a:ea typeface="Arial" pitchFamily="-106" charset="0"/>
                <a:cs typeface="Arial" pitchFamily="-106" charset="0"/>
              </a:rPr>
              <a:t>] = [HCO</a:t>
            </a:r>
            <a:r>
              <a:rPr lang="en-US" sz="2400" b="1" baseline="-25000" dirty="0">
                <a:ea typeface="Arial" pitchFamily="-106" charset="0"/>
                <a:cs typeface="Arial" pitchFamily="-106" charset="0"/>
              </a:rPr>
              <a:t>3</a:t>
            </a:r>
            <a:r>
              <a:rPr lang="en-US" sz="2800" b="1" baseline="30000" dirty="0">
                <a:ea typeface="Arial" pitchFamily="-106" charset="0"/>
                <a:cs typeface="Arial" pitchFamily="-106" charset="0"/>
              </a:rPr>
              <a:t>-</a:t>
            </a:r>
            <a:r>
              <a:rPr lang="en-US" sz="2400" b="1" dirty="0">
                <a:ea typeface="Arial" pitchFamily="-106" charset="0"/>
                <a:cs typeface="Arial" pitchFamily="-106" charset="0"/>
              </a:rPr>
              <a:t>] + 2[CO</a:t>
            </a:r>
            <a:r>
              <a:rPr lang="en-US" sz="2400" b="1" baseline="-25000" dirty="0">
                <a:ea typeface="Arial" pitchFamily="-106" charset="0"/>
                <a:cs typeface="Arial" pitchFamily="-106" charset="0"/>
              </a:rPr>
              <a:t>3</a:t>
            </a:r>
            <a:r>
              <a:rPr lang="en-US" sz="2800" b="1" baseline="30000" dirty="0">
                <a:ea typeface="Arial" pitchFamily="-106" charset="0"/>
                <a:cs typeface="Arial" pitchFamily="-106" charset="0"/>
              </a:rPr>
              <a:t>2-</a:t>
            </a:r>
            <a:r>
              <a:rPr lang="en-US" sz="2400" b="1" dirty="0">
                <a:ea typeface="Arial" pitchFamily="-106" charset="0"/>
                <a:cs typeface="Arial" pitchFamily="-106" charset="0"/>
              </a:rPr>
              <a:t>] + [OH</a:t>
            </a:r>
            <a:r>
              <a:rPr lang="en-US" sz="2800" b="1" baseline="30000" dirty="0">
                <a:ea typeface="Arial" pitchFamily="-106" charset="0"/>
                <a:cs typeface="Arial" pitchFamily="-106" charset="0"/>
              </a:rPr>
              <a:t>-</a:t>
            </a:r>
            <a:r>
              <a:rPr lang="en-US" sz="2400" b="1" dirty="0">
                <a:ea typeface="Arial" pitchFamily="-106" charset="0"/>
                <a:cs typeface="Arial" pitchFamily="-106" charset="0"/>
              </a:rPr>
              <a:t>] - [H</a:t>
            </a:r>
            <a:r>
              <a:rPr lang="en-US" sz="2400" b="1" baseline="30000" dirty="0">
                <a:ea typeface="Arial" pitchFamily="-106" charset="0"/>
                <a:cs typeface="Arial" pitchFamily="-106" charset="0"/>
              </a:rPr>
              <a:t>+</a:t>
            </a:r>
            <a:r>
              <a:rPr lang="en-US" sz="2400" b="1" dirty="0">
                <a:ea typeface="Arial" pitchFamily="-106" charset="0"/>
                <a:cs typeface="Arial" pitchFamily="-106" charset="0"/>
              </a:rPr>
              <a:t>]</a:t>
            </a:r>
          </a:p>
          <a:p>
            <a:pPr>
              <a:lnSpc>
                <a:spcPts val="3000"/>
              </a:lnSpc>
              <a:spcAft>
                <a:spcPts val="400"/>
              </a:spcAft>
            </a:pPr>
            <a:r>
              <a:rPr lang="en-US" sz="2400" b="1" dirty="0">
                <a:ea typeface="Arial" pitchFamily="-106" charset="0"/>
                <a:cs typeface="Arial" pitchFamily="-106" charset="0"/>
              </a:rPr>
              <a:t>A common value to assume for alkalinity is </a:t>
            </a:r>
          </a:p>
          <a:p>
            <a:pPr>
              <a:lnSpc>
                <a:spcPts val="3000"/>
              </a:lnSpc>
              <a:spcAft>
                <a:spcPts val="400"/>
              </a:spcAft>
            </a:pPr>
            <a:r>
              <a:rPr lang="en-US" sz="2400" b="1" dirty="0">
                <a:ea typeface="Arial" pitchFamily="-106" charset="0"/>
                <a:cs typeface="Arial" pitchFamily="-106" charset="0"/>
              </a:rPr>
              <a:t>1.00 → 10</a:t>
            </a:r>
            <a:r>
              <a:rPr lang="en-US" sz="2400" b="1" baseline="30000" dirty="0">
                <a:ea typeface="Arial" pitchFamily="-106" charset="0"/>
                <a:cs typeface="Arial" pitchFamily="-106" charset="0"/>
              </a:rPr>
              <a:t>-3</a:t>
            </a:r>
            <a:r>
              <a:rPr lang="en-US" sz="2400" b="1" dirty="0">
                <a:ea typeface="Arial" pitchFamily="-106" charset="0"/>
                <a:cs typeface="Arial" pitchFamily="-106" charset="0"/>
              </a:rPr>
              <a:t> </a:t>
            </a:r>
            <a:r>
              <a:rPr lang="en-US" sz="2400" b="1" dirty="0" err="1">
                <a:ea typeface="Arial" pitchFamily="-106" charset="0"/>
                <a:cs typeface="Arial" pitchFamily="-106" charset="0"/>
              </a:rPr>
              <a:t>mol</a:t>
            </a:r>
            <a:r>
              <a:rPr lang="en-US" sz="2400" b="1" dirty="0">
                <a:ea typeface="Arial" pitchFamily="-106" charset="0"/>
                <a:cs typeface="Arial" pitchFamily="-106" charset="0"/>
              </a:rPr>
              <a:t>/L</a:t>
            </a:r>
          </a:p>
          <a:p>
            <a:pPr>
              <a:lnSpc>
                <a:spcPts val="3000"/>
              </a:lnSpc>
              <a:spcAft>
                <a:spcPts val="400"/>
              </a:spcAft>
            </a:pPr>
            <a:r>
              <a:rPr lang="en-US" sz="2400" b="1" dirty="0">
                <a:latin typeface="Symbol" pitchFamily="-106" charset="2"/>
                <a:ea typeface="Arial" pitchFamily="-106" charset="0"/>
                <a:cs typeface="Arial" pitchFamily="-106" charset="0"/>
              </a:rPr>
              <a:t> </a:t>
            </a:r>
            <a:r>
              <a:rPr lang="en-US" sz="2400" b="1" dirty="0">
                <a:ea typeface="Arial" pitchFamily="-106" charset="0"/>
                <a:cs typeface="Arial" pitchFamily="-106" charset="0"/>
              </a:rPr>
              <a:t>  </a:t>
            </a:r>
          </a:p>
        </p:txBody>
      </p:sp>
      <p:sp>
        <p:nvSpPr>
          <p:cNvPr id="4" name="TextBox 3"/>
          <p:cNvSpPr txBox="1"/>
          <p:nvPr/>
        </p:nvSpPr>
        <p:spPr>
          <a:xfrm>
            <a:off x="152400" y="5419725"/>
            <a:ext cx="8991600" cy="1347788"/>
          </a:xfrm>
          <a:prstGeom prst="rect">
            <a:avLst/>
          </a:prstGeom>
          <a:noFill/>
        </p:spPr>
        <p:txBody>
          <a:bodyPr>
            <a:prstTxWarp prst="textNoShape">
              <a:avLst/>
            </a:prstTxWarp>
            <a:spAutoFit/>
          </a:bodyPr>
          <a:lstStyle/>
          <a:p>
            <a:pPr marL="173038" indent="-173038">
              <a:lnSpc>
                <a:spcPts val="3000"/>
              </a:lnSpc>
              <a:spcAft>
                <a:spcPts val="400"/>
              </a:spcAft>
            </a:pPr>
            <a:r>
              <a:rPr lang="en-US" sz="2400" b="1" dirty="0">
                <a:ea typeface="Arial" pitchFamily="-106" charset="0"/>
                <a:cs typeface="Arial" pitchFamily="-106" charset="0"/>
              </a:rPr>
              <a:t>At pH 7, essentially all alkalinity is from HCO</a:t>
            </a:r>
            <a:r>
              <a:rPr lang="en-US" sz="2400" b="1" baseline="-25000" dirty="0">
                <a:ea typeface="Arial" pitchFamily="-106" charset="0"/>
                <a:cs typeface="Arial" pitchFamily="-106" charset="0"/>
              </a:rPr>
              <a:t>3</a:t>
            </a:r>
            <a:r>
              <a:rPr lang="en-US" sz="2800" b="1" baseline="30000" dirty="0">
                <a:ea typeface="Arial" pitchFamily="-106" charset="0"/>
                <a:cs typeface="Arial" pitchFamily="-106" charset="0"/>
              </a:rPr>
              <a:t>-</a:t>
            </a:r>
            <a:r>
              <a:rPr lang="en-US" sz="2400" b="1" dirty="0">
                <a:ea typeface="Arial" pitchFamily="-106" charset="0"/>
                <a:cs typeface="Arial" pitchFamily="-106" charset="0"/>
              </a:rPr>
              <a:t> </a:t>
            </a:r>
          </a:p>
          <a:p>
            <a:pPr marL="173038" indent="-173038">
              <a:lnSpc>
                <a:spcPts val="3000"/>
              </a:lnSpc>
              <a:spcAft>
                <a:spcPts val="400"/>
              </a:spcAft>
            </a:pPr>
            <a:r>
              <a:rPr lang="en-US" sz="2400" b="1" dirty="0">
                <a:ea typeface="Arial" pitchFamily="-106" charset="0"/>
                <a:cs typeface="Arial" pitchFamily="-106" charset="0"/>
              </a:rPr>
              <a:t>At pH 10 significant contributions from CO</a:t>
            </a:r>
            <a:r>
              <a:rPr lang="en-US" sz="2400" b="1" baseline="-25000" dirty="0">
                <a:ea typeface="Arial" pitchFamily="-106" charset="0"/>
                <a:cs typeface="Arial" pitchFamily="-106" charset="0"/>
              </a:rPr>
              <a:t>3</a:t>
            </a:r>
            <a:r>
              <a:rPr lang="en-US" sz="2800" b="1" baseline="30000" dirty="0">
                <a:ea typeface="Arial" pitchFamily="-106" charset="0"/>
                <a:cs typeface="Arial" pitchFamily="-106" charset="0"/>
              </a:rPr>
              <a:t>2-</a:t>
            </a:r>
            <a:r>
              <a:rPr lang="en-US" sz="2800" b="1" dirty="0">
                <a:ea typeface="Arial" pitchFamily="-106" charset="0"/>
                <a:cs typeface="Arial" pitchFamily="-106" charset="0"/>
              </a:rPr>
              <a:t>, </a:t>
            </a:r>
            <a:r>
              <a:rPr lang="en-US" sz="2400" b="1" dirty="0">
                <a:ea typeface="Arial" pitchFamily="-106" charset="0"/>
                <a:cs typeface="Arial" pitchFamily="-106" charset="0"/>
              </a:rPr>
              <a:t>OH</a:t>
            </a:r>
            <a:r>
              <a:rPr lang="en-US" sz="2800" b="1" baseline="30000" dirty="0">
                <a:ea typeface="Arial" pitchFamily="-106" charset="0"/>
                <a:cs typeface="Arial" pitchFamily="-106" charset="0"/>
              </a:rPr>
              <a:t>-</a:t>
            </a:r>
          </a:p>
          <a:p>
            <a:pPr marL="173038" indent="-173038">
              <a:lnSpc>
                <a:spcPts val="3000"/>
              </a:lnSpc>
            </a:pPr>
            <a:r>
              <a:rPr lang="en-US" sz="2400" b="1" dirty="0">
                <a:ea typeface="Arial" pitchFamily="-106" charset="0"/>
                <a:cs typeface="Arial" pitchFamily="-106" charset="0"/>
              </a:rPr>
              <a:t>• About half the carbon at pH 10 as at pH 7	</a:t>
            </a:r>
          </a:p>
        </p:txBody>
      </p:sp>
      <p:sp>
        <p:nvSpPr>
          <p:cNvPr id="35844" name="TextBox 5"/>
          <p:cNvSpPr txBox="1">
            <a:spLocks noChangeArrowheads="1"/>
          </p:cNvSpPr>
          <p:nvPr/>
        </p:nvSpPr>
        <p:spPr bwMode="auto">
          <a:xfrm>
            <a:off x="8382000" y="0"/>
            <a:ext cx="685800" cy="369888"/>
          </a:xfrm>
          <a:prstGeom prst="rect">
            <a:avLst/>
          </a:prstGeom>
          <a:noFill/>
          <a:ln w="9525">
            <a:noFill/>
            <a:miter lim="800000"/>
            <a:headEnd/>
            <a:tailEnd/>
          </a:ln>
        </p:spPr>
        <p:txBody>
          <a:bodyPr>
            <a:prstTxWarp prst="textNoShape">
              <a:avLst/>
            </a:prstTxWarp>
            <a:spAutoFit/>
          </a:bodyPr>
          <a:lstStyle/>
          <a:p>
            <a:fld id="{9C9CB8FD-75DC-B24A-9E67-6871E61358FC}" type="slidenum">
              <a:rPr lang="en-US">
                <a:latin typeface="Calibri" pitchFamily="-106" charset="0"/>
              </a:rPr>
              <a:pPr/>
              <a:t>24</a:t>
            </a:fld>
            <a:endParaRPr lang="en-US">
              <a:latin typeface="Calibri" pitchFamily="-106"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A7D7"/>
        </a:solidFill>
        <a:effectLst/>
      </p:bgPr>
    </p:bg>
    <p:spTree>
      <p:nvGrpSpPr>
        <p:cNvPr id="1" name=""/>
        <p:cNvGrpSpPr/>
        <p:nvPr/>
      </p:nvGrpSpPr>
      <p:grpSpPr>
        <a:xfrm>
          <a:off x="0" y="0"/>
          <a:ext cx="0" cy="0"/>
          <a:chOff x="0" y="0"/>
          <a:chExt cx="0" cy="0"/>
        </a:xfrm>
      </p:grpSpPr>
      <p:sp>
        <p:nvSpPr>
          <p:cNvPr id="2" name="TextBox 1"/>
          <p:cNvSpPr txBox="1"/>
          <p:nvPr/>
        </p:nvSpPr>
        <p:spPr>
          <a:xfrm>
            <a:off x="152400" y="304800"/>
            <a:ext cx="8991600" cy="5298886"/>
          </a:xfrm>
          <a:prstGeom prst="rect">
            <a:avLst/>
          </a:prstGeom>
          <a:noFill/>
        </p:spPr>
        <p:txBody>
          <a:bodyPr>
            <a:prstTxWarp prst="textNoShape">
              <a:avLst/>
            </a:prstTxWarp>
            <a:spAutoFit/>
          </a:bodyPr>
          <a:lstStyle/>
          <a:p>
            <a:pPr>
              <a:lnSpc>
                <a:spcPts val="3600"/>
              </a:lnSpc>
              <a:spcAft>
                <a:spcPts val="400"/>
              </a:spcAft>
            </a:pPr>
            <a:r>
              <a:rPr lang="en-US" sz="2800" b="1" dirty="0">
                <a:ea typeface="Arial" pitchFamily="-106" charset="0"/>
                <a:cs typeface="Arial" pitchFamily="-106" charset="0"/>
              </a:rPr>
              <a:t>2.9 Calcium and Other Metal Ions in Water</a:t>
            </a:r>
          </a:p>
          <a:p>
            <a:pPr>
              <a:lnSpc>
                <a:spcPts val="3000"/>
              </a:lnSpc>
              <a:spcAft>
                <a:spcPts val="400"/>
              </a:spcAft>
            </a:pPr>
            <a:r>
              <a:rPr lang="en-US" sz="2400" b="1" dirty="0">
                <a:ea typeface="Arial" pitchFamily="-106" charset="0"/>
                <a:cs typeface="Arial" pitchFamily="-106" charset="0"/>
              </a:rPr>
              <a:t>• Exist as hydrated metal ions such as Al(H</a:t>
            </a:r>
            <a:r>
              <a:rPr lang="en-US" sz="2400" b="1" baseline="-25000" dirty="0">
                <a:ea typeface="Arial" pitchFamily="-106" charset="0"/>
                <a:cs typeface="Arial" pitchFamily="-106" charset="0"/>
              </a:rPr>
              <a:t>2</a:t>
            </a:r>
            <a:r>
              <a:rPr lang="en-US" sz="2400" b="1" dirty="0">
                <a:ea typeface="Arial" pitchFamily="-106" charset="0"/>
                <a:cs typeface="Arial" pitchFamily="-106" charset="0"/>
              </a:rPr>
              <a:t>O)</a:t>
            </a:r>
            <a:r>
              <a:rPr lang="en-US" sz="2400" b="1" baseline="-25000" dirty="0">
                <a:ea typeface="Arial" pitchFamily="-106" charset="0"/>
                <a:cs typeface="Arial" pitchFamily="-106" charset="0"/>
              </a:rPr>
              <a:t>6</a:t>
            </a:r>
            <a:r>
              <a:rPr lang="en-US" sz="2400" b="1" baseline="30000" dirty="0">
                <a:ea typeface="Arial" pitchFamily="-106" charset="0"/>
                <a:cs typeface="Arial" pitchFamily="-106" charset="0"/>
              </a:rPr>
              <a:t>3+</a:t>
            </a:r>
          </a:p>
          <a:p>
            <a:pPr>
              <a:lnSpc>
                <a:spcPts val="3000"/>
              </a:lnSpc>
              <a:spcAft>
                <a:spcPts val="400"/>
              </a:spcAft>
            </a:pPr>
            <a:r>
              <a:rPr lang="en-US" sz="2400" b="1" dirty="0">
                <a:ea typeface="Arial" pitchFamily="-106" charset="0"/>
                <a:cs typeface="Arial" pitchFamily="-106" charset="0"/>
              </a:rPr>
              <a:t>• The +3 hydrated metal ions lose H</a:t>
            </a:r>
            <a:r>
              <a:rPr lang="en-US" sz="2400" b="1" baseline="30000" dirty="0">
                <a:ea typeface="Arial" pitchFamily="-106" charset="0"/>
                <a:cs typeface="Arial" pitchFamily="-106" charset="0"/>
              </a:rPr>
              <a:t>+ </a:t>
            </a:r>
            <a:r>
              <a:rPr lang="en-US" sz="2400" b="1" dirty="0">
                <a:ea typeface="Arial" pitchFamily="-106" charset="0"/>
                <a:cs typeface="Arial" pitchFamily="-106" charset="0"/>
              </a:rPr>
              <a:t>so are acidic</a:t>
            </a:r>
          </a:p>
          <a:p>
            <a:pPr>
              <a:lnSpc>
                <a:spcPts val="3000"/>
              </a:lnSpc>
              <a:spcAft>
                <a:spcPts val="400"/>
              </a:spcAft>
            </a:pPr>
            <a:r>
              <a:rPr lang="en-US" sz="2400" b="1" dirty="0">
                <a:ea typeface="Arial" pitchFamily="-106" charset="0"/>
                <a:cs typeface="Arial" pitchFamily="-106" charset="0"/>
              </a:rPr>
              <a:t>Dissolved Carbon Dioxide and Calcium Carbonate Minerals</a:t>
            </a:r>
          </a:p>
          <a:p>
            <a:pPr>
              <a:lnSpc>
                <a:spcPts val="3000"/>
              </a:lnSpc>
              <a:spcAft>
                <a:spcPts val="400"/>
              </a:spcAft>
            </a:pPr>
            <a:r>
              <a:rPr lang="en-US" sz="2400" b="1" dirty="0">
                <a:ea typeface="Arial" pitchFamily="-106" charset="0"/>
                <a:cs typeface="Arial" pitchFamily="-106" charset="0"/>
              </a:rPr>
              <a:t>For water in equilibrium with air (400 ppm CO</a:t>
            </a:r>
            <a:r>
              <a:rPr lang="en-US" sz="2400" b="1" baseline="-25000" dirty="0">
                <a:ea typeface="Arial" pitchFamily="-106" charset="0"/>
                <a:cs typeface="Arial" pitchFamily="-106" charset="0"/>
              </a:rPr>
              <a:t>2</a:t>
            </a:r>
            <a:r>
              <a:rPr lang="en-US" sz="2400" b="1" dirty="0">
                <a:ea typeface="Arial" pitchFamily="-106" charset="0"/>
                <a:cs typeface="Arial" pitchFamily="-106" charset="0"/>
              </a:rPr>
              <a:t>) and CaCO</a:t>
            </a:r>
            <a:r>
              <a:rPr lang="en-US" sz="2400" b="1" baseline="-25000" dirty="0">
                <a:ea typeface="Arial" pitchFamily="-106" charset="0"/>
                <a:cs typeface="Arial" pitchFamily="-106" charset="0"/>
              </a:rPr>
              <a:t>3 </a:t>
            </a:r>
            <a:r>
              <a:rPr lang="en-US" sz="2400" b="1" dirty="0">
                <a:ea typeface="Arial" pitchFamily="-106" charset="0"/>
                <a:cs typeface="Arial" pitchFamily="-106" charset="0"/>
              </a:rPr>
              <a:t>(</a:t>
            </a:r>
            <a:r>
              <a:rPr lang="en-US" sz="2400" b="1" i="1" dirty="0">
                <a:ea typeface="Arial" pitchFamily="-106" charset="0"/>
                <a:cs typeface="Arial" pitchFamily="-106" charset="0"/>
              </a:rPr>
              <a:t>s</a:t>
            </a:r>
            <a:r>
              <a:rPr lang="en-US" sz="2400" b="1" dirty="0">
                <a:ea typeface="Arial" pitchFamily="-106" charset="0"/>
                <a:cs typeface="Arial" pitchFamily="-106" charset="0"/>
              </a:rPr>
              <a:t>) (see illustration on next slide):</a:t>
            </a:r>
          </a:p>
          <a:p>
            <a:pPr>
              <a:lnSpc>
                <a:spcPts val="3000"/>
              </a:lnSpc>
              <a:spcAft>
                <a:spcPts val="400"/>
              </a:spcAft>
            </a:pPr>
            <a:endParaRPr lang="en-US" sz="2400" b="1" dirty="0">
              <a:ea typeface="Arial" pitchFamily="-106" charset="0"/>
              <a:cs typeface="Arial" pitchFamily="-106" charset="0"/>
            </a:endParaRPr>
          </a:p>
          <a:p>
            <a:pPr>
              <a:lnSpc>
                <a:spcPts val="3000"/>
              </a:lnSpc>
              <a:spcAft>
                <a:spcPts val="400"/>
              </a:spcAft>
            </a:pPr>
            <a:r>
              <a:rPr lang="en-US" sz="2400" b="1" dirty="0">
                <a:ea typeface="Arial" pitchFamily="-106" charset="0"/>
                <a:cs typeface="Arial" pitchFamily="-106" charset="0"/>
              </a:rPr>
              <a:t>[CO</a:t>
            </a:r>
            <a:r>
              <a:rPr lang="en-US" sz="2400" b="1" baseline="-25000" dirty="0">
                <a:ea typeface="Arial" pitchFamily="-106" charset="0"/>
                <a:cs typeface="Arial" pitchFamily="-106" charset="0"/>
              </a:rPr>
              <a:t>2</a:t>
            </a:r>
            <a:r>
              <a:rPr lang="en-US" sz="2400" b="1" dirty="0">
                <a:ea typeface="Arial" pitchFamily="-106" charset="0"/>
                <a:cs typeface="Arial" pitchFamily="-106" charset="0"/>
              </a:rPr>
              <a:t>] = 1.309 </a:t>
            </a:r>
            <a:r>
              <a:rPr lang="en-US" sz="2400" b="1" dirty="0">
                <a:latin typeface="Symbol" pitchFamily="-106" charset="2"/>
                <a:ea typeface="Arial" pitchFamily="-106" charset="0"/>
                <a:cs typeface="Arial" pitchFamily="-106" charset="0"/>
              </a:rPr>
              <a:t>×</a:t>
            </a:r>
            <a:r>
              <a:rPr lang="en-US" sz="2400" b="1" dirty="0">
                <a:ea typeface="Arial" pitchFamily="-106" charset="0"/>
                <a:cs typeface="Arial" pitchFamily="-106" charset="0"/>
              </a:rPr>
              <a:t> 10</a:t>
            </a:r>
            <a:r>
              <a:rPr lang="en-US" sz="2400" b="1" baseline="30000" dirty="0">
                <a:ea typeface="Arial" pitchFamily="-106" charset="0"/>
                <a:cs typeface="Arial" pitchFamily="-106" charset="0"/>
              </a:rPr>
              <a:t>-5</a:t>
            </a:r>
            <a:r>
              <a:rPr lang="en-US" sz="2400" b="1" dirty="0">
                <a:ea typeface="Arial" pitchFamily="-106" charset="0"/>
                <a:cs typeface="Arial" pitchFamily="-106" charset="0"/>
              </a:rPr>
              <a:t> </a:t>
            </a:r>
            <a:r>
              <a:rPr lang="en-US" sz="2400" b="1" dirty="0" err="1">
                <a:ea typeface="Arial" pitchFamily="-106" charset="0"/>
                <a:cs typeface="Arial" pitchFamily="-106" charset="0"/>
              </a:rPr>
              <a:t>mol</a:t>
            </a:r>
            <a:r>
              <a:rPr lang="en-US" sz="2400" b="1" dirty="0">
                <a:ea typeface="Arial" pitchFamily="-106" charset="0"/>
                <a:cs typeface="Arial" pitchFamily="-106" charset="0"/>
              </a:rPr>
              <a:t>/L	     [Ca</a:t>
            </a:r>
            <a:r>
              <a:rPr lang="en-US" sz="2400" b="1" baseline="30000" dirty="0">
                <a:ea typeface="Arial" pitchFamily="-106" charset="0"/>
                <a:cs typeface="Arial" pitchFamily="-106" charset="0"/>
              </a:rPr>
              <a:t>2+</a:t>
            </a:r>
            <a:r>
              <a:rPr lang="en-US" sz="2400" b="1" dirty="0">
                <a:ea typeface="Arial" pitchFamily="-106" charset="0"/>
                <a:cs typeface="Arial" pitchFamily="-106" charset="0"/>
              </a:rPr>
              <a:t>] = 5.18 </a:t>
            </a:r>
            <a:r>
              <a:rPr lang="en-US" sz="2400" b="1" dirty="0">
                <a:latin typeface="Symbol" pitchFamily="-106" charset="2"/>
                <a:ea typeface="Arial" pitchFamily="-106" charset="0"/>
                <a:cs typeface="Arial" pitchFamily="-106" charset="0"/>
              </a:rPr>
              <a:t>×</a:t>
            </a:r>
            <a:r>
              <a:rPr lang="en-US" sz="2400" b="1" dirty="0">
                <a:ea typeface="Arial" pitchFamily="-106" charset="0"/>
                <a:cs typeface="Arial" pitchFamily="-106" charset="0"/>
              </a:rPr>
              <a:t> 10</a:t>
            </a:r>
            <a:r>
              <a:rPr lang="en-US" sz="2400" b="1" baseline="30000" dirty="0">
                <a:ea typeface="Arial" pitchFamily="-106" charset="0"/>
                <a:cs typeface="Arial" pitchFamily="-106" charset="0"/>
              </a:rPr>
              <a:t>-4</a:t>
            </a:r>
            <a:r>
              <a:rPr lang="en-US" sz="2400" b="1" dirty="0">
                <a:ea typeface="Arial" pitchFamily="-106" charset="0"/>
                <a:cs typeface="Arial" pitchFamily="-106" charset="0"/>
              </a:rPr>
              <a:t> </a:t>
            </a:r>
            <a:r>
              <a:rPr lang="en-US" sz="2400" b="1" dirty="0" err="1">
                <a:ea typeface="Arial" pitchFamily="-106" charset="0"/>
                <a:cs typeface="Arial" pitchFamily="-106" charset="0"/>
              </a:rPr>
              <a:t>mol</a:t>
            </a:r>
            <a:r>
              <a:rPr lang="en-US" sz="2400" b="1" dirty="0">
                <a:ea typeface="Arial" pitchFamily="-106" charset="0"/>
                <a:cs typeface="Arial" pitchFamily="-106" charset="0"/>
              </a:rPr>
              <a:t>/L</a:t>
            </a:r>
          </a:p>
          <a:p>
            <a:pPr>
              <a:lnSpc>
                <a:spcPts val="3000"/>
              </a:lnSpc>
              <a:spcAft>
                <a:spcPts val="400"/>
              </a:spcAft>
            </a:pPr>
            <a:endParaRPr lang="en-US" sz="2400" b="1" dirty="0">
              <a:ea typeface="Arial" pitchFamily="-106" charset="0"/>
              <a:cs typeface="Arial" pitchFamily="-106" charset="0"/>
            </a:endParaRPr>
          </a:p>
          <a:p>
            <a:pPr>
              <a:lnSpc>
                <a:spcPts val="3000"/>
              </a:lnSpc>
              <a:spcAft>
                <a:spcPts val="400"/>
              </a:spcAft>
            </a:pPr>
            <a:r>
              <a:rPr lang="en-US" sz="2400" b="1" dirty="0">
                <a:ea typeface="Arial" pitchFamily="-106" charset="0"/>
                <a:cs typeface="Arial" pitchFamily="-106" charset="0"/>
              </a:rPr>
              <a:t>[HCO</a:t>
            </a:r>
            <a:r>
              <a:rPr lang="en-US" sz="2400" b="1" baseline="-25000" dirty="0">
                <a:ea typeface="Arial" pitchFamily="-106" charset="0"/>
                <a:cs typeface="Arial" pitchFamily="-106" charset="0"/>
              </a:rPr>
              <a:t>3</a:t>
            </a:r>
            <a:r>
              <a:rPr lang="en-US" sz="2800" b="1" baseline="30000" dirty="0">
                <a:ea typeface="Arial" pitchFamily="-106" charset="0"/>
                <a:cs typeface="Arial" pitchFamily="-106" charset="0"/>
              </a:rPr>
              <a:t>-</a:t>
            </a:r>
            <a:r>
              <a:rPr lang="en-US" sz="2400" b="1" dirty="0">
                <a:ea typeface="Arial" pitchFamily="-106" charset="0"/>
                <a:cs typeface="Arial" pitchFamily="-106" charset="0"/>
              </a:rPr>
              <a:t>] = 1.04 </a:t>
            </a:r>
            <a:r>
              <a:rPr lang="en-US" sz="2400" b="1" dirty="0">
                <a:latin typeface="Symbol" pitchFamily="-106" charset="2"/>
                <a:ea typeface="Arial" pitchFamily="-106" charset="0"/>
                <a:cs typeface="Arial" pitchFamily="-106" charset="0"/>
              </a:rPr>
              <a:t>×</a:t>
            </a:r>
            <a:r>
              <a:rPr lang="en-US" sz="2400" b="1" dirty="0">
                <a:ea typeface="Arial" pitchFamily="-106" charset="0"/>
                <a:cs typeface="Arial" pitchFamily="-106" charset="0"/>
              </a:rPr>
              <a:t> 10</a:t>
            </a:r>
            <a:r>
              <a:rPr lang="en-US" sz="2400" b="1" baseline="30000" dirty="0">
                <a:ea typeface="Arial" pitchFamily="-106" charset="0"/>
                <a:cs typeface="Arial" pitchFamily="-106" charset="0"/>
              </a:rPr>
              <a:t>-3</a:t>
            </a:r>
            <a:r>
              <a:rPr lang="en-US" sz="2400" b="1" dirty="0">
                <a:ea typeface="Arial" pitchFamily="-106" charset="0"/>
                <a:cs typeface="Arial" pitchFamily="-106" charset="0"/>
              </a:rPr>
              <a:t> </a:t>
            </a:r>
            <a:r>
              <a:rPr lang="en-US" sz="2400" b="1" dirty="0" err="1">
                <a:ea typeface="Arial" pitchFamily="-106" charset="0"/>
                <a:cs typeface="Arial" pitchFamily="-106" charset="0"/>
              </a:rPr>
              <a:t>mol</a:t>
            </a:r>
            <a:r>
              <a:rPr lang="en-US" sz="2400" b="1" dirty="0">
                <a:ea typeface="Arial" pitchFamily="-106" charset="0"/>
                <a:cs typeface="Arial" pitchFamily="-106" charset="0"/>
              </a:rPr>
              <a:t>/L	[H</a:t>
            </a:r>
            <a:r>
              <a:rPr lang="en-US" sz="2400" b="1" baseline="30000" dirty="0">
                <a:ea typeface="Arial" pitchFamily="-106" charset="0"/>
                <a:cs typeface="Arial" pitchFamily="-106" charset="0"/>
              </a:rPr>
              <a:t>+</a:t>
            </a:r>
            <a:r>
              <a:rPr lang="en-US" sz="2400" b="1" dirty="0">
                <a:ea typeface="Arial" pitchFamily="-106" charset="0"/>
                <a:cs typeface="Arial" pitchFamily="-106" charset="0"/>
              </a:rPr>
              <a:t>] = 5.63 </a:t>
            </a:r>
            <a:r>
              <a:rPr lang="en-US" sz="2400" b="1" dirty="0">
                <a:latin typeface="Symbol" pitchFamily="-106" charset="2"/>
                <a:ea typeface="Arial" pitchFamily="-106" charset="0"/>
                <a:cs typeface="Arial" pitchFamily="-106" charset="0"/>
              </a:rPr>
              <a:t>×</a:t>
            </a:r>
            <a:r>
              <a:rPr lang="en-US" sz="2400" b="1" dirty="0">
                <a:ea typeface="Arial" pitchFamily="-106" charset="0"/>
                <a:cs typeface="Arial" pitchFamily="-106" charset="0"/>
              </a:rPr>
              <a:t> 10</a:t>
            </a:r>
            <a:r>
              <a:rPr lang="en-US" sz="2400" b="1" baseline="30000" dirty="0">
                <a:ea typeface="Arial" pitchFamily="-106" charset="0"/>
                <a:cs typeface="Arial" pitchFamily="-106" charset="0"/>
              </a:rPr>
              <a:t>-9</a:t>
            </a:r>
            <a:r>
              <a:rPr lang="en-US" sz="2400" b="1" dirty="0">
                <a:ea typeface="Arial" pitchFamily="-106" charset="0"/>
                <a:cs typeface="Arial" pitchFamily="-106" charset="0"/>
              </a:rPr>
              <a:t> </a:t>
            </a:r>
            <a:r>
              <a:rPr lang="en-US" sz="2400" b="1" dirty="0" err="1">
                <a:ea typeface="Arial" pitchFamily="-106" charset="0"/>
                <a:cs typeface="Arial" pitchFamily="-106" charset="0"/>
              </a:rPr>
              <a:t>mol</a:t>
            </a:r>
            <a:r>
              <a:rPr lang="en-US" sz="2400" b="1" dirty="0">
                <a:ea typeface="Arial" pitchFamily="-106" charset="0"/>
                <a:cs typeface="Arial" pitchFamily="-106" charset="0"/>
              </a:rPr>
              <a:t>/L</a:t>
            </a:r>
          </a:p>
          <a:p>
            <a:pPr>
              <a:lnSpc>
                <a:spcPts val="3000"/>
              </a:lnSpc>
              <a:spcAft>
                <a:spcPts val="400"/>
              </a:spcAft>
            </a:pPr>
            <a:r>
              <a:rPr lang="en-US" sz="2400" b="1" baseline="30000" dirty="0">
                <a:ea typeface="Arial" pitchFamily="-106" charset="0"/>
                <a:cs typeface="Arial" pitchFamily="-106" charset="0"/>
              </a:rPr>
              <a:t> </a:t>
            </a:r>
            <a:r>
              <a:rPr lang="en-US" sz="2400" b="1" dirty="0">
                <a:ea typeface="Arial" pitchFamily="-106" charset="0"/>
                <a:cs typeface="Arial" pitchFamily="-106" charset="0"/>
              </a:rPr>
              <a:t>  </a:t>
            </a:r>
            <a:r>
              <a:rPr lang="en-US" sz="2400" b="1" baseline="30000" dirty="0">
                <a:ea typeface="Arial" pitchFamily="-106" charset="0"/>
                <a:cs typeface="Arial" pitchFamily="-106" charset="0"/>
              </a:rPr>
              <a:t> </a:t>
            </a:r>
            <a:r>
              <a:rPr lang="en-US" sz="2400" b="1" dirty="0">
                <a:ea typeface="Arial" pitchFamily="-106" charset="0"/>
                <a:cs typeface="Arial" pitchFamily="-106" charset="0"/>
              </a:rPr>
              <a:t> </a:t>
            </a:r>
          </a:p>
          <a:p>
            <a:pPr>
              <a:lnSpc>
                <a:spcPts val="3000"/>
              </a:lnSpc>
              <a:spcAft>
                <a:spcPts val="400"/>
              </a:spcAft>
            </a:pPr>
            <a:r>
              <a:rPr lang="en-US" sz="2400" b="1" dirty="0">
                <a:ea typeface="Arial" pitchFamily="-106" charset="0"/>
                <a:cs typeface="Arial" pitchFamily="-106" charset="0"/>
              </a:rPr>
              <a:t>[CO</a:t>
            </a:r>
            <a:r>
              <a:rPr lang="en-US" sz="2400" b="1" baseline="-25000" dirty="0">
                <a:ea typeface="Arial" pitchFamily="-106" charset="0"/>
                <a:cs typeface="Arial" pitchFamily="-106" charset="0"/>
              </a:rPr>
              <a:t>3</a:t>
            </a:r>
            <a:r>
              <a:rPr lang="en-US" sz="2800" b="1" baseline="30000" dirty="0">
                <a:ea typeface="Arial" pitchFamily="-106" charset="0"/>
                <a:cs typeface="Arial" pitchFamily="-106" charset="0"/>
              </a:rPr>
              <a:t>2-</a:t>
            </a:r>
            <a:r>
              <a:rPr lang="en-US" sz="2400" b="1" dirty="0">
                <a:ea typeface="Arial" pitchFamily="-106" charset="0"/>
                <a:cs typeface="Arial" pitchFamily="-106" charset="0"/>
              </a:rPr>
              <a:t>] = 8.63 </a:t>
            </a:r>
            <a:r>
              <a:rPr lang="en-US" sz="2400" b="1" dirty="0">
                <a:latin typeface="Symbol" pitchFamily="-106" charset="2"/>
                <a:ea typeface="Arial" pitchFamily="-106" charset="0"/>
                <a:cs typeface="Arial" pitchFamily="-106" charset="0"/>
              </a:rPr>
              <a:t>×</a:t>
            </a:r>
            <a:r>
              <a:rPr lang="en-US" sz="2400" b="1" dirty="0">
                <a:ea typeface="Arial" pitchFamily="-106" charset="0"/>
                <a:cs typeface="Arial" pitchFamily="-106" charset="0"/>
              </a:rPr>
              <a:t> 10</a:t>
            </a:r>
            <a:r>
              <a:rPr lang="en-US" sz="2400" b="1" baseline="30000" dirty="0">
                <a:ea typeface="Arial" pitchFamily="-106" charset="0"/>
                <a:cs typeface="Arial" pitchFamily="-106" charset="0"/>
              </a:rPr>
              <a:t>-6</a:t>
            </a:r>
            <a:r>
              <a:rPr lang="en-US" sz="2400" b="1" dirty="0">
                <a:ea typeface="Arial" pitchFamily="-106" charset="0"/>
                <a:cs typeface="Arial" pitchFamily="-106" charset="0"/>
              </a:rPr>
              <a:t> </a:t>
            </a:r>
            <a:r>
              <a:rPr lang="en-US" sz="2400" b="1" dirty="0" err="1">
                <a:ea typeface="Arial" pitchFamily="-106" charset="0"/>
                <a:cs typeface="Arial" pitchFamily="-106" charset="0"/>
              </a:rPr>
              <a:t>mol</a:t>
            </a:r>
            <a:r>
              <a:rPr lang="en-US" sz="2400" b="1" dirty="0">
                <a:ea typeface="Arial" pitchFamily="-106" charset="0"/>
                <a:cs typeface="Arial" pitchFamily="-106" charset="0"/>
              </a:rPr>
              <a:t>/L	pH = 8.25</a:t>
            </a:r>
            <a:r>
              <a:rPr lang="en-US" sz="2400" b="1" baseline="30000" dirty="0">
                <a:ea typeface="Arial" pitchFamily="-106" charset="0"/>
                <a:cs typeface="Arial" pitchFamily="-106" charset="0"/>
              </a:rPr>
              <a:t> </a:t>
            </a:r>
            <a:r>
              <a:rPr lang="en-US" sz="2400" b="1" dirty="0">
                <a:ea typeface="Arial" pitchFamily="-106" charset="0"/>
                <a:cs typeface="Arial" pitchFamily="-106" charset="0"/>
              </a:rPr>
              <a:t>  </a:t>
            </a:r>
            <a:r>
              <a:rPr lang="en-US" sz="2400" b="1" baseline="30000" dirty="0">
                <a:ea typeface="Arial" pitchFamily="-106" charset="0"/>
                <a:cs typeface="Arial" pitchFamily="-106" charset="0"/>
              </a:rPr>
              <a:t> </a:t>
            </a:r>
            <a:r>
              <a:rPr lang="en-US" sz="2400" b="1" dirty="0">
                <a:ea typeface="Arial" pitchFamily="-106" charset="0"/>
                <a:cs typeface="Arial" pitchFamily="-106" charset="0"/>
              </a:rPr>
              <a:t>   </a:t>
            </a:r>
            <a:r>
              <a:rPr lang="en-US" sz="2400" b="1" baseline="30000" dirty="0">
                <a:ea typeface="Arial" pitchFamily="-106" charset="0"/>
                <a:cs typeface="Arial" pitchFamily="-106" charset="0"/>
              </a:rPr>
              <a:t> </a:t>
            </a:r>
            <a:r>
              <a:rPr lang="en-US" sz="2400" b="1" dirty="0">
                <a:ea typeface="Arial" pitchFamily="-106" charset="0"/>
                <a:cs typeface="Arial" pitchFamily="-106" charset="0"/>
              </a:rPr>
              <a:t> </a:t>
            </a:r>
          </a:p>
        </p:txBody>
      </p:sp>
      <p:sp>
        <p:nvSpPr>
          <p:cNvPr id="36867" name="TextBox 4"/>
          <p:cNvSpPr txBox="1">
            <a:spLocks noChangeArrowheads="1"/>
          </p:cNvSpPr>
          <p:nvPr/>
        </p:nvSpPr>
        <p:spPr bwMode="auto">
          <a:xfrm>
            <a:off x="8382000" y="0"/>
            <a:ext cx="685800" cy="369888"/>
          </a:xfrm>
          <a:prstGeom prst="rect">
            <a:avLst/>
          </a:prstGeom>
          <a:noFill/>
          <a:ln w="9525">
            <a:noFill/>
            <a:miter lim="800000"/>
            <a:headEnd/>
            <a:tailEnd/>
          </a:ln>
        </p:spPr>
        <p:txBody>
          <a:bodyPr>
            <a:prstTxWarp prst="textNoShape">
              <a:avLst/>
            </a:prstTxWarp>
            <a:spAutoFit/>
          </a:bodyPr>
          <a:lstStyle/>
          <a:p>
            <a:fld id="{1F9AFC99-5876-174F-B9A3-849D893CC161}" type="slidenum">
              <a:rPr lang="en-US">
                <a:latin typeface="Calibri" pitchFamily="-106" charset="0"/>
              </a:rPr>
              <a:pPr/>
              <a:t>25</a:t>
            </a:fld>
            <a:endParaRPr lang="en-US">
              <a:latin typeface="Calibri" pitchFamily="-106"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A6E7FF"/>
        </a:solidFill>
        <a:effectLst/>
      </p:bgPr>
    </p:bg>
    <p:spTree>
      <p:nvGrpSpPr>
        <p:cNvPr id="1" name=""/>
        <p:cNvGrpSpPr/>
        <p:nvPr/>
      </p:nvGrpSpPr>
      <p:grpSpPr>
        <a:xfrm>
          <a:off x="0" y="0"/>
          <a:ext cx="0" cy="0"/>
          <a:chOff x="0" y="0"/>
          <a:chExt cx="0" cy="0"/>
        </a:xfrm>
      </p:grpSpPr>
      <p:sp>
        <p:nvSpPr>
          <p:cNvPr id="37890" name="TextBox 3"/>
          <p:cNvSpPr txBox="1">
            <a:spLocks noChangeArrowheads="1"/>
          </p:cNvSpPr>
          <p:nvPr/>
        </p:nvSpPr>
        <p:spPr bwMode="auto">
          <a:xfrm>
            <a:off x="152400" y="228600"/>
            <a:ext cx="8763000" cy="1011238"/>
          </a:xfrm>
          <a:prstGeom prst="rect">
            <a:avLst/>
          </a:prstGeom>
          <a:noFill/>
          <a:ln w="9525">
            <a:noFill/>
            <a:miter lim="800000"/>
            <a:headEnd/>
            <a:tailEnd/>
          </a:ln>
        </p:spPr>
        <p:txBody>
          <a:bodyPr>
            <a:prstTxWarp prst="textNoShape">
              <a:avLst/>
            </a:prstTxWarp>
            <a:spAutoFit/>
          </a:bodyPr>
          <a:lstStyle/>
          <a:p>
            <a:pPr>
              <a:lnSpc>
                <a:spcPts val="3600"/>
              </a:lnSpc>
              <a:spcAft>
                <a:spcPts val="400"/>
              </a:spcAft>
            </a:pPr>
            <a:r>
              <a:rPr lang="en-US" sz="2800" b="1" dirty="0">
                <a:ea typeface="Arial" pitchFamily="-106" charset="0"/>
                <a:cs typeface="Arial" pitchFamily="-106" charset="0"/>
              </a:rPr>
              <a:t>Figure 2.9 Carbon dioxide-calcium carbonate equilibria</a:t>
            </a:r>
          </a:p>
        </p:txBody>
      </p:sp>
      <p:sp>
        <p:nvSpPr>
          <p:cNvPr id="37891" name="TextBox 6"/>
          <p:cNvSpPr txBox="1">
            <a:spLocks noChangeArrowheads="1"/>
          </p:cNvSpPr>
          <p:nvPr/>
        </p:nvSpPr>
        <p:spPr bwMode="auto">
          <a:xfrm>
            <a:off x="8458200" y="0"/>
            <a:ext cx="685800" cy="369888"/>
          </a:xfrm>
          <a:prstGeom prst="rect">
            <a:avLst/>
          </a:prstGeom>
          <a:noFill/>
          <a:ln w="9525">
            <a:noFill/>
            <a:miter lim="800000"/>
            <a:headEnd/>
            <a:tailEnd/>
          </a:ln>
        </p:spPr>
        <p:txBody>
          <a:bodyPr>
            <a:prstTxWarp prst="textNoShape">
              <a:avLst/>
            </a:prstTxWarp>
            <a:spAutoFit/>
          </a:bodyPr>
          <a:lstStyle/>
          <a:p>
            <a:fld id="{014EFDB3-87E0-2747-8C1A-AF2BBAABDC34}" type="slidenum">
              <a:rPr lang="en-US">
                <a:latin typeface="Calibri" pitchFamily="-106" charset="0"/>
              </a:rPr>
              <a:pPr/>
              <a:t>26</a:t>
            </a:fld>
            <a:endParaRPr lang="en-US">
              <a:latin typeface="Calibri" pitchFamily="-106" charset="0"/>
            </a:endParaRPr>
          </a:p>
        </p:txBody>
      </p:sp>
      <p:pic>
        <p:nvPicPr>
          <p:cNvPr id="37892" name="Picture 7" descr="Fig 3.9Color"/>
          <p:cNvPicPr>
            <a:picLocks noChangeAspect="1"/>
          </p:cNvPicPr>
          <p:nvPr/>
        </p:nvPicPr>
        <p:blipFill>
          <a:blip r:embed="rId2"/>
          <a:srcRect/>
          <a:stretch>
            <a:fillRect/>
          </a:stretch>
        </p:blipFill>
        <p:spPr bwMode="auto">
          <a:xfrm>
            <a:off x="0" y="2743200"/>
            <a:ext cx="9217025" cy="4170363"/>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B8FFA9"/>
        </a:solidFill>
        <a:effectLst/>
      </p:bgPr>
    </p:bg>
    <p:spTree>
      <p:nvGrpSpPr>
        <p:cNvPr id="1" name=""/>
        <p:cNvGrpSpPr/>
        <p:nvPr/>
      </p:nvGrpSpPr>
      <p:grpSpPr>
        <a:xfrm>
          <a:off x="0" y="0"/>
          <a:ext cx="0" cy="0"/>
          <a:chOff x="0" y="0"/>
          <a:chExt cx="0" cy="0"/>
        </a:xfrm>
      </p:grpSpPr>
      <p:sp>
        <p:nvSpPr>
          <p:cNvPr id="38914" name="TextBox 4"/>
          <p:cNvSpPr txBox="1">
            <a:spLocks noChangeArrowheads="1"/>
          </p:cNvSpPr>
          <p:nvPr/>
        </p:nvSpPr>
        <p:spPr bwMode="auto">
          <a:xfrm>
            <a:off x="8534400" y="76200"/>
            <a:ext cx="609600" cy="369888"/>
          </a:xfrm>
          <a:prstGeom prst="rect">
            <a:avLst/>
          </a:prstGeom>
          <a:noFill/>
          <a:ln w="9525">
            <a:noFill/>
            <a:miter lim="800000"/>
            <a:headEnd/>
            <a:tailEnd/>
          </a:ln>
        </p:spPr>
        <p:txBody>
          <a:bodyPr>
            <a:prstTxWarp prst="textNoShape">
              <a:avLst/>
            </a:prstTxWarp>
            <a:spAutoFit/>
          </a:bodyPr>
          <a:lstStyle/>
          <a:p>
            <a:fld id="{469A4F2E-E7E1-9449-BED9-5AF3AEB67EF3}" type="slidenum">
              <a:rPr lang="en-US">
                <a:latin typeface="Calibri" pitchFamily="-106" charset="0"/>
              </a:rPr>
              <a:pPr/>
              <a:t>27</a:t>
            </a:fld>
            <a:endParaRPr lang="en-US">
              <a:latin typeface="Calibri" pitchFamily="-106" charset="0"/>
            </a:endParaRPr>
          </a:p>
        </p:txBody>
      </p:sp>
      <p:sp>
        <p:nvSpPr>
          <p:cNvPr id="38915" name="TextBox 7"/>
          <p:cNvSpPr txBox="1">
            <a:spLocks noChangeArrowheads="1"/>
          </p:cNvSpPr>
          <p:nvPr/>
        </p:nvSpPr>
        <p:spPr bwMode="auto">
          <a:xfrm>
            <a:off x="152400" y="304800"/>
            <a:ext cx="8763000" cy="5683607"/>
          </a:xfrm>
          <a:prstGeom prst="rect">
            <a:avLst/>
          </a:prstGeom>
          <a:noFill/>
          <a:ln w="9525">
            <a:noFill/>
            <a:miter lim="800000"/>
            <a:headEnd/>
            <a:tailEnd/>
          </a:ln>
        </p:spPr>
        <p:txBody>
          <a:bodyPr>
            <a:prstTxWarp prst="textNoShape">
              <a:avLst/>
            </a:prstTxWarp>
            <a:spAutoFit/>
          </a:bodyPr>
          <a:lstStyle/>
          <a:p>
            <a:pPr>
              <a:lnSpc>
                <a:spcPts val="3600"/>
              </a:lnSpc>
              <a:spcAft>
                <a:spcPts val="400"/>
              </a:spcAft>
            </a:pPr>
            <a:r>
              <a:rPr lang="en-US" sz="2800" b="1" dirty="0">
                <a:ea typeface="Arial" pitchFamily="-106" charset="0"/>
                <a:cs typeface="Arial" pitchFamily="-106" charset="0"/>
              </a:rPr>
              <a:t>2.10 Complexation and Chelation</a:t>
            </a:r>
          </a:p>
          <a:p>
            <a:pPr>
              <a:lnSpc>
                <a:spcPts val="3000"/>
              </a:lnSpc>
              <a:spcAft>
                <a:spcPts val="400"/>
              </a:spcAft>
            </a:pPr>
            <a:r>
              <a:rPr lang="en-US" sz="2400" b="1" dirty="0">
                <a:ea typeface="Arial" pitchFamily="-106" charset="0"/>
                <a:cs typeface="Arial" pitchFamily="-106" charset="0"/>
              </a:rPr>
              <a:t>Fe(H</a:t>
            </a:r>
            <a:r>
              <a:rPr lang="en-US" sz="2400" b="1" baseline="-25000" dirty="0">
                <a:ea typeface="Arial" pitchFamily="-106" charset="0"/>
                <a:cs typeface="Arial" pitchFamily="-106" charset="0"/>
              </a:rPr>
              <a:t>2</a:t>
            </a:r>
            <a:r>
              <a:rPr lang="en-US" sz="2400" b="1" dirty="0">
                <a:ea typeface="Arial" pitchFamily="-106" charset="0"/>
                <a:cs typeface="Arial" pitchFamily="-106" charset="0"/>
              </a:rPr>
              <a:t>O)</a:t>
            </a:r>
            <a:r>
              <a:rPr lang="en-US" sz="2400" b="1" baseline="-25000" dirty="0">
                <a:ea typeface="Arial" pitchFamily="-106" charset="0"/>
                <a:cs typeface="Arial" pitchFamily="-106" charset="0"/>
              </a:rPr>
              <a:t>6</a:t>
            </a:r>
            <a:r>
              <a:rPr lang="en-US" sz="2400" b="1" baseline="30000" dirty="0">
                <a:ea typeface="Arial" pitchFamily="-106" charset="0"/>
                <a:cs typeface="Arial" pitchFamily="-106" charset="0"/>
              </a:rPr>
              <a:t>2+ </a:t>
            </a:r>
            <a:r>
              <a:rPr lang="en-US" sz="2400" b="1" dirty="0">
                <a:ea typeface="Arial" pitchFamily="-106" charset="0"/>
                <a:cs typeface="Arial" pitchFamily="-106" charset="0"/>
              </a:rPr>
              <a:t>+ CN</a:t>
            </a:r>
            <a:r>
              <a:rPr lang="en-US" sz="2400" b="1" baseline="30000" dirty="0">
                <a:ea typeface="Arial" pitchFamily="-106" charset="0"/>
                <a:cs typeface="Arial" pitchFamily="-106" charset="0"/>
              </a:rPr>
              <a:t>- </a:t>
            </a:r>
            <a:r>
              <a:rPr lang="en-US" sz="2400" b="1" dirty="0">
                <a:latin typeface="Symbol" pitchFamily="-106" charset="2"/>
                <a:ea typeface="Arial" pitchFamily="-106" charset="0"/>
                <a:cs typeface="Arial" pitchFamily="-106" charset="0"/>
              </a:rPr>
              <a:t>« </a:t>
            </a:r>
            <a:r>
              <a:rPr lang="en-US" sz="2400" b="1" dirty="0">
                <a:ea typeface="Arial" pitchFamily="-106" charset="0"/>
                <a:cs typeface="Arial" pitchFamily="-106" charset="0"/>
              </a:rPr>
              <a:t>Fe(H</a:t>
            </a:r>
            <a:r>
              <a:rPr lang="en-US" sz="2400" b="1" baseline="-25000" dirty="0">
                <a:ea typeface="Arial" pitchFamily="-106" charset="0"/>
                <a:cs typeface="Arial" pitchFamily="-106" charset="0"/>
              </a:rPr>
              <a:t>2</a:t>
            </a:r>
            <a:r>
              <a:rPr lang="en-US" sz="2400" b="1" dirty="0">
                <a:ea typeface="Arial" pitchFamily="-106" charset="0"/>
                <a:cs typeface="Arial" pitchFamily="-106" charset="0"/>
              </a:rPr>
              <a:t>O)</a:t>
            </a:r>
            <a:r>
              <a:rPr lang="en-US" sz="2400" b="1" baseline="-25000" dirty="0">
                <a:ea typeface="Arial" pitchFamily="-106" charset="0"/>
                <a:cs typeface="Arial" pitchFamily="-106" charset="0"/>
              </a:rPr>
              <a:t>5</a:t>
            </a:r>
            <a:r>
              <a:rPr lang="en-US" sz="2400" b="1" dirty="0">
                <a:ea typeface="Arial" pitchFamily="-106" charset="0"/>
                <a:cs typeface="Arial" pitchFamily="-106" charset="0"/>
              </a:rPr>
              <a:t>CN</a:t>
            </a:r>
            <a:r>
              <a:rPr lang="en-US" sz="2400" b="1" baseline="30000" dirty="0">
                <a:ea typeface="Arial" pitchFamily="-106" charset="0"/>
                <a:cs typeface="Arial" pitchFamily="-106" charset="0"/>
              </a:rPr>
              <a:t>+ </a:t>
            </a:r>
            <a:r>
              <a:rPr lang="en-US" sz="2400" b="1" dirty="0">
                <a:ea typeface="Arial" pitchFamily="-106" charset="0"/>
                <a:cs typeface="Arial" pitchFamily="-106" charset="0"/>
              </a:rPr>
              <a:t>+ H</a:t>
            </a:r>
            <a:r>
              <a:rPr lang="en-US" sz="2400" b="1" baseline="-25000" dirty="0">
                <a:ea typeface="Arial" pitchFamily="-106" charset="0"/>
                <a:cs typeface="Arial" pitchFamily="-106" charset="0"/>
              </a:rPr>
              <a:t>2</a:t>
            </a:r>
            <a:r>
              <a:rPr lang="en-US" sz="2400" b="1" dirty="0">
                <a:ea typeface="Arial" pitchFamily="-106" charset="0"/>
                <a:cs typeface="Arial" pitchFamily="-106" charset="0"/>
              </a:rPr>
              <a:t>O</a:t>
            </a:r>
          </a:p>
          <a:p>
            <a:pPr>
              <a:lnSpc>
                <a:spcPts val="3000"/>
              </a:lnSpc>
              <a:spcAft>
                <a:spcPts val="400"/>
              </a:spcAft>
            </a:pPr>
            <a:r>
              <a:rPr lang="en-US" sz="2400" b="1" dirty="0">
                <a:ea typeface="Arial" pitchFamily="-106" charset="0"/>
                <a:cs typeface="Arial" pitchFamily="-106" charset="0"/>
              </a:rPr>
              <a:t>Fe(H</a:t>
            </a:r>
            <a:r>
              <a:rPr lang="en-US" sz="2400" b="1" baseline="-25000" dirty="0">
                <a:ea typeface="Arial" pitchFamily="-106" charset="0"/>
                <a:cs typeface="Arial" pitchFamily="-106" charset="0"/>
              </a:rPr>
              <a:t>2</a:t>
            </a:r>
            <a:r>
              <a:rPr lang="en-US" sz="2400" b="1" dirty="0">
                <a:ea typeface="Arial" pitchFamily="-106" charset="0"/>
                <a:cs typeface="Arial" pitchFamily="-106" charset="0"/>
              </a:rPr>
              <a:t>O)</a:t>
            </a:r>
            <a:r>
              <a:rPr lang="en-US" sz="2400" b="1" baseline="-25000" dirty="0">
                <a:ea typeface="Arial" pitchFamily="-106" charset="0"/>
                <a:cs typeface="Arial" pitchFamily="-106" charset="0"/>
              </a:rPr>
              <a:t>5</a:t>
            </a:r>
            <a:r>
              <a:rPr lang="en-US" sz="2400" b="1" dirty="0">
                <a:ea typeface="Arial" pitchFamily="-106" charset="0"/>
                <a:cs typeface="Arial" pitchFamily="-106" charset="0"/>
              </a:rPr>
              <a:t>CN</a:t>
            </a:r>
            <a:r>
              <a:rPr lang="en-US" sz="2400" b="1" baseline="30000" dirty="0">
                <a:ea typeface="Arial" pitchFamily="-106" charset="0"/>
                <a:cs typeface="Arial" pitchFamily="-106" charset="0"/>
              </a:rPr>
              <a:t>- </a:t>
            </a:r>
            <a:r>
              <a:rPr lang="en-US" sz="2400" b="1" dirty="0">
                <a:ea typeface="Arial" pitchFamily="-106" charset="0"/>
                <a:cs typeface="Arial" pitchFamily="-106" charset="0"/>
              </a:rPr>
              <a:t>+ CN</a:t>
            </a:r>
            <a:r>
              <a:rPr lang="en-US" sz="2400" b="1" baseline="30000" dirty="0">
                <a:ea typeface="Arial" pitchFamily="-106" charset="0"/>
                <a:cs typeface="Arial" pitchFamily="-106" charset="0"/>
              </a:rPr>
              <a:t>- </a:t>
            </a:r>
            <a:r>
              <a:rPr lang="en-US" sz="2400" b="1" dirty="0">
                <a:latin typeface="Symbol" pitchFamily="-106" charset="2"/>
                <a:ea typeface="Arial" pitchFamily="-106" charset="0"/>
                <a:cs typeface="Arial" pitchFamily="-106" charset="0"/>
              </a:rPr>
              <a:t>« </a:t>
            </a:r>
            <a:r>
              <a:rPr lang="en-US" sz="2400" b="1" dirty="0">
                <a:ea typeface="Arial" pitchFamily="-106" charset="0"/>
                <a:cs typeface="Arial" pitchFamily="-106" charset="0"/>
              </a:rPr>
              <a:t>Fe(H</a:t>
            </a:r>
            <a:r>
              <a:rPr lang="en-US" sz="2400" b="1" baseline="-25000" dirty="0">
                <a:ea typeface="Arial" pitchFamily="-106" charset="0"/>
                <a:cs typeface="Arial" pitchFamily="-106" charset="0"/>
              </a:rPr>
              <a:t>2</a:t>
            </a:r>
            <a:r>
              <a:rPr lang="en-US" sz="2400" b="1" dirty="0">
                <a:ea typeface="Arial" pitchFamily="-106" charset="0"/>
                <a:cs typeface="Arial" pitchFamily="-106" charset="0"/>
              </a:rPr>
              <a:t>O)</a:t>
            </a:r>
            <a:r>
              <a:rPr lang="en-US" sz="2400" b="1" baseline="-25000" dirty="0">
                <a:ea typeface="Arial" pitchFamily="-106" charset="0"/>
                <a:cs typeface="Arial" pitchFamily="-106" charset="0"/>
              </a:rPr>
              <a:t>4</a:t>
            </a:r>
            <a:r>
              <a:rPr lang="en-US" sz="2400" b="1" dirty="0">
                <a:ea typeface="Arial" pitchFamily="-106" charset="0"/>
                <a:cs typeface="Arial" pitchFamily="-106" charset="0"/>
              </a:rPr>
              <a:t>(CN)</a:t>
            </a:r>
            <a:r>
              <a:rPr lang="en-US" sz="2400" b="1" baseline="-25000" dirty="0">
                <a:ea typeface="Arial" pitchFamily="-106" charset="0"/>
                <a:cs typeface="Arial" pitchFamily="-106" charset="0"/>
              </a:rPr>
              <a:t> 2</a:t>
            </a:r>
            <a:r>
              <a:rPr lang="en-US" sz="2400" b="1" baseline="30000" dirty="0">
                <a:ea typeface="Arial" pitchFamily="-106" charset="0"/>
                <a:cs typeface="Arial" pitchFamily="-106" charset="0"/>
              </a:rPr>
              <a:t> </a:t>
            </a:r>
            <a:r>
              <a:rPr lang="en-US" sz="2400" b="1" dirty="0">
                <a:ea typeface="Arial" pitchFamily="-106" charset="0"/>
                <a:cs typeface="Arial" pitchFamily="-106" charset="0"/>
              </a:rPr>
              <a:t>+ H</a:t>
            </a:r>
            <a:r>
              <a:rPr lang="en-US" sz="2400" b="1" baseline="-25000" dirty="0">
                <a:ea typeface="Arial" pitchFamily="-106" charset="0"/>
                <a:cs typeface="Arial" pitchFamily="-106" charset="0"/>
              </a:rPr>
              <a:t>2</a:t>
            </a:r>
            <a:r>
              <a:rPr lang="en-US" sz="2400" b="1" dirty="0">
                <a:ea typeface="Arial" pitchFamily="-106" charset="0"/>
                <a:cs typeface="Arial" pitchFamily="-106" charset="0"/>
              </a:rPr>
              <a:t>O</a:t>
            </a:r>
          </a:p>
          <a:p>
            <a:pPr>
              <a:lnSpc>
                <a:spcPts val="3000"/>
              </a:lnSpc>
              <a:spcAft>
                <a:spcPts val="400"/>
              </a:spcAft>
            </a:pPr>
            <a:r>
              <a:rPr lang="en-US" sz="2400" b="1" dirty="0">
                <a:ea typeface="Arial" pitchFamily="-106" charset="0"/>
                <a:cs typeface="Arial" pitchFamily="-106" charset="0"/>
              </a:rPr>
              <a:t>The reactions above show</a:t>
            </a:r>
          </a:p>
          <a:p>
            <a:pPr>
              <a:lnSpc>
                <a:spcPts val="3000"/>
              </a:lnSpc>
              <a:spcAft>
                <a:spcPts val="400"/>
              </a:spcAft>
            </a:pPr>
            <a:r>
              <a:rPr lang="en-US" sz="2400" b="1" dirty="0">
                <a:ea typeface="Arial" pitchFamily="-106" charset="0"/>
                <a:cs typeface="Arial" pitchFamily="-106" charset="0"/>
              </a:rPr>
              <a:t>• </a:t>
            </a:r>
            <a:r>
              <a:rPr lang="en-US" sz="2400" b="1" dirty="0">
                <a:solidFill>
                  <a:srgbClr val="FF0000"/>
                </a:solidFill>
                <a:ea typeface="Arial" pitchFamily="-106" charset="0"/>
                <a:cs typeface="Arial" pitchFamily="-106" charset="0"/>
              </a:rPr>
              <a:t>Complexation</a:t>
            </a:r>
          </a:p>
          <a:p>
            <a:pPr>
              <a:lnSpc>
                <a:spcPts val="3000"/>
              </a:lnSpc>
              <a:spcAft>
                <a:spcPts val="400"/>
              </a:spcAft>
            </a:pPr>
            <a:r>
              <a:rPr lang="en-US" sz="2400" b="1" dirty="0">
                <a:ea typeface="Arial" pitchFamily="-106" charset="0"/>
                <a:cs typeface="Arial" pitchFamily="-106" charset="0"/>
              </a:rPr>
              <a:t>• A</a:t>
            </a:r>
            <a:r>
              <a:rPr lang="en-US" sz="2400" b="1" dirty="0">
                <a:solidFill>
                  <a:srgbClr val="FF0000"/>
                </a:solidFill>
                <a:ea typeface="Arial" pitchFamily="-106" charset="0"/>
                <a:cs typeface="Arial" pitchFamily="-106" charset="0"/>
              </a:rPr>
              <a:t> ligand </a:t>
            </a:r>
            <a:r>
              <a:rPr lang="en-US" sz="2400" b="1" dirty="0">
                <a:ea typeface="Arial" pitchFamily="-106" charset="0"/>
                <a:cs typeface="Arial" pitchFamily="-106" charset="0"/>
              </a:rPr>
              <a:t>(CN</a:t>
            </a:r>
            <a:r>
              <a:rPr lang="en-US" sz="2400" b="1" baseline="30000" dirty="0">
                <a:ea typeface="Arial" pitchFamily="-106" charset="0"/>
                <a:cs typeface="Arial" pitchFamily="-106" charset="0"/>
              </a:rPr>
              <a:t>-</a:t>
            </a:r>
            <a:r>
              <a:rPr lang="en-US" sz="2400" b="1" dirty="0">
                <a:ea typeface="Arial" pitchFamily="-106" charset="0"/>
                <a:cs typeface="Arial" pitchFamily="-106" charset="0"/>
              </a:rPr>
              <a:t>) binding to a metal ion, a reversible process</a:t>
            </a:r>
          </a:p>
          <a:p>
            <a:pPr>
              <a:lnSpc>
                <a:spcPts val="3000"/>
              </a:lnSpc>
              <a:spcAft>
                <a:spcPts val="400"/>
              </a:spcAft>
            </a:pPr>
            <a:r>
              <a:rPr lang="en-US" sz="2400" b="1" dirty="0">
                <a:ea typeface="Arial" pitchFamily="-106" charset="0"/>
                <a:cs typeface="Arial" pitchFamily="-106" charset="0"/>
              </a:rPr>
              <a:t>• Formation of a </a:t>
            </a:r>
            <a:r>
              <a:rPr lang="en-US" sz="2400" b="1" dirty="0">
                <a:solidFill>
                  <a:srgbClr val="FF0000"/>
                </a:solidFill>
                <a:ea typeface="Arial" pitchFamily="-106" charset="0"/>
                <a:cs typeface="Arial" pitchFamily="-106" charset="0"/>
              </a:rPr>
              <a:t>complex</a:t>
            </a:r>
            <a:r>
              <a:rPr lang="en-US" sz="2400" b="1" dirty="0">
                <a:ea typeface="Arial" pitchFamily="-106" charset="0"/>
                <a:cs typeface="Arial" pitchFamily="-106" charset="0"/>
              </a:rPr>
              <a:t> (ion), or </a:t>
            </a:r>
            <a:r>
              <a:rPr lang="en-US" sz="2400" b="1" dirty="0">
                <a:solidFill>
                  <a:srgbClr val="FF0000"/>
                </a:solidFill>
                <a:ea typeface="Arial" pitchFamily="-106" charset="0"/>
                <a:cs typeface="Arial" pitchFamily="-106" charset="0"/>
              </a:rPr>
              <a:t>coordination compound</a:t>
            </a:r>
          </a:p>
          <a:p>
            <a:pPr>
              <a:lnSpc>
                <a:spcPts val="3000"/>
              </a:lnSpc>
              <a:spcAft>
                <a:spcPts val="400"/>
              </a:spcAft>
            </a:pPr>
            <a:r>
              <a:rPr lang="en-US" sz="2400" b="1" dirty="0">
                <a:ea typeface="Arial" pitchFamily="-106" charset="0"/>
                <a:cs typeface="Arial" pitchFamily="-106" charset="0"/>
              </a:rPr>
              <a:t>• CN</a:t>
            </a:r>
            <a:r>
              <a:rPr lang="en-US" sz="2400" b="1" baseline="30000" dirty="0">
                <a:ea typeface="Arial" pitchFamily="-106" charset="0"/>
                <a:cs typeface="Arial" pitchFamily="-106" charset="0"/>
              </a:rPr>
              <a:t>-</a:t>
            </a:r>
            <a:r>
              <a:rPr lang="en-US" sz="2400" b="1" dirty="0">
                <a:ea typeface="Arial" pitchFamily="-106" charset="0"/>
                <a:cs typeface="Arial" pitchFamily="-106" charset="0"/>
              </a:rPr>
              <a:t> ion in the above example is a </a:t>
            </a:r>
            <a:r>
              <a:rPr lang="en-US" sz="2400" b="1" dirty="0" err="1">
                <a:solidFill>
                  <a:srgbClr val="FF0000"/>
                </a:solidFill>
                <a:ea typeface="Arial" pitchFamily="-106" charset="0"/>
                <a:cs typeface="Arial" pitchFamily="-106" charset="0"/>
              </a:rPr>
              <a:t>unidentate</a:t>
            </a:r>
            <a:r>
              <a:rPr lang="en-US" sz="2400" b="1" dirty="0">
                <a:solidFill>
                  <a:srgbClr val="FF0000"/>
                </a:solidFill>
                <a:ea typeface="Arial" pitchFamily="-106" charset="0"/>
                <a:cs typeface="Arial" pitchFamily="-106" charset="0"/>
              </a:rPr>
              <a:t> ligand</a:t>
            </a:r>
          </a:p>
          <a:p>
            <a:pPr>
              <a:lnSpc>
                <a:spcPts val="3000"/>
              </a:lnSpc>
              <a:spcAft>
                <a:spcPts val="400"/>
              </a:spcAft>
            </a:pPr>
            <a:r>
              <a:rPr lang="en-US" sz="2400" b="1" dirty="0">
                <a:solidFill>
                  <a:srgbClr val="FF0000"/>
                </a:solidFill>
                <a:ea typeface="Arial" pitchFamily="-106" charset="0"/>
                <a:cs typeface="Arial" pitchFamily="-106" charset="0"/>
              </a:rPr>
              <a:t>Chelation</a:t>
            </a:r>
            <a:r>
              <a:rPr lang="en-US" sz="2400" b="1" dirty="0">
                <a:ea typeface="Arial" pitchFamily="-106" charset="0"/>
                <a:cs typeface="Arial" pitchFamily="-106" charset="0"/>
              </a:rPr>
              <a:t> occurs with chelating agents that can bind in more than one place</a:t>
            </a:r>
          </a:p>
          <a:p>
            <a:pPr>
              <a:lnSpc>
                <a:spcPts val="3000"/>
              </a:lnSpc>
              <a:spcAft>
                <a:spcPts val="400"/>
              </a:spcAft>
            </a:pPr>
            <a:r>
              <a:rPr lang="en-US" sz="2400" b="1" dirty="0">
                <a:solidFill>
                  <a:srgbClr val="FF0000"/>
                </a:solidFill>
                <a:ea typeface="Arial" pitchFamily="-106" charset="0"/>
                <a:cs typeface="Arial" pitchFamily="-106" charset="0"/>
              </a:rPr>
              <a:t>Organometallic compounds </a:t>
            </a:r>
            <a:r>
              <a:rPr lang="en-US" sz="2400" b="1" dirty="0">
                <a:ea typeface="Arial" pitchFamily="-106" charset="0"/>
                <a:cs typeface="Arial" pitchFamily="-106" charset="0"/>
              </a:rPr>
              <a:t>are formed by irreversible binding of organic groups to metal atoms</a:t>
            </a:r>
          </a:p>
          <a:p>
            <a:pPr>
              <a:lnSpc>
                <a:spcPts val="3000"/>
              </a:lnSpc>
              <a:spcAft>
                <a:spcPts val="400"/>
              </a:spcAft>
            </a:pPr>
            <a:endParaRPr lang="en-US" sz="2400" b="1" dirty="0">
              <a:ea typeface="Arial" pitchFamily="-106" charset="0"/>
              <a:cs typeface="Arial" pitchFamily="-106"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D2D7"/>
        </a:solidFill>
        <a:effectLst/>
      </p:bgPr>
    </p:bg>
    <p:spTree>
      <p:nvGrpSpPr>
        <p:cNvPr id="1" name=""/>
        <p:cNvGrpSpPr/>
        <p:nvPr/>
      </p:nvGrpSpPr>
      <p:grpSpPr>
        <a:xfrm>
          <a:off x="0" y="0"/>
          <a:ext cx="0" cy="0"/>
          <a:chOff x="0" y="0"/>
          <a:chExt cx="0" cy="0"/>
        </a:xfrm>
      </p:grpSpPr>
      <p:sp>
        <p:nvSpPr>
          <p:cNvPr id="2" name="TextBox 1"/>
          <p:cNvSpPr txBox="1"/>
          <p:nvPr/>
        </p:nvSpPr>
        <p:spPr>
          <a:xfrm>
            <a:off x="152400" y="304800"/>
            <a:ext cx="8763000" cy="6015038"/>
          </a:xfrm>
          <a:prstGeom prst="rect">
            <a:avLst/>
          </a:prstGeom>
          <a:noFill/>
        </p:spPr>
        <p:txBody>
          <a:bodyPr>
            <a:prstTxWarp prst="textNoShape">
              <a:avLst/>
            </a:prstTxWarp>
            <a:spAutoFit/>
          </a:bodyPr>
          <a:lstStyle/>
          <a:p>
            <a:pPr>
              <a:lnSpc>
                <a:spcPts val="3200"/>
              </a:lnSpc>
              <a:spcAft>
                <a:spcPts val="400"/>
              </a:spcAft>
            </a:pPr>
            <a:r>
              <a:rPr lang="en-US" sz="2800" b="1" dirty="0">
                <a:ea typeface="Arial" pitchFamily="-106" charset="0"/>
                <a:cs typeface="Arial" pitchFamily="-106" charset="0"/>
              </a:rPr>
              <a:t>Complexation and chelation affect ligands and metals</a:t>
            </a:r>
          </a:p>
          <a:p>
            <a:pPr marL="173038" indent="-173038">
              <a:lnSpc>
                <a:spcPts val="3000"/>
              </a:lnSpc>
              <a:spcAft>
                <a:spcPts val="400"/>
              </a:spcAft>
              <a:buFont typeface="Arial" charset="0"/>
              <a:buChar char="•"/>
            </a:pPr>
            <a:r>
              <a:rPr lang="en-US" sz="2400" b="1" dirty="0">
                <a:ea typeface="Arial" pitchFamily="-106" charset="0"/>
                <a:cs typeface="Arial" pitchFamily="-106" charset="0"/>
              </a:rPr>
              <a:t>Oxidation-reduction, decarboxylation, hydrolysis, and biodegradation of ligands</a:t>
            </a:r>
          </a:p>
          <a:p>
            <a:pPr marL="173038" indent="-173038">
              <a:lnSpc>
                <a:spcPts val="3000"/>
              </a:lnSpc>
              <a:spcAft>
                <a:spcPts val="400"/>
              </a:spcAft>
              <a:buFont typeface="Arial" charset="0"/>
              <a:buChar char="•"/>
            </a:pPr>
            <a:r>
              <a:rPr lang="en-US" sz="2400" b="1" dirty="0" err="1">
                <a:ea typeface="Arial" pitchFamily="-106" charset="0"/>
                <a:cs typeface="Arial" pitchFamily="-106" charset="0"/>
              </a:rPr>
              <a:t>Solubilization</a:t>
            </a:r>
            <a:r>
              <a:rPr lang="en-US" sz="2400" b="1" dirty="0">
                <a:ea typeface="Arial" pitchFamily="-106" charset="0"/>
                <a:cs typeface="Arial" pitchFamily="-106" charset="0"/>
              </a:rPr>
              <a:t>, precipitation, adsorption, distribution, transport, and effects of metal ions</a:t>
            </a:r>
          </a:p>
          <a:p>
            <a:pPr marL="173038" indent="-173038">
              <a:lnSpc>
                <a:spcPts val="3000"/>
              </a:lnSpc>
              <a:spcAft>
                <a:spcPts val="400"/>
              </a:spcAft>
              <a:buFont typeface="Arial" charset="0"/>
              <a:buChar char="•"/>
            </a:pPr>
            <a:r>
              <a:rPr lang="en-US" sz="2400" b="1" dirty="0">
                <a:ea typeface="Arial" pitchFamily="-106" charset="0"/>
                <a:cs typeface="Arial" pitchFamily="-106" charset="0"/>
              </a:rPr>
              <a:t>Biochemical effects of metals including bioavailability, toxicity, uptake by organisms</a:t>
            </a:r>
          </a:p>
          <a:p>
            <a:pPr>
              <a:lnSpc>
                <a:spcPts val="3600"/>
              </a:lnSpc>
              <a:spcAft>
                <a:spcPts val="400"/>
              </a:spcAft>
            </a:pPr>
            <a:r>
              <a:rPr lang="en-US" sz="2800" b="1" dirty="0">
                <a:solidFill>
                  <a:srgbClr val="0070C0"/>
                </a:solidFill>
                <a:ea typeface="Arial" pitchFamily="-106" charset="0"/>
                <a:cs typeface="Arial" pitchFamily="-106" charset="0"/>
              </a:rPr>
              <a:t>Occurrence of chelating agents</a:t>
            </a:r>
          </a:p>
          <a:p>
            <a:pPr marL="173038" indent="-173038">
              <a:lnSpc>
                <a:spcPts val="3000"/>
              </a:lnSpc>
              <a:spcAft>
                <a:spcPts val="400"/>
              </a:spcAft>
              <a:buFont typeface="Arial" charset="0"/>
              <a:buChar char="•"/>
            </a:pPr>
            <a:r>
              <a:rPr lang="en-US" sz="2400" b="1" dirty="0" err="1">
                <a:solidFill>
                  <a:srgbClr val="0070C0"/>
                </a:solidFill>
                <a:ea typeface="Arial" pitchFamily="-106" charset="0"/>
                <a:cs typeface="Arial" pitchFamily="-106" charset="0"/>
              </a:rPr>
              <a:t>Biocompounds</a:t>
            </a:r>
            <a:r>
              <a:rPr lang="en-US" sz="2400" b="1" dirty="0">
                <a:solidFill>
                  <a:srgbClr val="0070C0"/>
                </a:solidFill>
                <a:ea typeface="Arial" pitchFamily="-106" charset="0"/>
                <a:cs typeface="Arial" pitchFamily="-106" charset="0"/>
              </a:rPr>
              <a:t> such as hemoglobin</a:t>
            </a:r>
          </a:p>
          <a:p>
            <a:pPr marL="173038" indent="-173038">
              <a:lnSpc>
                <a:spcPts val="3000"/>
              </a:lnSpc>
              <a:spcAft>
                <a:spcPts val="400"/>
              </a:spcAft>
              <a:buFont typeface="Arial" charset="0"/>
              <a:buChar char="•"/>
            </a:pPr>
            <a:r>
              <a:rPr lang="en-US" sz="2400" b="1" dirty="0">
                <a:solidFill>
                  <a:srgbClr val="0070C0"/>
                </a:solidFill>
                <a:ea typeface="Arial" pitchFamily="-106" charset="0"/>
                <a:cs typeface="Arial" pitchFamily="-106" charset="0"/>
              </a:rPr>
              <a:t>Metabolic products of organisms</a:t>
            </a:r>
          </a:p>
          <a:p>
            <a:pPr marL="173038" indent="-173038">
              <a:lnSpc>
                <a:spcPts val="3000"/>
              </a:lnSpc>
              <a:spcAft>
                <a:spcPts val="400"/>
              </a:spcAft>
              <a:buFont typeface="Arial" charset="0"/>
              <a:buChar char="•"/>
            </a:pPr>
            <a:r>
              <a:rPr lang="en-US" sz="2400" b="1" dirty="0">
                <a:solidFill>
                  <a:srgbClr val="0070C0"/>
                </a:solidFill>
                <a:ea typeface="Arial" pitchFamily="-106" charset="0"/>
                <a:cs typeface="Arial" pitchFamily="-106" charset="0"/>
              </a:rPr>
              <a:t>Pollutants such as from metal plating wastes</a:t>
            </a:r>
          </a:p>
          <a:p>
            <a:pPr>
              <a:lnSpc>
                <a:spcPts val="3000"/>
              </a:lnSpc>
              <a:spcAft>
                <a:spcPts val="400"/>
              </a:spcAft>
            </a:pPr>
            <a:r>
              <a:rPr lang="en-US" sz="2400" b="1" dirty="0">
                <a:solidFill>
                  <a:srgbClr val="00A048"/>
                </a:solidFill>
                <a:ea typeface="Arial" pitchFamily="-106" charset="0"/>
                <a:cs typeface="Arial" pitchFamily="-106" charset="0"/>
              </a:rPr>
              <a:t>Chelating agents in water may facilitate algal growth by making soluble nutrient iron available</a:t>
            </a:r>
          </a:p>
        </p:txBody>
      </p:sp>
      <p:sp>
        <p:nvSpPr>
          <p:cNvPr id="39939" name="TextBox 4"/>
          <p:cNvSpPr txBox="1">
            <a:spLocks noChangeArrowheads="1"/>
          </p:cNvSpPr>
          <p:nvPr/>
        </p:nvSpPr>
        <p:spPr bwMode="auto">
          <a:xfrm>
            <a:off x="8382000" y="0"/>
            <a:ext cx="685800" cy="369888"/>
          </a:xfrm>
          <a:prstGeom prst="rect">
            <a:avLst/>
          </a:prstGeom>
          <a:noFill/>
          <a:ln w="9525">
            <a:noFill/>
            <a:miter lim="800000"/>
            <a:headEnd/>
            <a:tailEnd/>
          </a:ln>
        </p:spPr>
        <p:txBody>
          <a:bodyPr>
            <a:prstTxWarp prst="textNoShape">
              <a:avLst/>
            </a:prstTxWarp>
            <a:spAutoFit/>
          </a:bodyPr>
          <a:lstStyle/>
          <a:p>
            <a:fld id="{E5DD1BCD-3613-7C41-862A-5DC6543E21B8}" type="slidenum">
              <a:rPr lang="en-US">
                <a:latin typeface="Calibri" pitchFamily="-106" charset="0"/>
              </a:rPr>
              <a:pPr/>
              <a:t>28</a:t>
            </a:fld>
            <a:endParaRPr lang="en-US">
              <a:latin typeface="Calibri" pitchFamily="-106"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D2E"/>
        </a:solidFill>
        <a:effectLst/>
      </p:bgPr>
    </p:bg>
    <p:spTree>
      <p:nvGrpSpPr>
        <p:cNvPr id="1" name=""/>
        <p:cNvGrpSpPr/>
        <p:nvPr/>
      </p:nvGrpSpPr>
      <p:grpSpPr>
        <a:xfrm>
          <a:off x="0" y="0"/>
          <a:ext cx="0" cy="0"/>
          <a:chOff x="0" y="0"/>
          <a:chExt cx="0" cy="0"/>
        </a:xfrm>
      </p:grpSpPr>
      <p:sp>
        <p:nvSpPr>
          <p:cNvPr id="40962" name="TextBox 2"/>
          <p:cNvSpPr txBox="1">
            <a:spLocks noChangeArrowheads="1"/>
          </p:cNvSpPr>
          <p:nvPr/>
        </p:nvSpPr>
        <p:spPr bwMode="auto">
          <a:xfrm>
            <a:off x="152400" y="304800"/>
            <a:ext cx="8763000" cy="553998"/>
          </a:xfrm>
          <a:prstGeom prst="rect">
            <a:avLst/>
          </a:prstGeom>
          <a:noFill/>
          <a:ln w="9525">
            <a:noFill/>
            <a:miter lim="800000"/>
            <a:headEnd/>
            <a:tailEnd/>
          </a:ln>
        </p:spPr>
        <p:txBody>
          <a:bodyPr>
            <a:prstTxWarp prst="textNoShape">
              <a:avLst/>
            </a:prstTxWarp>
            <a:spAutoFit/>
          </a:bodyPr>
          <a:lstStyle/>
          <a:p>
            <a:pPr>
              <a:lnSpc>
                <a:spcPts val="3600"/>
              </a:lnSpc>
              <a:spcAft>
                <a:spcPts val="400"/>
              </a:spcAft>
            </a:pPr>
            <a:r>
              <a:rPr lang="en-US" sz="2800" b="1" dirty="0">
                <a:ea typeface="Arial" pitchFamily="-106" charset="0"/>
                <a:cs typeface="Arial" pitchFamily="-106" charset="0"/>
              </a:rPr>
              <a:t>2.10 Bonding and Structure of Metal Complexes</a:t>
            </a:r>
          </a:p>
        </p:txBody>
      </p:sp>
      <p:sp>
        <p:nvSpPr>
          <p:cNvPr id="40963" name="TextBox 5"/>
          <p:cNvSpPr txBox="1">
            <a:spLocks noChangeArrowheads="1"/>
          </p:cNvSpPr>
          <p:nvPr/>
        </p:nvSpPr>
        <p:spPr bwMode="auto">
          <a:xfrm>
            <a:off x="8382000" y="0"/>
            <a:ext cx="685800" cy="369888"/>
          </a:xfrm>
          <a:prstGeom prst="rect">
            <a:avLst/>
          </a:prstGeom>
          <a:noFill/>
          <a:ln w="9525">
            <a:noFill/>
            <a:miter lim="800000"/>
            <a:headEnd/>
            <a:tailEnd/>
          </a:ln>
        </p:spPr>
        <p:txBody>
          <a:bodyPr>
            <a:prstTxWarp prst="textNoShape">
              <a:avLst/>
            </a:prstTxWarp>
            <a:spAutoFit/>
          </a:bodyPr>
          <a:lstStyle/>
          <a:p>
            <a:fld id="{C875A5E1-454A-9F4C-A15C-0DD96C0A227C}" type="slidenum">
              <a:rPr lang="en-US">
                <a:latin typeface="Calibri" pitchFamily="-106" charset="0"/>
              </a:rPr>
              <a:pPr/>
              <a:t>29</a:t>
            </a:fld>
            <a:endParaRPr lang="en-US">
              <a:latin typeface="Calibri" pitchFamily="-106" charset="0"/>
            </a:endParaRPr>
          </a:p>
        </p:txBody>
      </p:sp>
      <p:pic>
        <p:nvPicPr>
          <p:cNvPr id="40964" name="Picture 6" descr="Fig 3.10"/>
          <p:cNvPicPr>
            <a:picLocks noChangeAspect="1"/>
          </p:cNvPicPr>
          <p:nvPr/>
        </p:nvPicPr>
        <p:blipFill>
          <a:blip r:embed="rId2"/>
          <a:srcRect/>
          <a:stretch>
            <a:fillRect/>
          </a:stretch>
        </p:blipFill>
        <p:spPr bwMode="auto">
          <a:xfrm>
            <a:off x="152400" y="762000"/>
            <a:ext cx="4724400" cy="3581400"/>
          </a:xfrm>
          <a:prstGeom prst="rect">
            <a:avLst/>
          </a:prstGeom>
          <a:noFill/>
          <a:ln w="9525">
            <a:noFill/>
            <a:miter lim="800000"/>
            <a:headEnd/>
            <a:tailEnd/>
          </a:ln>
        </p:spPr>
      </p:pic>
      <p:pic>
        <p:nvPicPr>
          <p:cNvPr id="40965" name="Picture 7" descr="NTA.EPS"/>
          <p:cNvPicPr>
            <a:picLocks noChangeAspect="1"/>
          </p:cNvPicPr>
          <p:nvPr/>
        </p:nvPicPr>
        <p:blipFill>
          <a:blip r:embed="rId3"/>
          <a:srcRect/>
          <a:stretch>
            <a:fillRect/>
          </a:stretch>
        </p:blipFill>
        <p:spPr bwMode="auto">
          <a:xfrm>
            <a:off x="4298950" y="3294063"/>
            <a:ext cx="4486275" cy="3563937"/>
          </a:xfrm>
          <a:prstGeom prst="rect">
            <a:avLst/>
          </a:prstGeom>
          <a:noFill/>
          <a:ln w="9525">
            <a:noFill/>
            <a:miter lim="800000"/>
            <a:headEnd/>
            <a:tailEnd/>
          </a:ln>
        </p:spPr>
      </p:pic>
      <p:sp>
        <p:nvSpPr>
          <p:cNvPr id="40966" name="TextBox 8"/>
          <p:cNvSpPr txBox="1">
            <a:spLocks noChangeArrowheads="1"/>
          </p:cNvSpPr>
          <p:nvPr/>
        </p:nvSpPr>
        <p:spPr bwMode="auto">
          <a:xfrm>
            <a:off x="2133600" y="6019800"/>
            <a:ext cx="4419600" cy="461963"/>
          </a:xfrm>
          <a:prstGeom prst="rect">
            <a:avLst/>
          </a:prstGeom>
          <a:noFill/>
          <a:ln w="9525">
            <a:noFill/>
            <a:miter lim="800000"/>
            <a:headEnd/>
            <a:tailEnd/>
          </a:ln>
        </p:spPr>
        <p:txBody>
          <a:bodyPr>
            <a:prstTxWarp prst="textNoShape">
              <a:avLst/>
            </a:prstTxWarp>
            <a:spAutoFit/>
          </a:bodyPr>
          <a:lstStyle/>
          <a:p>
            <a:r>
              <a:rPr lang="en-US" sz="2400" b="1">
                <a:ea typeface="Arial" pitchFamily="-106" charset="0"/>
                <a:cs typeface="Arial" pitchFamily="-106" charset="0"/>
              </a:rPr>
              <a:t>Nitrilotriacetate anion ligand</a:t>
            </a:r>
          </a:p>
        </p:txBody>
      </p:sp>
      <p:sp>
        <p:nvSpPr>
          <p:cNvPr id="40967" name="TextBox 10"/>
          <p:cNvSpPr txBox="1">
            <a:spLocks noChangeArrowheads="1"/>
          </p:cNvSpPr>
          <p:nvPr/>
        </p:nvSpPr>
        <p:spPr bwMode="auto">
          <a:xfrm>
            <a:off x="4267200" y="2336800"/>
            <a:ext cx="4876800" cy="1016000"/>
          </a:xfrm>
          <a:prstGeom prst="rect">
            <a:avLst/>
          </a:prstGeom>
          <a:noFill/>
          <a:ln w="9525">
            <a:noFill/>
            <a:miter lim="800000"/>
            <a:headEnd/>
            <a:tailEnd/>
          </a:ln>
        </p:spPr>
        <p:txBody>
          <a:bodyPr>
            <a:prstTxWarp prst="textNoShape">
              <a:avLst/>
            </a:prstTxWarp>
            <a:spAutoFit/>
          </a:bodyPr>
          <a:lstStyle/>
          <a:p>
            <a:r>
              <a:rPr lang="en-US" sz="2000" b="1" dirty="0">
                <a:ea typeface="Arial" pitchFamily="-106" charset="0"/>
                <a:cs typeface="Arial" pitchFamily="-106" charset="0"/>
              </a:rPr>
              <a:t>Figure 2.10 </a:t>
            </a:r>
            <a:r>
              <a:rPr lang="en-US" sz="2000" b="1" dirty="0" err="1">
                <a:ea typeface="Arial" pitchFamily="-106" charset="0"/>
                <a:cs typeface="Arial" pitchFamily="-106" charset="0"/>
              </a:rPr>
              <a:t>Nitrilotriacetate</a:t>
            </a:r>
            <a:r>
              <a:rPr lang="en-US" sz="2000" b="1" dirty="0">
                <a:ea typeface="Arial" pitchFamily="-106" charset="0"/>
                <a:cs typeface="Arial" pitchFamily="-106" charset="0"/>
              </a:rPr>
              <a:t> chelate binding a metal ion in four different places</a:t>
            </a:r>
            <a:endParaRPr lang="en-US" sz="2000" dirty="0">
              <a:latin typeface="Calibri" pitchFamily="-106"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484"/>
        </a:solidFill>
        <a:effectLst/>
      </p:bgPr>
    </p:bg>
    <p:spTree>
      <p:nvGrpSpPr>
        <p:cNvPr id="1" name=""/>
        <p:cNvGrpSpPr/>
        <p:nvPr/>
      </p:nvGrpSpPr>
      <p:grpSpPr>
        <a:xfrm>
          <a:off x="0" y="0"/>
          <a:ext cx="0" cy="0"/>
          <a:chOff x="0" y="0"/>
          <a:chExt cx="0" cy="0"/>
        </a:xfrm>
      </p:grpSpPr>
      <p:sp>
        <p:nvSpPr>
          <p:cNvPr id="15362" name="TextBox 1"/>
          <p:cNvSpPr txBox="1">
            <a:spLocks noChangeArrowheads="1"/>
          </p:cNvSpPr>
          <p:nvPr/>
        </p:nvSpPr>
        <p:spPr bwMode="auto">
          <a:xfrm>
            <a:off x="152400" y="304800"/>
            <a:ext cx="8915400" cy="6488956"/>
          </a:xfrm>
          <a:prstGeom prst="rect">
            <a:avLst/>
          </a:prstGeom>
          <a:noFill/>
          <a:ln w="9525">
            <a:noFill/>
            <a:miter lim="800000"/>
            <a:headEnd/>
            <a:tailEnd/>
          </a:ln>
        </p:spPr>
        <p:txBody>
          <a:bodyPr>
            <a:prstTxWarp prst="textNoShape">
              <a:avLst/>
            </a:prstTxWarp>
            <a:spAutoFit/>
          </a:bodyPr>
          <a:lstStyle/>
          <a:p>
            <a:pPr>
              <a:lnSpc>
                <a:spcPts val="3000"/>
              </a:lnSpc>
            </a:pPr>
            <a:r>
              <a:rPr lang="en-US" sz="2400" b="1" dirty="0">
                <a:solidFill>
                  <a:srgbClr val="0070C0"/>
                </a:solidFill>
                <a:latin typeface="Arial Bold" pitchFamily="-106" charset="0"/>
                <a:ea typeface="Arial Bold" pitchFamily="-106" charset="0"/>
                <a:cs typeface="Arial Bold" pitchFamily="-106" charset="0"/>
              </a:rPr>
              <a:t>Science of Water</a:t>
            </a:r>
          </a:p>
          <a:p>
            <a:pPr>
              <a:lnSpc>
                <a:spcPts val="2400"/>
              </a:lnSpc>
              <a:spcAft>
                <a:spcPts val="400"/>
              </a:spcAft>
            </a:pPr>
            <a:r>
              <a:rPr lang="en-US" sz="2000" b="1" dirty="0">
                <a:solidFill>
                  <a:srgbClr val="008000"/>
                </a:solidFill>
                <a:latin typeface="Arial Bold" pitchFamily="-106" charset="0"/>
                <a:ea typeface="Arial Bold" pitchFamily="-106" charset="0"/>
                <a:cs typeface="Arial Bold" pitchFamily="-106" charset="0"/>
              </a:rPr>
              <a:t>Hydrology:  </a:t>
            </a:r>
            <a:r>
              <a:rPr lang="en-US" sz="2000" b="1" dirty="0">
                <a:latin typeface="Arial Bold" pitchFamily="-106" charset="0"/>
                <a:ea typeface="Arial Bold" pitchFamily="-106" charset="0"/>
                <a:cs typeface="Arial Bold" pitchFamily="-106" charset="0"/>
              </a:rPr>
              <a:t>Study of water</a:t>
            </a:r>
          </a:p>
          <a:p>
            <a:pPr>
              <a:lnSpc>
                <a:spcPts val="2400"/>
              </a:lnSpc>
              <a:spcAft>
                <a:spcPts val="400"/>
              </a:spcAft>
            </a:pPr>
            <a:r>
              <a:rPr lang="en-US" sz="2000" b="1" dirty="0">
                <a:solidFill>
                  <a:srgbClr val="008000"/>
                </a:solidFill>
                <a:latin typeface="Arial Bold" pitchFamily="-106" charset="0"/>
                <a:ea typeface="Arial Bold" pitchFamily="-106" charset="0"/>
                <a:cs typeface="Arial Bold" pitchFamily="-106" charset="0"/>
              </a:rPr>
              <a:t>Limnology:  </a:t>
            </a:r>
            <a:r>
              <a:rPr lang="en-US" sz="2000" b="1" dirty="0">
                <a:latin typeface="Arial Bold" pitchFamily="-106" charset="0"/>
                <a:ea typeface="Arial Bold" pitchFamily="-106" charset="0"/>
                <a:cs typeface="Arial Bold" pitchFamily="-106" charset="0"/>
              </a:rPr>
              <a:t>Science of fresh water</a:t>
            </a:r>
          </a:p>
          <a:p>
            <a:pPr>
              <a:lnSpc>
                <a:spcPts val="2400"/>
              </a:lnSpc>
              <a:spcAft>
                <a:spcPts val="1200"/>
              </a:spcAft>
            </a:pPr>
            <a:r>
              <a:rPr lang="en-US" sz="2000" b="1" dirty="0">
                <a:solidFill>
                  <a:srgbClr val="008000"/>
                </a:solidFill>
                <a:latin typeface="Arial Bold" pitchFamily="-106" charset="0"/>
                <a:ea typeface="Arial Bold" pitchFamily="-106" charset="0"/>
                <a:cs typeface="Arial Bold" pitchFamily="-106" charset="0"/>
              </a:rPr>
              <a:t>Oceanography:  </a:t>
            </a:r>
            <a:r>
              <a:rPr lang="en-US" sz="2000" b="1" dirty="0">
                <a:latin typeface="Arial Bold" pitchFamily="-106" charset="0"/>
                <a:ea typeface="Arial Bold" pitchFamily="-106" charset="0"/>
                <a:cs typeface="Arial Bold" pitchFamily="-106" charset="0"/>
              </a:rPr>
              <a:t>Science of oceans</a:t>
            </a:r>
          </a:p>
          <a:p>
            <a:pPr>
              <a:lnSpc>
                <a:spcPts val="3000"/>
              </a:lnSpc>
              <a:spcAft>
                <a:spcPts val="600"/>
              </a:spcAft>
            </a:pPr>
            <a:r>
              <a:rPr lang="en-US" sz="2200" b="1" dirty="0">
                <a:latin typeface="Arial Bold" pitchFamily="-106" charset="0"/>
                <a:ea typeface="Arial Bold" pitchFamily="-106" charset="0"/>
                <a:cs typeface="Arial Bold" pitchFamily="-106" charset="0"/>
              </a:rPr>
              <a:t>Environmental and resource problems with water</a:t>
            </a:r>
          </a:p>
          <a:p>
            <a:pPr>
              <a:lnSpc>
                <a:spcPts val="2000"/>
              </a:lnSpc>
              <a:spcAft>
                <a:spcPts val="600"/>
              </a:spcAft>
            </a:pPr>
            <a:r>
              <a:rPr lang="en-US" sz="2000" b="1" dirty="0">
                <a:solidFill>
                  <a:schemeClr val="bg2">
                    <a:lumMod val="25000"/>
                  </a:schemeClr>
                </a:solidFill>
                <a:latin typeface="Arial Bold" pitchFamily="-106" charset="0"/>
                <a:ea typeface="Arial Bold" pitchFamily="-106" charset="0"/>
                <a:cs typeface="Arial Bold" pitchFamily="-106" charset="0"/>
              </a:rPr>
              <a:t>• Too little water:  </a:t>
            </a:r>
            <a:r>
              <a:rPr lang="en-US" sz="2000" b="1" dirty="0">
                <a:latin typeface="Arial Bold" pitchFamily="-106" charset="0"/>
                <a:ea typeface="Arial Bold" pitchFamily="-106" charset="0"/>
                <a:cs typeface="Arial Bold" pitchFamily="-106" charset="0"/>
              </a:rPr>
              <a:t>Drought, global warming</a:t>
            </a:r>
          </a:p>
          <a:p>
            <a:pPr>
              <a:lnSpc>
                <a:spcPts val="2000"/>
              </a:lnSpc>
              <a:spcAft>
                <a:spcPts val="600"/>
              </a:spcAft>
            </a:pPr>
            <a:r>
              <a:rPr lang="en-US" sz="2000" b="1" dirty="0">
                <a:solidFill>
                  <a:srgbClr val="0070C0"/>
                </a:solidFill>
                <a:latin typeface="Arial Bold" pitchFamily="-106" charset="0"/>
                <a:ea typeface="Arial Bold" pitchFamily="-106" charset="0"/>
                <a:cs typeface="Arial Bold" pitchFamily="-106" charset="0"/>
              </a:rPr>
              <a:t>• Too much water:  </a:t>
            </a:r>
            <a:r>
              <a:rPr lang="en-US" sz="2000" b="1" dirty="0">
                <a:latin typeface="Arial Bold" pitchFamily="-106" charset="0"/>
                <a:ea typeface="Arial Bold" pitchFamily="-106" charset="0"/>
                <a:cs typeface="Arial Bold" pitchFamily="-106" charset="0"/>
              </a:rPr>
              <a:t>Floods</a:t>
            </a:r>
          </a:p>
          <a:p>
            <a:pPr>
              <a:lnSpc>
                <a:spcPts val="2000"/>
              </a:lnSpc>
              <a:spcAft>
                <a:spcPts val="600"/>
              </a:spcAft>
            </a:pPr>
            <a:r>
              <a:rPr lang="en-US" sz="2000" b="1" dirty="0">
                <a:solidFill>
                  <a:srgbClr val="FF0000"/>
                </a:solidFill>
                <a:latin typeface="Arial Bold" pitchFamily="-106" charset="0"/>
                <a:ea typeface="Arial Bold" pitchFamily="-106" charset="0"/>
                <a:cs typeface="Arial Bold" pitchFamily="-106" charset="0"/>
              </a:rPr>
              <a:t>• Waterborne diseases</a:t>
            </a:r>
          </a:p>
          <a:p>
            <a:pPr>
              <a:lnSpc>
                <a:spcPts val="2000"/>
              </a:lnSpc>
              <a:spcAft>
                <a:spcPts val="600"/>
              </a:spcAft>
            </a:pPr>
            <a:r>
              <a:rPr lang="en-US" sz="2000" b="1" dirty="0">
                <a:solidFill>
                  <a:schemeClr val="bg2">
                    <a:lumMod val="25000"/>
                  </a:schemeClr>
                </a:solidFill>
                <a:latin typeface="Arial Bold" pitchFamily="-106" charset="0"/>
                <a:ea typeface="Arial Bold" pitchFamily="-106" charset="0"/>
                <a:cs typeface="Arial Bold" pitchFamily="-106" charset="0"/>
              </a:rPr>
              <a:t>• Contaminated water</a:t>
            </a:r>
            <a:r>
              <a:rPr lang="en-US" sz="2000" b="1" dirty="0">
                <a:latin typeface="Arial Bold" pitchFamily="-106" charset="0"/>
                <a:ea typeface="Arial Bold" pitchFamily="-106" charset="0"/>
                <a:cs typeface="Arial Bold" pitchFamily="-106" charset="0"/>
              </a:rPr>
              <a:t>, water pollutants</a:t>
            </a:r>
          </a:p>
          <a:p>
            <a:pPr>
              <a:lnSpc>
                <a:spcPts val="3600"/>
              </a:lnSpc>
              <a:spcAft>
                <a:spcPts val="400"/>
              </a:spcAft>
            </a:pPr>
            <a:r>
              <a:rPr lang="en-US" sz="2200" b="1" dirty="0">
                <a:solidFill>
                  <a:srgbClr val="0070C0"/>
                </a:solidFill>
                <a:latin typeface="Arial Bold" pitchFamily="-106" charset="0"/>
                <a:ea typeface="Arial Bold" pitchFamily="-106" charset="0"/>
                <a:cs typeface="Arial Bold" pitchFamily="-106" charset="0"/>
              </a:rPr>
              <a:t>Water chemistry must consider many factors</a:t>
            </a:r>
          </a:p>
          <a:p>
            <a:pPr>
              <a:lnSpc>
                <a:spcPts val="2000"/>
              </a:lnSpc>
              <a:spcAft>
                <a:spcPts val="600"/>
              </a:spcAft>
            </a:pPr>
            <a:r>
              <a:rPr lang="en-US" sz="2000" b="1" dirty="0">
                <a:latin typeface="Arial Bold" pitchFamily="-106" charset="0"/>
                <a:ea typeface="Arial Bold" pitchFamily="-106" charset="0"/>
                <a:cs typeface="Arial Bold" pitchFamily="-106" charset="0"/>
              </a:rPr>
              <a:t>• Where water is found</a:t>
            </a:r>
          </a:p>
          <a:p>
            <a:pPr>
              <a:lnSpc>
                <a:spcPts val="2000"/>
              </a:lnSpc>
              <a:spcAft>
                <a:spcPts val="600"/>
              </a:spcAft>
            </a:pPr>
            <a:r>
              <a:rPr lang="en-US" sz="2000" b="1" dirty="0">
                <a:latin typeface="Arial Bold" pitchFamily="-106" charset="0"/>
                <a:ea typeface="Arial Bold" pitchFamily="-106" charset="0"/>
                <a:cs typeface="Arial Bold" pitchFamily="-106" charset="0"/>
              </a:rPr>
              <a:t>• Interactions with geosphere (especially groundwater)</a:t>
            </a:r>
          </a:p>
          <a:p>
            <a:pPr>
              <a:lnSpc>
                <a:spcPts val="2000"/>
              </a:lnSpc>
              <a:spcAft>
                <a:spcPts val="600"/>
              </a:spcAft>
            </a:pPr>
            <a:r>
              <a:rPr lang="en-US" sz="2000" b="1" dirty="0">
                <a:latin typeface="Arial Bold" pitchFamily="-106" charset="0"/>
                <a:ea typeface="Arial Bold" pitchFamily="-106" charset="0"/>
                <a:cs typeface="Arial Bold" pitchFamily="-106" charset="0"/>
              </a:rPr>
              <a:t>• Organisms (especially microorganisms) in water</a:t>
            </a:r>
          </a:p>
          <a:p>
            <a:pPr>
              <a:lnSpc>
                <a:spcPts val="2000"/>
              </a:lnSpc>
              <a:spcAft>
                <a:spcPts val="600"/>
              </a:spcAft>
            </a:pPr>
            <a:r>
              <a:rPr lang="en-US" sz="2000" b="1" dirty="0">
                <a:latin typeface="Arial Bold" pitchFamily="-106" charset="0"/>
                <a:ea typeface="Arial Bold" pitchFamily="-106" charset="0"/>
                <a:cs typeface="Arial Bold" pitchFamily="-106" charset="0"/>
              </a:rPr>
              <a:t>• Human influences (interaction with </a:t>
            </a:r>
            <a:r>
              <a:rPr lang="en-US" sz="2000" b="1" dirty="0" err="1">
                <a:latin typeface="Arial Bold" pitchFamily="-106" charset="0"/>
                <a:ea typeface="Arial Bold" pitchFamily="-106" charset="0"/>
                <a:cs typeface="Arial Bold" pitchFamily="-106" charset="0"/>
              </a:rPr>
              <a:t>anthrosphere</a:t>
            </a:r>
            <a:r>
              <a:rPr lang="en-US" sz="2000" b="1" dirty="0">
                <a:latin typeface="Arial Bold" pitchFamily="-106" charset="0"/>
                <a:ea typeface="Arial Bold" pitchFamily="-106" charset="0"/>
                <a:cs typeface="Arial Bold" pitchFamily="-106" charset="0"/>
              </a:rPr>
              <a:t>)</a:t>
            </a:r>
          </a:p>
          <a:p>
            <a:pPr>
              <a:lnSpc>
                <a:spcPts val="3000"/>
              </a:lnSpc>
              <a:spcAft>
                <a:spcPts val="400"/>
              </a:spcAft>
            </a:pPr>
            <a:r>
              <a:rPr lang="en-US" sz="2400" b="1" dirty="0">
                <a:latin typeface="Arial Bold" pitchFamily="-106" charset="0"/>
                <a:ea typeface="Arial Bold" pitchFamily="-106" charset="0"/>
                <a:cs typeface="Arial Bold" pitchFamily="-106" charset="0"/>
              </a:rPr>
              <a:t>Water very much involved with chemical fate and transport in the Earth System</a:t>
            </a:r>
          </a:p>
          <a:p>
            <a:endParaRPr lang="en-US" sz="2400" b="1" dirty="0">
              <a:latin typeface="Arial Bold" pitchFamily="-106" charset="0"/>
              <a:ea typeface="Arial Bold" pitchFamily="-106" charset="0"/>
              <a:cs typeface="Arial Bold" pitchFamily="-106" charset="0"/>
            </a:endParaRPr>
          </a:p>
        </p:txBody>
      </p:sp>
      <p:sp>
        <p:nvSpPr>
          <p:cNvPr id="15363" name="TextBox 4"/>
          <p:cNvSpPr txBox="1">
            <a:spLocks noChangeArrowheads="1"/>
          </p:cNvSpPr>
          <p:nvPr/>
        </p:nvSpPr>
        <p:spPr bwMode="auto">
          <a:xfrm>
            <a:off x="8382000" y="0"/>
            <a:ext cx="685800" cy="369888"/>
          </a:xfrm>
          <a:prstGeom prst="rect">
            <a:avLst/>
          </a:prstGeom>
          <a:noFill/>
          <a:ln w="9525">
            <a:noFill/>
            <a:miter lim="800000"/>
            <a:headEnd/>
            <a:tailEnd/>
          </a:ln>
        </p:spPr>
        <p:txBody>
          <a:bodyPr>
            <a:prstTxWarp prst="textNoShape">
              <a:avLst/>
            </a:prstTxWarp>
            <a:spAutoFit/>
          </a:bodyPr>
          <a:lstStyle/>
          <a:p>
            <a:fld id="{61DCD7CC-80C0-A144-8460-9A7C1C6F2410}" type="slidenum">
              <a:rPr lang="en-US">
                <a:latin typeface="Calibri" pitchFamily="-106" charset="0"/>
              </a:rPr>
              <a:pPr/>
              <a:t>3</a:t>
            </a:fld>
            <a:endParaRPr lang="en-US">
              <a:latin typeface="Calibri" pitchFamily="-106" charset="0"/>
            </a:endParaRPr>
          </a:p>
        </p:txBody>
      </p:sp>
    </p:spTree>
    <p:extLst>
      <p:ext uri="{BB962C8B-B14F-4D97-AF65-F5344CB8AC3E}">
        <p14:creationId xmlns:p14="http://schemas.microsoft.com/office/powerpoint/2010/main" val="16875498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A6E7FF"/>
        </a:solidFill>
        <a:effectLst/>
      </p:bgPr>
    </p:bg>
    <p:spTree>
      <p:nvGrpSpPr>
        <p:cNvPr id="1" name=""/>
        <p:cNvGrpSpPr/>
        <p:nvPr/>
      </p:nvGrpSpPr>
      <p:grpSpPr>
        <a:xfrm>
          <a:off x="0" y="0"/>
          <a:ext cx="0" cy="0"/>
          <a:chOff x="0" y="0"/>
          <a:chExt cx="0" cy="0"/>
        </a:xfrm>
      </p:grpSpPr>
      <p:sp>
        <p:nvSpPr>
          <p:cNvPr id="41986" name="TextBox 3"/>
          <p:cNvSpPr txBox="1">
            <a:spLocks noChangeArrowheads="1"/>
          </p:cNvSpPr>
          <p:nvPr/>
        </p:nvSpPr>
        <p:spPr bwMode="auto">
          <a:xfrm>
            <a:off x="152400" y="304800"/>
            <a:ext cx="8763000" cy="2192338"/>
          </a:xfrm>
          <a:prstGeom prst="rect">
            <a:avLst/>
          </a:prstGeom>
          <a:noFill/>
          <a:ln w="9525">
            <a:noFill/>
            <a:miter lim="800000"/>
            <a:headEnd/>
            <a:tailEnd/>
          </a:ln>
        </p:spPr>
        <p:txBody>
          <a:bodyPr>
            <a:prstTxWarp prst="textNoShape">
              <a:avLst/>
            </a:prstTxWarp>
            <a:spAutoFit/>
          </a:bodyPr>
          <a:lstStyle/>
          <a:p>
            <a:pPr>
              <a:lnSpc>
                <a:spcPts val="3600"/>
              </a:lnSpc>
              <a:spcAft>
                <a:spcPts val="400"/>
              </a:spcAft>
            </a:pPr>
            <a:r>
              <a:rPr lang="en-US" sz="2800" b="1" dirty="0">
                <a:ea typeface="Arial" pitchFamily="-106" charset="0"/>
                <a:cs typeface="Arial" pitchFamily="-106" charset="0"/>
              </a:rPr>
              <a:t>2.12 Calculations of Species Concentrations</a:t>
            </a:r>
          </a:p>
          <a:p>
            <a:pPr>
              <a:lnSpc>
                <a:spcPts val="3000"/>
              </a:lnSpc>
              <a:spcAft>
                <a:spcPts val="400"/>
              </a:spcAft>
            </a:pPr>
            <a:r>
              <a:rPr lang="en-US" sz="2400" b="1" dirty="0">
                <a:ea typeface="Arial" pitchFamily="-106" charset="0"/>
                <a:cs typeface="Arial" pitchFamily="-106" charset="0"/>
              </a:rPr>
              <a:t>Stepwise formation constants when multiple ligands may bond to metal ions</a:t>
            </a:r>
          </a:p>
          <a:p>
            <a:pPr>
              <a:lnSpc>
                <a:spcPts val="3000"/>
              </a:lnSpc>
              <a:spcAft>
                <a:spcPts val="400"/>
              </a:spcAft>
            </a:pPr>
            <a:r>
              <a:rPr lang="en-US" sz="2400" b="1" dirty="0">
                <a:ea typeface="Arial" pitchFamily="-106" charset="0"/>
                <a:cs typeface="Arial" pitchFamily="-106" charset="0"/>
              </a:rPr>
              <a:t>Overall formation constants for two or more ligands bonding</a:t>
            </a:r>
          </a:p>
        </p:txBody>
      </p:sp>
      <p:sp>
        <p:nvSpPr>
          <p:cNvPr id="41987" name="TextBox 6"/>
          <p:cNvSpPr txBox="1">
            <a:spLocks noChangeArrowheads="1"/>
          </p:cNvSpPr>
          <p:nvPr/>
        </p:nvSpPr>
        <p:spPr bwMode="auto">
          <a:xfrm>
            <a:off x="8458200" y="0"/>
            <a:ext cx="685800" cy="369888"/>
          </a:xfrm>
          <a:prstGeom prst="rect">
            <a:avLst/>
          </a:prstGeom>
          <a:noFill/>
          <a:ln w="9525">
            <a:noFill/>
            <a:miter lim="800000"/>
            <a:headEnd/>
            <a:tailEnd/>
          </a:ln>
        </p:spPr>
        <p:txBody>
          <a:bodyPr>
            <a:prstTxWarp prst="textNoShape">
              <a:avLst/>
            </a:prstTxWarp>
            <a:spAutoFit/>
          </a:bodyPr>
          <a:lstStyle/>
          <a:p>
            <a:fld id="{2DD67EFD-88FE-9B47-9CDD-91D33EE15545}" type="slidenum">
              <a:rPr lang="en-US">
                <a:latin typeface="Calibri" pitchFamily="-106" charset="0"/>
              </a:rPr>
              <a:pPr/>
              <a:t>30</a:t>
            </a:fld>
            <a:endParaRPr lang="en-US">
              <a:latin typeface="Calibri" pitchFamily="-106"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C3FDB5"/>
        </a:solidFill>
        <a:effectLst/>
      </p:bgPr>
    </p:bg>
    <p:spTree>
      <p:nvGrpSpPr>
        <p:cNvPr id="1" name=""/>
        <p:cNvGrpSpPr/>
        <p:nvPr/>
      </p:nvGrpSpPr>
      <p:grpSpPr>
        <a:xfrm>
          <a:off x="0" y="0"/>
          <a:ext cx="0" cy="0"/>
          <a:chOff x="0" y="0"/>
          <a:chExt cx="0" cy="0"/>
        </a:xfrm>
      </p:grpSpPr>
      <p:sp>
        <p:nvSpPr>
          <p:cNvPr id="43010" name="TextBox 4"/>
          <p:cNvSpPr txBox="1">
            <a:spLocks noChangeArrowheads="1"/>
          </p:cNvSpPr>
          <p:nvPr/>
        </p:nvSpPr>
        <p:spPr bwMode="auto">
          <a:xfrm>
            <a:off x="8534400" y="76200"/>
            <a:ext cx="609600" cy="369888"/>
          </a:xfrm>
          <a:prstGeom prst="rect">
            <a:avLst/>
          </a:prstGeom>
          <a:noFill/>
          <a:ln w="9525">
            <a:noFill/>
            <a:miter lim="800000"/>
            <a:headEnd/>
            <a:tailEnd/>
          </a:ln>
        </p:spPr>
        <p:txBody>
          <a:bodyPr>
            <a:prstTxWarp prst="textNoShape">
              <a:avLst/>
            </a:prstTxWarp>
            <a:spAutoFit/>
          </a:bodyPr>
          <a:lstStyle/>
          <a:p>
            <a:fld id="{8CC289A0-ED79-A741-B990-1EC93820E6FC}" type="slidenum">
              <a:rPr lang="en-US">
                <a:latin typeface="Calibri" pitchFamily="-106" charset="0"/>
              </a:rPr>
              <a:pPr/>
              <a:t>31</a:t>
            </a:fld>
            <a:endParaRPr lang="en-US">
              <a:latin typeface="Calibri" pitchFamily="-106" charset="0"/>
            </a:endParaRPr>
          </a:p>
        </p:txBody>
      </p:sp>
      <p:sp>
        <p:nvSpPr>
          <p:cNvPr id="43011" name="TextBox 7"/>
          <p:cNvSpPr txBox="1">
            <a:spLocks noChangeArrowheads="1"/>
          </p:cNvSpPr>
          <p:nvPr/>
        </p:nvSpPr>
        <p:spPr bwMode="auto">
          <a:xfrm>
            <a:off x="152400" y="304800"/>
            <a:ext cx="8763000" cy="1371600"/>
          </a:xfrm>
          <a:prstGeom prst="rect">
            <a:avLst/>
          </a:prstGeom>
          <a:noFill/>
          <a:ln w="9525">
            <a:noFill/>
            <a:miter lim="800000"/>
            <a:headEnd/>
            <a:tailEnd/>
          </a:ln>
        </p:spPr>
        <p:txBody>
          <a:bodyPr>
            <a:prstTxWarp prst="textNoShape">
              <a:avLst/>
            </a:prstTxWarp>
            <a:spAutoFit/>
          </a:bodyPr>
          <a:lstStyle/>
          <a:p>
            <a:pPr>
              <a:lnSpc>
                <a:spcPts val="3600"/>
              </a:lnSpc>
              <a:spcAft>
                <a:spcPts val="400"/>
              </a:spcAft>
            </a:pPr>
            <a:r>
              <a:rPr lang="en-US" sz="2800" b="1" dirty="0">
                <a:ea typeface="Arial" pitchFamily="-106" charset="0"/>
                <a:cs typeface="Arial" pitchFamily="-106" charset="0"/>
              </a:rPr>
              <a:t>2.13 Complexation by Deprotonated Ligands</a:t>
            </a:r>
          </a:p>
          <a:p>
            <a:pPr>
              <a:lnSpc>
                <a:spcPts val="3000"/>
              </a:lnSpc>
              <a:spcAft>
                <a:spcPts val="400"/>
              </a:spcAft>
            </a:pPr>
            <a:r>
              <a:rPr lang="en-US" sz="2400" b="1" dirty="0">
                <a:ea typeface="Arial" pitchFamily="-106" charset="0"/>
                <a:cs typeface="Arial" pitchFamily="-106" charset="0"/>
              </a:rPr>
              <a:t>Textbook example of copper chelation by completely ionized EDTA</a:t>
            </a:r>
          </a:p>
        </p:txBody>
      </p:sp>
      <p:sp>
        <p:nvSpPr>
          <p:cNvPr id="9" name="TextBox 8"/>
          <p:cNvSpPr txBox="1"/>
          <p:nvPr/>
        </p:nvSpPr>
        <p:spPr>
          <a:xfrm>
            <a:off x="152400" y="3581400"/>
            <a:ext cx="8991600" cy="3477875"/>
          </a:xfrm>
          <a:prstGeom prst="rect">
            <a:avLst/>
          </a:prstGeom>
          <a:noFill/>
        </p:spPr>
        <p:txBody>
          <a:bodyPr>
            <a:spAutoFit/>
          </a:bodyPr>
          <a:lstStyle/>
          <a:p>
            <a:pPr fontAlgn="auto">
              <a:lnSpc>
                <a:spcPts val="3000"/>
              </a:lnSpc>
              <a:spcBef>
                <a:spcPts val="0"/>
              </a:spcBef>
              <a:spcAft>
                <a:spcPts val="400"/>
              </a:spcAft>
              <a:defRPr/>
            </a:pPr>
            <a:r>
              <a:rPr lang="en-US" sz="2400" b="1" dirty="0">
                <a:latin typeface="Arial"/>
                <a:ea typeface="+mn-ea"/>
                <a:cs typeface="Arial"/>
              </a:rPr>
              <a:t>[Cu</a:t>
            </a:r>
            <a:r>
              <a:rPr lang="en-US" sz="2400" b="1" baseline="30000" dirty="0">
                <a:latin typeface="Arial"/>
                <a:ea typeface="+mn-ea"/>
                <a:cs typeface="Arial"/>
              </a:rPr>
              <a:t>2+</a:t>
            </a:r>
            <a:r>
              <a:rPr lang="en-US" sz="2400" b="1" dirty="0">
                <a:latin typeface="Arial"/>
                <a:ea typeface="+mn-ea"/>
                <a:cs typeface="Arial"/>
              </a:rPr>
              <a:t>] = 2.3 </a:t>
            </a:r>
            <a:r>
              <a:rPr lang="en-US" sz="2400" b="1" dirty="0">
                <a:latin typeface="Symbol"/>
                <a:ea typeface="+mn-ea"/>
                <a:cs typeface="Arial"/>
              </a:rPr>
              <a:t>×</a:t>
            </a:r>
            <a:r>
              <a:rPr lang="en-US" sz="2400" b="1" dirty="0">
                <a:latin typeface="Arial"/>
                <a:ea typeface="+mn-ea"/>
                <a:cs typeface="Arial"/>
              </a:rPr>
              <a:t> 10</a:t>
            </a:r>
            <a:r>
              <a:rPr lang="en-US" sz="2400" b="1" baseline="30000" dirty="0">
                <a:latin typeface="Arial"/>
                <a:ea typeface="+mn-ea"/>
                <a:cs typeface="Arial"/>
              </a:rPr>
              <a:t>-20</a:t>
            </a:r>
            <a:r>
              <a:rPr lang="en-US" sz="2400" b="1" dirty="0">
                <a:latin typeface="Arial"/>
                <a:ea typeface="+mn-ea"/>
                <a:cs typeface="Arial"/>
              </a:rPr>
              <a:t> mol/L</a:t>
            </a:r>
          </a:p>
          <a:p>
            <a:pPr fontAlgn="auto">
              <a:lnSpc>
                <a:spcPts val="3000"/>
              </a:lnSpc>
              <a:spcBef>
                <a:spcPts val="0"/>
              </a:spcBef>
              <a:spcAft>
                <a:spcPts val="400"/>
              </a:spcAft>
              <a:defRPr/>
            </a:pPr>
            <a:r>
              <a:rPr lang="en-US" sz="2400" b="1" dirty="0">
                <a:latin typeface="Arial"/>
                <a:ea typeface="+mn-ea"/>
                <a:cs typeface="Arial"/>
              </a:rPr>
              <a:t>[CuY</a:t>
            </a:r>
            <a:r>
              <a:rPr lang="en-US" sz="2400" b="1" baseline="30000" dirty="0">
                <a:latin typeface="Arial"/>
                <a:ea typeface="+mn-ea"/>
                <a:cs typeface="Arial"/>
              </a:rPr>
              <a:t>2-</a:t>
            </a:r>
            <a:r>
              <a:rPr lang="en-US" sz="2400" b="1" dirty="0">
                <a:latin typeface="Arial"/>
                <a:ea typeface="+mn-ea"/>
                <a:cs typeface="Arial"/>
              </a:rPr>
              <a:t>] = 7.9 </a:t>
            </a:r>
            <a:r>
              <a:rPr lang="en-US" sz="2400" b="1" dirty="0">
                <a:latin typeface="Symbol"/>
                <a:ea typeface="+mn-ea"/>
                <a:cs typeface="Arial"/>
              </a:rPr>
              <a:t>×</a:t>
            </a:r>
            <a:r>
              <a:rPr lang="en-US" sz="2400" b="1" dirty="0">
                <a:latin typeface="Arial"/>
                <a:ea typeface="+mn-ea"/>
                <a:cs typeface="Arial"/>
              </a:rPr>
              <a:t> 10</a:t>
            </a:r>
            <a:r>
              <a:rPr lang="en-US" sz="2400" b="1" baseline="30000" dirty="0">
                <a:latin typeface="Arial"/>
                <a:ea typeface="+mn-ea"/>
                <a:cs typeface="Arial"/>
              </a:rPr>
              <a:t>-5</a:t>
            </a:r>
            <a:r>
              <a:rPr lang="en-US" sz="2400" b="1" dirty="0">
                <a:latin typeface="Arial"/>
                <a:ea typeface="+mn-ea"/>
                <a:cs typeface="Arial"/>
              </a:rPr>
              <a:t> mol/L</a:t>
            </a:r>
          </a:p>
          <a:p>
            <a:pPr fontAlgn="auto">
              <a:lnSpc>
                <a:spcPts val="3000"/>
              </a:lnSpc>
              <a:spcBef>
                <a:spcPts val="0"/>
              </a:spcBef>
              <a:spcAft>
                <a:spcPts val="400"/>
              </a:spcAft>
              <a:defRPr/>
            </a:pPr>
            <a:r>
              <a:rPr lang="en-US" sz="2400" b="1" dirty="0">
                <a:latin typeface="Arial"/>
                <a:ea typeface="+mn-ea"/>
                <a:cs typeface="Arial"/>
              </a:rPr>
              <a:t>[Cu</a:t>
            </a:r>
            <a:r>
              <a:rPr lang="en-US" sz="2400" b="1" baseline="30000" dirty="0">
                <a:latin typeface="Arial"/>
                <a:ea typeface="+mn-ea"/>
                <a:cs typeface="Arial"/>
              </a:rPr>
              <a:t>2+</a:t>
            </a:r>
            <a:r>
              <a:rPr lang="en-US" sz="2400" b="1" dirty="0">
                <a:latin typeface="Arial"/>
                <a:ea typeface="+mn-ea"/>
                <a:cs typeface="Arial"/>
              </a:rPr>
              <a:t>]/[CuY</a:t>
            </a:r>
            <a:r>
              <a:rPr lang="en-US" sz="2400" b="1" baseline="30000" dirty="0">
                <a:latin typeface="Arial"/>
                <a:ea typeface="+mn-ea"/>
                <a:cs typeface="Arial"/>
              </a:rPr>
              <a:t>2-</a:t>
            </a:r>
            <a:r>
              <a:rPr lang="en-US" sz="2400" b="1" dirty="0">
                <a:latin typeface="Arial"/>
                <a:ea typeface="+mn-ea"/>
                <a:cs typeface="Arial"/>
              </a:rPr>
              <a:t>] = 3.0 </a:t>
            </a:r>
            <a:r>
              <a:rPr lang="en-US" sz="2400" b="1" dirty="0">
                <a:latin typeface="Symbol"/>
                <a:ea typeface="+mn-ea"/>
                <a:cs typeface="Arial"/>
              </a:rPr>
              <a:t>×</a:t>
            </a:r>
            <a:r>
              <a:rPr lang="en-US" sz="2400" b="1" dirty="0">
                <a:latin typeface="Arial"/>
                <a:ea typeface="+mn-ea"/>
                <a:cs typeface="Arial"/>
              </a:rPr>
              <a:t> 10</a:t>
            </a:r>
            <a:r>
              <a:rPr lang="en-US" sz="2400" b="1" baseline="30000" dirty="0">
                <a:latin typeface="Arial"/>
                <a:ea typeface="+mn-ea"/>
                <a:cs typeface="Arial"/>
              </a:rPr>
              <a:t>-14</a:t>
            </a:r>
            <a:endParaRPr lang="en-US" sz="2400" b="1" dirty="0">
              <a:latin typeface="Arial"/>
              <a:ea typeface="+mn-ea"/>
              <a:cs typeface="Arial"/>
            </a:endParaRPr>
          </a:p>
          <a:p>
            <a:pPr marL="173038" indent="-173038" fontAlgn="auto">
              <a:lnSpc>
                <a:spcPts val="3000"/>
              </a:lnSpc>
              <a:spcBef>
                <a:spcPts val="0"/>
              </a:spcBef>
              <a:spcAft>
                <a:spcPts val="400"/>
              </a:spcAft>
              <a:defRPr/>
            </a:pPr>
            <a:r>
              <a:rPr lang="en-US" sz="2400" b="1" dirty="0">
                <a:latin typeface="Arial"/>
                <a:ea typeface="+mn-ea"/>
                <a:cs typeface="Arial"/>
              </a:rPr>
              <a:t>•	Vastly reduced free copper ion concentration in excess EDTA</a:t>
            </a:r>
          </a:p>
          <a:p>
            <a:pPr marL="173038" indent="-173038" fontAlgn="auto">
              <a:lnSpc>
                <a:spcPts val="3000"/>
              </a:lnSpc>
              <a:spcBef>
                <a:spcPts val="0"/>
              </a:spcBef>
              <a:spcAft>
                <a:spcPts val="400"/>
              </a:spcAft>
              <a:defRPr/>
            </a:pPr>
            <a:r>
              <a:rPr lang="en-US" sz="2400" b="1" dirty="0">
                <a:latin typeface="Arial"/>
                <a:ea typeface="+mn-ea"/>
                <a:cs typeface="Arial"/>
              </a:rPr>
              <a:t>•	Influence chemical effects of Cu</a:t>
            </a:r>
            <a:r>
              <a:rPr lang="en-US" sz="2400" b="1" baseline="30000" dirty="0">
                <a:latin typeface="Arial"/>
                <a:ea typeface="+mn-ea"/>
                <a:cs typeface="Arial"/>
              </a:rPr>
              <a:t>2+</a:t>
            </a:r>
            <a:r>
              <a:rPr lang="en-US" sz="2400" b="1" dirty="0">
                <a:latin typeface="Arial"/>
                <a:ea typeface="+mn-ea"/>
                <a:cs typeface="Arial"/>
              </a:rPr>
              <a:t> </a:t>
            </a:r>
          </a:p>
          <a:p>
            <a:pPr marL="173038" indent="-173038" fontAlgn="auto">
              <a:lnSpc>
                <a:spcPts val="3000"/>
              </a:lnSpc>
              <a:spcBef>
                <a:spcPts val="0"/>
              </a:spcBef>
              <a:spcAft>
                <a:spcPts val="400"/>
              </a:spcAft>
              <a:defRPr/>
            </a:pPr>
            <a:r>
              <a:rPr lang="en-US" sz="2400" b="1" dirty="0">
                <a:latin typeface="Arial"/>
                <a:ea typeface="+mn-ea"/>
                <a:cs typeface="Arial"/>
              </a:rPr>
              <a:t>•	Influence biochemical effects of Cu</a:t>
            </a:r>
            <a:r>
              <a:rPr lang="en-US" sz="2400" b="1" baseline="30000" dirty="0">
                <a:latin typeface="Arial"/>
                <a:ea typeface="+mn-ea"/>
                <a:cs typeface="Arial"/>
              </a:rPr>
              <a:t>2+</a:t>
            </a:r>
            <a:r>
              <a:rPr lang="en-US" sz="2400" b="1" dirty="0">
                <a:latin typeface="Arial"/>
                <a:ea typeface="+mn-ea"/>
                <a:cs typeface="Arial"/>
              </a:rPr>
              <a:t> </a:t>
            </a:r>
          </a:p>
          <a:p>
            <a:pPr fontAlgn="auto">
              <a:lnSpc>
                <a:spcPts val="3000"/>
              </a:lnSpc>
              <a:spcBef>
                <a:spcPts val="0"/>
              </a:spcBef>
              <a:spcAft>
                <a:spcPts val="400"/>
              </a:spcAft>
              <a:defRPr/>
            </a:pPr>
            <a:endParaRPr lang="en-US" sz="2400" b="1" dirty="0">
              <a:latin typeface="Arial"/>
              <a:ea typeface="+mn-ea"/>
              <a:cs typeface="Arial"/>
            </a:endParaRPr>
          </a:p>
        </p:txBody>
      </p:sp>
      <p:sp>
        <p:nvSpPr>
          <p:cNvPr id="43013" name="TextBox 9"/>
          <p:cNvSpPr txBox="1">
            <a:spLocks noChangeArrowheads="1"/>
          </p:cNvSpPr>
          <p:nvPr/>
        </p:nvSpPr>
        <p:spPr bwMode="auto">
          <a:xfrm>
            <a:off x="152400" y="1828800"/>
            <a:ext cx="4038600" cy="1628775"/>
          </a:xfrm>
          <a:prstGeom prst="rect">
            <a:avLst/>
          </a:prstGeom>
          <a:noFill/>
          <a:ln w="9525">
            <a:noFill/>
            <a:miter lim="800000"/>
            <a:headEnd/>
            <a:tailEnd/>
          </a:ln>
        </p:spPr>
        <p:txBody>
          <a:bodyPr>
            <a:prstTxWarp prst="textNoShape">
              <a:avLst/>
            </a:prstTxWarp>
            <a:spAutoFit/>
          </a:bodyPr>
          <a:lstStyle/>
          <a:p>
            <a:pPr>
              <a:lnSpc>
                <a:spcPts val="3000"/>
              </a:lnSpc>
            </a:pPr>
            <a:r>
              <a:rPr lang="en-US" sz="2400" b="1" dirty="0">
                <a:ea typeface="Arial" pitchFamily="-106" charset="0"/>
                <a:cs typeface="Arial" pitchFamily="-106" charset="0"/>
              </a:rPr>
              <a:t>At pH 11 at excess EDTA at 200 mg/L the concentration of </a:t>
            </a:r>
            <a:r>
              <a:rPr lang="en-US" sz="2400" b="1" dirty="0" err="1">
                <a:ea typeface="Arial" pitchFamily="-106" charset="0"/>
                <a:cs typeface="Arial" pitchFamily="-106" charset="0"/>
              </a:rPr>
              <a:t>unchelated</a:t>
            </a:r>
            <a:r>
              <a:rPr lang="en-US" sz="2400" b="1" dirty="0">
                <a:ea typeface="Arial" pitchFamily="-106" charset="0"/>
                <a:cs typeface="Arial" pitchFamily="-106" charset="0"/>
              </a:rPr>
              <a:t> EDTA is only</a:t>
            </a:r>
          </a:p>
          <a:p>
            <a:pPr>
              <a:lnSpc>
                <a:spcPts val="3000"/>
              </a:lnSpc>
            </a:pPr>
            <a:endParaRPr lang="en-US" sz="2400" b="1" dirty="0">
              <a:ea typeface="Arial" pitchFamily="-106" charset="0"/>
              <a:cs typeface="Arial" pitchFamily="-106" charset="0"/>
            </a:endParaRPr>
          </a:p>
        </p:txBody>
      </p:sp>
      <p:sp>
        <p:nvSpPr>
          <p:cNvPr id="43015" name="TextBox 10"/>
          <p:cNvSpPr txBox="1">
            <a:spLocks noChangeArrowheads="1"/>
          </p:cNvSpPr>
          <p:nvPr/>
        </p:nvSpPr>
        <p:spPr bwMode="auto">
          <a:xfrm>
            <a:off x="5334000" y="2971800"/>
            <a:ext cx="2209800" cy="369888"/>
          </a:xfrm>
          <a:prstGeom prst="rect">
            <a:avLst/>
          </a:prstGeom>
          <a:noFill/>
          <a:ln w="9525">
            <a:noFill/>
            <a:miter lim="800000"/>
            <a:headEnd/>
            <a:tailEnd/>
          </a:ln>
        </p:spPr>
        <p:txBody>
          <a:bodyPr>
            <a:prstTxWarp prst="textNoShape">
              <a:avLst/>
            </a:prstTxWarp>
            <a:spAutoFit/>
          </a:bodyPr>
          <a:lstStyle/>
          <a:p>
            <a:r>
              <a:rPr lang="en-US" b="1">
                <a:ea typeface="Arial" pitchFamily="-106" charset="0"/>
                <a:cs typeface="Arial" pitchFamily="-106" charset="0"/>
              </a:rPr>
              <a:t>EDTA anion, Y</a:t>
            </a:r>
            <a:r>
              <a:rPr lang="en-US" b="1" baseline="30000">
                <a:ea typeface="Arial" pitchFamily="-106" charset="0"/>
                <a:cs typeface="Arial" pitchFamily="-106" charset="0"/>
              </a:rPr>
              <a:t>4</a:t>
            </a:r>
            <a:r>
              <a:rPr lang="en-US" sz="2400" b="1" baseline="30000">
                <a:ea typeface="Arial" pitchFamily="-106" charset="0"/>
                <a:cs typeface="Arial" pitchFamily="-106" charset="0"/>
              </a:rPr>
              <a:t>-</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4800" y="1371600"/>
            <a:ext cx="4314371" cy="220980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D2E"/>
        </a:solidFill>
        <a:effectLst/>
      </p:bgPr>
    </p:bg>
    <p:spTree>
      <p:nvGrpSpPr>
        <p:cNvPr id="1" name=""/>
        <p:cNvGrpSpPr/>
        <p:nvPr/>
      </p:nvGrpSpPr>
      <p:grpSpPr>
        <a:xfrm>
          <a:off x="0" y="0"/>
          <a:ext cx="0" cy="0"/>
          <a:chOff x="0" y="0"/>
          <a:chExt cx="0" cy="0"/>
        </a:xfrm>
      </p:grpSpPr>
      <p:sp>
        <p:nvSpPr>
          <p:cNvPr id="44034" name="TextBox 2"/>
          <p:cNvSpPr txBox="1">
            <a:spLocks noChangeArrowheads="1"/>
          </p:cNvSpPr>
          <p:nvPr/>
        </p:nvSpPr>
        <p:spPr bwMode="auto">
          <a:xfrm>
            <a:off x="152400" y="152400"/>
            <a:ext cx="8763000" cy="1836400"/>
          </a:xfrm>
          <a:prstGeom prst="rect">
            <a:avLst/>
          </a:prstGeom>
          <a:noFill/>
          <a:ln w="9525">
            <a:noFill/>
            <a:miter lim="800000"/>
            <a:headEnd/>
            <a:tailEnd/>
          </a:ln>
        </p:spPr>
        <p:txBody>
          <a:bodyPr>
            <a:prstTxWarp prst="textNoShape">
              <a:avLst/>
            </a:prstTxWarp>
            <a:spAutoFit/>
          </a:bodyPr>
          <a:lstStyle/>
          <a:p>
            <a:pPr>
              <a:lnSpc>
                <a:spcPts val="3600"/>
              </a:lnSpc>
              <a:spcAft>
                <a:spcPts val="400"/>
              </a:spcAft>
            </a:pPr>
            <a:r>
              <a:rPr lang="en-US" sz="2800" b="1" dirty="0">
                <a:ea typeface="Arial" pitchFamily="-106" charset="0"/>
                <a:cs typeface="Arial" pitchFamily="-106" charset="0"/>
              </a:rPr>
              <a:t>2.14 Complexation by Protonated Ligands</a:t>
            </a:r>
          </a:p>
          <a:p>
            <a:pPr>
              <a:lnSpc>
                <a:spcPts val="2800"/>
              </a:lnSpc>
              <a:spcAft>
                <a:spcPts val="400"/>
              </a:spcAft>
            </a:pPr>
            <a:r>
              <a:rPr lang="en-US" sz="2400" b="1" dirty="0">
                <a:ea typeface="Arial" pitchFamily="-106" charset="0"/>
                <a:cs typeface="Arial" pitchFamily="-106" charset="0"/>
              </a:rPr>
              <a:t>Examples shown with NTA, a </a:t>
            </a:r>
            <a:r>
              <a:rPr lang="en-US" sz="2400" b="1" dirty="0" err="1">
                <a:ea typeface="Arial" pitchFamily="-106" charset="0"/>
                <a:cs typeface="Arial" pitchFamily="-106" charset="0"/>
              </a:rPr>
              <a:t>triprotic</a:t>
            </a:r>
            <a:r>
              <a:rPr lang="en-US" sz="2400" b="1" dirty="0">
                <a:ea typeface="Arial" pitchFamily="-106" charset="0"/>
                <a:cs typeface="Arial" pitchFamily="-106" charset="0"/>
              </a:rPr>
              <a:t> acid chelating agent (structural formula of anion of NTA on an earlier slide)</a:t>
            </a:r>
          </a:p>
          <a:p>
            <a:pPr>
              <a:lnSpc>
                <a:spcPts val="3600"/>
              </a:lnSpc>
              <a:spcAft>
                <a:spcPts val="400"/>
              </a:spcAft>
            </a:pPr>
            <a:r>
              <a:rPr lang="en-US" sz="2400" b="1" dirty="0">
                <a:ea typeface="Arial" pitchFamily="-106" charset="0"/>
                <a:cs typeface="Arial" pitchFamily="-106" charset="0"/>
              </a:rPr>
              <a:t>H</a:t>
            </a:r>
            <a:r>
              <a:rPr lang="en-US" sz="2400" b="1" baseline="-25000" dirty="0">
                <a:ea typeface="Arial" pitchFamily="-106" charset="0"/>
                <a:cs typeface="Arial" pitchFamily="-106" charset="0"/>
              </a:rPr>
              <a:t>3</a:t>
            </a:r>
            <a:r>
              <a:rPr lang="en-US" sz="2400" b="1" dirty="0">
                <a:ea typeface="Arial" pitchFamily="-106" charset="0"/>
                <a:cs typeface="Arial" pitchFamily="-106" charset="0"/>
              </a:rPr>
              <a:t>T </a:t>
            </a:r>
            <a:r>
              <a:rPr lang="en-US" sz="2400" b="1" dirty="0">
                <a:latin typeface="Symbol" pitchFamily="-106" charset="2"/>
                <a:ea typeface="Arial" pitchFamily="-106" charset="0"/>
                <a:cs typeface="Arial" pitchFamily="-106" charset="0"/>
              </a:rPr>
              <a:t>« </a:t>
            </a:r>
            <a:r>
              <a:rPr lang="en-US" sz="2400" b="1" dirty="0">
                <a:ea typeface="Arial" pitchFamily="-106" charset="0"/>
                <a:cs typeface="Arial" pitchFamily="-106" charset="0"/>
              </a:rPr>
              <a:t>H</a:t>
            </a:r>
            <a:r>
              <a:rPr lang="en-US" sz="2400" b="1" baseline="30000" dirty="0">
                <a:ea typeface="Arial" pitchFamily="-106" charset="0"/>
                <a:cs typeface="Arial" pitchFamily="-106" charset="0"/>
              </a:rPr>
              <a:t>+</a:t>
            </a:r>
            <a:r>
              <a:rPr lang="en-US" sz="2400" b="1" dirty="0">
                <a:ea typeface="Arial" pitchFamily="-106" charset="0"/>
                <a:cs typeface="Arial" pitchFamily="-106" charset="0"/>
              </a:rPr>
              <a:t> + H</a:t>
            </a:r>
            <a:r>
              <a:rPr lang="en-US" sz="2400" b="1" baseline="-25000" dirty="0">
                <a:ea typeface="Arial" pitchFamily="-106" charset="0"/>
                <a:cs typeface="Arial" pitchFamily="-106" charset="0"/>
              </a:rPr>
              <a:t>2</a:t>
            </a:r>
            <a:r>
              <a:rPr lang="en-US" sz="2400" b="1" dirty="0">
                <a:ea typeface="Arial" pitchFamily="-106" charset="0"/>
                <a:cs typeface="Arial" pitchFamily="-106" charset="0"/>
              </a:rPr>
              <a:t>T</a:t>
            </a:r>
            <a:r>
              <a:rPr lang="en-US" sz="2800" b="1" baseline="30000" dirty="0">
                <a:ea typeface="Arial" pitchFamily="-106" charset="0"/>
                <a:cs typeface="Arial" pitchFamily="-106" charset="0"/>
              </a:rPr>
              <a:t>-</a:t>
            </a:r>
            <a:endParaRPr lang="en-US" sz="2400" b="1" dirty="0">
              <a:ea typeface="Arial" pitchFamily="-106" charset="0"/>
              <a:cs typeface="Arial" pitchFamily="-106" charset="0"/>
            </a:endParaRPr>
          </a:p>
        </p:txBody>
      </p:sp>
      <p:sp>
        <p:nvSpPr>
          <p:cNvPr id="44035" name="TextBox 3"/>
          <p:cNvSpPr txBox="1">
            <a:spLocks noChangeArrowheads="1"/>
          </p:cNvSpPr>
          <p:nvPr/>
        </p:nvSpPr>
        <p:spPr bwMode="auto">
          <a:xfrm>
            <a:off x="152400" y="2667000"/>
            <a:ext cx="8991600" cy="538163"/>
          </a:xfrm>
          <a:prstGeom prst="rect">
            <a:avLst/>
          </a:prstGeom>
          <a:noFill/>
          <a:ln w="9525">
            <a:noFill/>
            <a:miter lim="800000"/>
            <a:headEnd/>
            <a:tailEnd/>
          </a:ln>
        </p:spPr>
        <p:txBody>
          <a:bodyPr>
            <a:prstTxWarp prst="textNoShape">
              <a:avLst/>
            </a:prstTxWarp>
            <a:spAutoFit/>
          </a:bodyPr>
          <a:lstStyle/>
          <a:p>
            <a:pPr>
              <a:lnSpc>
                <a:spcPts val="3600"/>
              </a:lnSpc>
              <a:spcAft>
                <a:spcPts val="400"/>
              </a:spcAft>
            </a:pPr>
            <a:r>
              <a:rPr lang="en-US" sz="2400" b="1">
                <a:ea typeface="Arial" pitchFamily="-106" charset="0"/>
                <a:cs typeface="Arial" pitchFamily="-106" charset="0"/>
              </a:rPr>
              <a:t>H</a:t>
            </a:r>
            <a:r>
              <a:rPr lang="en-US" sz="2400" b="1" baseline="-25000">
                <a:ea typeface="Arial" pitchFamily="-106" charset="0"/>
                <a:cs typeface="Arial" pitchFamily="-106" charset="0"/>
              </a:rPr>
              <a:t>2</a:t>
            </a:r>
            <a:r>
              <a:rPr lang="en-US" sz="2400" b="1">
                <a:ea typeface="Arial" pitchFamily="-106" charset="0"/>
                <a:cs typeface="Arial" pitchFamily="-106" charset="0"/>
              </a:rPr>
              <a:t>T</a:t>
            </a:r>
            <a:r>
              <a:rPr lang="en-US" sz="2800" b="1" baseline="30000">
                <a:ea typeface="Arial" pitchFamily="-106" charset="0"/>
                <a:cs typeface="Arial" pitchFamily="-106" charset="0"/>
              </a:rPr>
              <a:t>-</a:t>
            </a:r>
            <a:r>
              <a:rPr lang="en-US" sz="2400" b="1">
                <a:ea typeface="Arial" pitchFamily="-106" charset="0"/>
                <a:cs typeface="Arial" pitchFamily="-106" charset="0"/>
              </a:rPr>
              <a:t> </a:t>
            </a:r>
            <a:r>
              <a:rPr lang="en-US" sz="2400" b="1">
                <a:latin typeface="Symbol" pitchFamily="-106" charset="2"/>
                <a:ea typeface="Arial" pitchFamily="-106" charset="0"/>
                <a:cs typeface="Arial" pitchFamily="-106" charset="0"/>
              </a:rPr>
              <a:t>« </a:t>
            </a:r>
            <a:r>
              <a:rPr lang="en-US" sz="2400" b="1">
                <a:ea typeface="Arial" pitchFamily="-106" charset="0"/>
                <a:cs typeface="Arial" pitchFamily="-106" charset="0"/>
              </a:rPr>
              <a:t>H</a:t>
            </a:r>
            <a:r>
              <a:rPr lang="en-US" sz="2400" b="1" baseline="30000">
                <a:ea typeface="Arial" pitchFamily="-106" charset="0"/>
                <a:cs typeface="Arial" pitchFamily="-106" charset="0"/>
              </a:rPr>
              <a:t>+</a:t>
            </a:r>
            <a:r>
              <a:rPr lang="en-US" sz="2400" b="1">
                <a:ea typeface="Arial" pitchFamily="-106" charset="0"/>
                <a:cs typeface="Arial" pitchFamily="-106" charset="0"/>
              </a:rPr>
              <a:t> + HT</a:t>
            </a:r>
            <a:r>
              <a:rPr lang="en-US" sz="2800" b="1" baseline="30000">
                <a:ea typeface="Arial" pitchFamily="-106" charset="0"/>
                <a:cs typeface="Arial" pitchFamily="-106" charset="0"/>
              </a:rPr>
              <a:t>2-</a:t>
            </a:r>
            <a:endParaRPr lang="en-US" sz="2400" b="1">
              <a:ea typeface="Arial" pitchFamily="-106" charset="0"/>
              <a:cs typeface="Arial" pitchFamily="-106" charset="0"/>
            </a:endParaRPr>
          </a:p>
        </p:txBody>
      </p:sp>
      <p:sp>
        <p:nvSpPr>
          <p:cNvPr id="44036" name="TextBox 5"/>
          <p:cNvSpPr txBox="1">
            <a:spLocks noChangeArrowheads="1"/>
          </p:cNvSpPr>
          <p:nvPr/>
        </p:nvSpPr>
        <p:spPr bwMode="auto">
          <a:xfrm>
            <a:off x="8382000" y="0"/>
            <a:ext cx="685800" cy="369888"/>
          </a:xfrm>
          <a:prstGeom prst="rect">
            <a:avLst/>
          </a:prstGeom>
          <a:noFill/>
          <a:ln w="9525">
            <a:noFill/>
            <a:miter lim="800000"/>
            <a:headEnd/>
            <a:tailEnd/>
          </a:ln>
        </p:spPr>
        <p:txBody>
          <a:bodyPr>
            <a:prstTxWarp prst="textNoShape">
              <a:avLst/>
            </a:prstTxWarp>
            <a:spAutoFit/>
          </a:bodyPr>
          <a:lstStyle/>
          <a:p>
            <a:fld id="{6EC8B0A3-B146-0042-A7B4-3E0EBABE42C4}" type="slidenum">
              <a:rPr lang="en-US">
                <a:latin typeface="Calibri" pitchFamily="-106" charset="0"/>
              </a:rPr>
              <a:pPr/>
              <a:t>32</a:t>
            </a:fld>
            <a:endParaRPr lang="en-US">
              <a:latin typeface="Calibri" pitchFamily="-106" charset="0"/>
            </a:endParaRPr>
          </a:p>
        </p:txBody>
      </p:sp>
      <p:pic>
        <p:nvPicPr>
          <p:cNvPr id="44037" name="Picture 7" descr="Eq 3.14.2"/>
          <p:cNvPicPr>
            <a:picLocks noChangeAspect="1"/>
          </p:cNvPicPr>
          <p:nvPr/>
        </p:nvPicPr>
        <p:blipFill>
          <a:blip r:embed="rId2"/>
          <a:srcRect/>
          <a:stretch>
            <a:fillRect/>
          </a:stretch>
        </p:blipFill>
        <p:spPr bwMode="auto">
          <a:xfrm>
            <a:off x="762000" y="1828800"/>
            <a:ext cx="4038600" cy="939800"/>
          </a:xfrm>
          <a:prstGeom prst="rect">
            <a:avLst/>
          </a:prstGeom>
          <a:noFill/>
          <a:ln w="9525">
            <a:noFill/>
            <a:miter lim="800000"/>
            <a:headEnd/>
            <a:tailEnd/>
          </a:ln>
        </p:spPr>
      </p:pic>
      <p:sp>
        <p:nvSpPr>
          <p:cNvPr id="44038" name="TextBox 9"/>
          <p:cNvSpPr txBox="1">
            <a:spLocks noChangeArrowheads="1"/>
          </p:cNvSpPr>
          <p:nvPr/>
        </p:nvSpPr>
        <p:spPr bwMode="auto">
          <a:xfrm>
            <a:off x="4800600" y="1981200"/>
            <a:ext cx="3581400" cy="474663"/>
          </a:xfrm>
          <a:prstGeom prst="rect">
            <a:avLst/>
          </a:prstGeom>
          <a:noFill/>
          <a:ln w="9525">
            <a:noFill/>
            <a:miter lim="800000"/>
            <a:headEnd/>
            <a:tailEnd/>
          </a:ln>
        </p:spPr>
        <p:txBody>
          <a:bodyPr>
            <a:prstTxWarp prst="textNoShape">
              <a:avLst/>
            </a:prstTxWarp>
            <a:spAutoFit/>
          </a:bodyPr>
          <a:lstStyle/>
          <a:p>
            <a:pPr>
              <a:lnSpc>
                <a:spcPts val="3000"/>
              </a:lnSpc>
            </a:pPr>
            <a:r>
              <a:rPr lang="en-US" sz="2400" b="1">
                <a:ea typeface="Arial" pitchFamily="-106" charset="0"/>
                <a:cs typeface="Arial" pitchFamily="-106" charset="0"/>
              </a:rPr>
              <a:t>pK</a:t>
            </a:r>
            <a:r>
              <a:rPr lang="en-US" sz="2400" b="1" baseline="-25000">
                <a:ea typeface="Arial" pitchFamily="-106" charset="0"/>
                <a:cs typeface="Arial" pitchFamily="-106" charset="0"/>
              </a:rPr>
              <a:t>a1</a:t>
            </a:r>
            <a:r>
              <a:rPr lang="en-US" sz="2400" b="1">
                <a:ea typeface="Arial" pitchFamily="-106" charset="0"/>
                <a:cs typeface="Arial" pitchFamily="-106" charset="0"/>
              </a:rPr>
              <a:t> = 1.66</a:t>
            </a:r>
          </a:p>
        </p:txBody>
      </p:sp>
      <p:sp>
        <p:nvSpPr>
          <p:cNvPr id="44039" name="TextBox 10"/>
          <p:cNvSpPr txBox="1">
            <a:spLocks noChangeArrowheads="1"/>
          </p:cNvSpPr>
          <p:nvPr/>
        </p:nvSpPr>
        <p:spPr bwMode="auto">
          <a:xfrm>
            <a:off x="4800600" y="3182938"/>
            <a:ext cx="3581400" cy="474662"/>
          </a:xfrm>
          <a:prstGeom prst="rect">
            <a:avLst/>
          </a:prstGeom>
          <a:noFill/>
          <a:ln w="9525">
            <a:noFill/>
            <a:miter lim="800000"/>
            <a:headEnd/>
            <a:tailEnd/>
          </a:ln>
        </p:spPr>
        <p:txBody>
          <a:bodyPr>
            <a:prstTxWarp prst="textNoShape">
              <a:avLst/>
            </a:prstTxWarp>
            <a:spAutoFit/>
          </a:bodyPr>
          <a:lstStyle/>
          <a:p>
            <a:pPr>
              <a:lnSpc>
                <a:spcPts val="3000"/>
              </a:lnSpc>
            </a:pPr>
            <a:r>
              <a:rPr lang="en-US" sz="2400" b="1">
                <a:ea typeface="Arial" pitchFamily="-106" charset="0"/>
                <a:cs typeface="Arial" pitchFamily="-106" charset="0"/>
              </a:rPr>
              <a:t>pK</a:t>
            </a:r>
            <a:r>
              <a:rPr lang="en-US" sz="2400" b="1" baseline="-25000">
                <a:ea typeface="Arial" pitchFamily="-106" charset="0"/>
                <a:cs typeface="Arial" pitchFamily="-106" charset="0"/>
              </a:rPr>
              <a:t>a2</a:t>
            </a:r>
            <a:r>
              <a:rPr lang="en-US" sz="2400" b="1">
                <a:ea typeface="Arial" pitchFamily="-106" charset="0"/>
                <a:cs typeface="Arial" pitchFamily="-106" charset="0"/>
              </a:rPr>
              <a:t> = 2.95</a:t>
            </a:r>
          </a:p>
        </p:txBody>
      </p:sp>
      <p:sp>
        <p:nvSpPr>
          <p:cNvPr id="44040" name="TextBox 11"/>
          <p:cNvSpPr txBox="1">
            <a:spLocks noChangeArrowheads="1"/>
          </p:cNvSpPr>
          <p:nvPr/>
        </p:nvSpPr>
        <p:spPr bwMode="auto">
          <a:xfrm>
            <a:off x="4800600" y="4419600"/>
            <a:ext cx="3581400" cy="474663"/>
          </a:xfrm>
          <a:prstGeom prst="rect">
            <a:avLst/>
          </a:prstGeom>
          <a:noFill/>
          <a:ln w="9525">
            <a:noFill/>
            <a:miter lim="800000"/>
            <a:headEnd/>
            <a:tailEnd/>
          </a:ln>
        </p:spPr>
        <p:txBody>
          <a:bodyPr>
            <a:prstTxWarp prst="textNoShape">
              <a:avLst/>
            </a:prstTxWarp>
            <a:spAutoFit/>
          </a:bodyPr>
          <a:lstStyle/>
          <a:p>
            <a:pPr>
              <a:lnSpc>
                <a:spcPts val="3000"/>
              </a:lnSpc>
            </a:pPr>
            <a:r>
              <a:rPr lang="en-US" sz="2400" b="1">
                <a:ea typeface="Arial" pitchFamily="-106" charset="0"/>
                <a:cs typeface="Arial" pitchFamily="-106" charset="0"/>
              </a:rPr>
              <a:t>pK</a:t>
            </a:r>
            <a:r>
              <a:rPr lang="en-US" sz="2400" b="1" baseline="-25000">
                <a:ea typeface="Arial" pitchFamily="-106" charset="0"/>
                <a:cs typeface="Arial" pitchFamily="-106" charset="0"/>
              </a:rPr>
              <a:t>a3</a:t>
            </a:r>
            <a:r>
              <a:rPr lang="en-US" sz="2400" b="1">
                <a:ea typeface="Arial" pitchFamily="-106" charset="0"/>
                <a:cs typeface="Arial" pitchFamily="-106" charset="0"/>
              </a:rPr>
              <a:t> = 10.28</a:t>
            </a:r>
          </a:p>
        </p:txBody>
      </p:sp>
      <p:pic>
        <p:nvPicPr>
          <p:cNvPr id="44041" name="Picture 12" descr="Eq 3.14.4"/>
          <p:cNvPicPr>
            <a:picLocks noChangeAspect="1"/>
          </p:cNvPicPr>
          <p:nvPr/>
        </p:nvPicPr>
        <p:blipFill>
          <a:blip r:embed="rId3"/>
          <a:srcRect/>
          <a:stretch>
            <a:fillRect/>
          </a:stretch>
        </p:blipFill>
        <p:spPr bwMode="auto">
          <a:xfrm>
            <a:off x="762000" y="3048000"/>
            <a:ext cx="3932238" cy="914400"/>
          </a:xfrm>
          <a:prstGeom prst="rect">
            <a:avLst/>
          </a:prstGeom>
          <a:noFill/>
          <a:ln w="9525">
            <a:noFill/>
            <a:miter lim="800000"/>
            <a:headEnd/>
            <a:tailEnd/>
          </a:ln>
        </p:spPr>
      </p:pic>
      <p:pic>
        <p:nvPicPr>
          <p:cNvPr id="44042" name="Picture 13" descr="Eq 3.14.6"/>
          <p:cNvPicPr>
            <a:picLocks noChangeAspect="1"/>
          </p:cNvPicPr>
          <p:nvPr/>
        </p:nvPicPr>
        <p:blipFill>
          <a:blip r:embed="rId4"/>
          <a:srcRect/>
          <a:stretch>
            <a:fillRect/>
          </a:stretch>
        </p:blipFill>
        <p:spPr bwMode="auto">
          <a:xfrm>
            <a:off x="838200" y="4267200"/>
            <a:ext cx="3778250" cy="889000"/>
          </a:xfrm>
          <a:prstGeom prst="rect">
            <a:avLst/>
          </a:prstGeom>
          <a:noFill/>
          <a:ln w="9525">
            <a:noFill/>
            <a:miter lim="800000"/>
            <a:headEnd/>
            <a:tailEnd/>
          </a:ln>
        </p:spPr>
      </p:pic>
      <p:sp>
        <p:nvSpPr>
          <p:cNvPr id="44043" name="TextBox 14"/>
          <p:cNvSpPr txBox="1">
            <a:spLocks noChangeArrowheads="1"/>
          </p:cNvSpPr>
          <p:nvPr/>
        </p:nvSpPr>
        <p:spPr bwMode="auto">
          <a:xfrm>
            <a:off x="152400" y="3881438"/>
            <a:ext cx="8991600" cy="538162"/>
          </a:xfrm>
          <a:prstGeom prst="rect">
            <a:avLst/>
          </a:prstGeom>
          <a:noFill/>
          <a:ln w="9525">
            <a:noFill/>
            <a:miter lim="800000"/>
            <a:headEnd/>
            <a:tailEnd/>
          </a:ln>
        </p:spPr>
        <p:txBody>
          <a:bodyPr>
            <a:prstTxWarp prst="textNoShape">
              <a:avLst/>
            </a:prstTxWarp>
            <a:spAutoFit/>
          </a:bodyPr>
          <a:lstStyle/>
          <a:p>
            <a:pPr>
              <a:lnSpc>
                <a:spcPts val="3600"/>
              </a:lnSpc>
              <a:spcAft>
                <a:spcPts val="400"/>
              </a:spcAft>
            </a:pPr>
            <a:r>
              <a:rPr lang="en-US" sz="2400" b="1">
                <a:ea typeface="Arial" pitchFamily="-106" charset="0"/>
                <a:cs typeface="Arial" pitchFamily="-106" charset="0"/>
              </a:rPr>
              <a:t>HT</a:t>
            </a:r>
            <a:r>
              <a:rPr lang="en-US" sz="2800" b="1" baseline="30000">
                <a:ea typeface="Arial" pitchFamily="-106" charset="0"/>
                <a:cs typeface="Arial" pitchFamily="-106" charset="0"/>
              </a:rPr>
              <a:t>-</a:t>
            </a:r>
            <a:r>
              <a:rPr lang="en-US" sz="2400" b="1">
                <a:ea typeface="Arial" pitchFamily="-106" charset="0"/>
                <a:cs typeface="Arial" pitchFamily="-106" charset="0"/>
              </a:rPr>
              <a:t> </a:t>
            </a:r>
            <a:r>
              <a:rPr lang="en-US" sz="2400" b="1">
                <a:latin typeface="Symbol" pitchFamily="-106" charset="2"/>
                <a:ea typeface="Arial" pitchFamily="-106" charset="0"/>
                <a:cs typeface="Arial" pitchFamily="-106" charset="0"/>
              </a:rPr>
              <a:t>« </a:t>
            </a:r>
            <a:r>
              <a:rPr lang="en-US" sz="2400" b="1">
                <a:ea typeface="Arial" pitchFamily="-106" charset="0"/>
                <a:cs typeface="Arial" pitchFamily="-106" charset="0"/>
              </a:rPr>
              <a:t>H</a:t>
            </a:r>
            <a:r>
              <a:rPr lang="en-US" sz="2400" b="1" baseline="30000">
                <a:ea typeface="Arial" pitchFamily="-106" charset="0"/>
                <a:cs typeface="Arial" pitchFamily="-106" charset="0"/>
              </a:rPr>
              <a:t>+</a:t>
            </a:r>
            <a:r>
              <a:rPr lang="en-US" sz="2400" b="1">
                <a:ea typeface="Arial" pitchFamily="-106" charset="0"/>
                <a:cs typeface="Arial" pitchFamily="-106" charset="0"/>
              </a:rPr>
              <a:t> + T</a:t>
            </a:r>
            <a:r>
              <a:rPr lang="en-US" sz="2800" b="1" baseline="30000">
                <a:ea typeface="Arial" pitchFamily="-106" charset="0"/>
                <a:cs typeface="Arial" pitchFamily="-106" charset="0"/>
              </a:rPr>
              <a:t>3-</a:t>
            </a:r>
            <a:endParaRPr lang="en-US" sz="2400" b="1">
              <a:ea typeface="Arial" pitchFamily="-106" charset="0"/>
              <a:cs typeface="Arial" pitchFamily="-106" charset="0"/>
            </a:endParaRPr>
          </a:p>
        </p:txBody>
      </p:sp>
      <p:sp>
        <p:nvSpPr>
          <p:cNvPr id="44044" name="TextBox 15"/>
          <p:cNvSpPr txBox="1">
            <a:spLocks noChangeArrowheads="1"/>
          </p:cNvSpPr>
          <p:nvPr/>
        </p:nvSpPr>
        <p:spPr bwMode="auto">
          <a:xfrm>
            <a:off x="152400" y="5100638"/>
            <a:ext cx="8991600" cy="1295400"/>
          </a:xfrm>
          <a:prstGeom prst="rect">
            <a:avLst/>
          </a:prstGeom>
          <a:noFill/>
          <a:ln w="9525">
            <a:noFill/>
            <a:miter lim="800000"/>
            <a:headEnd/>
            <a:tailEnd/>
          </a:ln>
        </p:spPr>
        <p:txBody>
          <a:bodyPr>
            <a:prstTxWarp prst="textNoShape">
              <a:avLst/>
            </a:prstTxWarp>
            <a:spAutoFit/>
          </a:bodyPr>
          <a:lstStyle/>
          <a:p>
            <a:pPr>
              <a:lnSpc>
                <a:spcPts val="3000"/>
              </a:lnSpc>
              <a:spcAft>
                <a:spcPts val="400"/>
              </a:spcAft>
            </a:pPr>
            <a:r>
              <a:rPr lang="en-US" sz="2400" b="1">
                <a:ea typeface="Arial" pitchFamily="-106" charset="0"/>
                <a:cs typeface="Arial" pitchFamily="-106" charset="0"/>
              </a:rPr>
              <a:t>Throughout the normal range of pH in natural waters the predominant unchelated NTA species is HT</a:t>
            </a:r>
            <a:r>
              <a:rPr lang="en-US" sz="2800" b="1" baseline="30000">
                <a:ea typeface="Arial" pitchFamily="-106" charset="0"/>
                <a:cs typeface="Arial" pitchFamily="-106" charset="0"/>
              </a:rPr>
              <a:t>-</a:t>
            </a:r>
          </a:p>
          <a:p>
            <a:pPr>
              <a:lnSpc>
                <a:spcPts val="3000"/>
              </a:lnSpc>
              <a:spcAft>
                <a:spcPts val="400"/>
              </a:spcAft>
            </a:pPr>
            <a:r>
              <a:rPr lang="en-US" sz="2400" b="1">
                <a:ea typeface="Arial" pitchFamily="-106" charset="0"/>
                <a:cs typeface="Arial" pitchFamily="-106" charset="0"/>
              </a:rPr>
              <a:t>• See distribution of species diagram on the next slide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BBBE"/>
        </a:solidFill>
        <a:effectLst/>
      </p:bgPr>
    </p:bg>
    <p:spTree>
      <p:nvGrpSpPr>
        <p:cNvPr id="1" name=""/>
        <p:cNvGrpSpPr/>
        <p:nvPr/>
      </p:nvGrpSpPr>
      <p:grpSpPr>
        <a:xfrm>
          <a:off x="0" y="0"/>
          <a:ext cx="0" cy="0"/>
          <a:chOff x="0" y="0"/>
          <a:chExt cx="0" cy="0"/>
        </a:xfrm>
      </p:grpSpPr>
      <p:sp>
        <p:nvSpPr>
          <p:cNvPr id="45058" name="TextBox 1"/>
          <p:cNvSpPr txBox="1">
            <a:spLocks noChangeArrowheads="1"/>
          </p:cNvSpPr>
          <p:nvPr/>
        </p:nvSpPr>
        <p:spPr bwMode="auto">
          <a:xfrm>
            <a:off x="152400" y="304800"/>
            <a:ext cx="8763000" cy="1011238"/>
          </a:xfrm>
          <a:prstGeom prst="rect">
            <a:avLst/>
          </a:prstGeom>
          <a:noFill/>
          <a:ln w="9525">
            <a:noFill/>
            <a:miter lim="800000"/>
            <a:headEnd/>
            <a:tailEnd/>
          </a:ln>
        </p:spPr>
        <p:txBody>
          <a:bodyPr>
            <a:prstTxWarp prst="textNoShape">
              <a:avLst/>
            </a:prstTxWarp>
            <a:spAutoFit/>
          </a:bodyPr>
          <a:lstStyle/>
          <a:p>
            <a:pPr>
              <a:lnSpc>
                <a:spcPts val="3600"/>
              </a:lnSpc>
              <a:spcAft>
                <a:spcPts val="400"/>
              </a:spcAft>
            </a:pPr>
            <a:r>
              <a:rPr lang="en-US" sz="2800" b="1" dirty="0">
                <a:ea typeface="Arial" pitchFamily="-106" charset="0"/>
                <a:cs typeface="Arial" pitchFamily="-106" charset="0"/>
              </a:rPr>
              <a:t>Figure 2.11 Distribution of species as a function of pH for </a:t>
            </a:r>
            <a:r>
              <a:rPr lang="en-US" sz="2800" b="1" dirty="0" err="1">
                <a:ea typeface="Arial" pitchFamily="-106" charset="0"/>
                <a:cs typeface="Arial" pitchFamily="-106" charset="0"/>
              </a:rPr>
              <a:t>unchelated</a:t>
            </a:r>
            <a:r>
              <a:rPr lang="en-US" sz="2800" b="1" dirty="0">
                <a:ea typeface="Arial" pitchFamily="-106" charset="0"/>
                <a:cs typeface="Arial" pitchFamily="-106" charset="0"/>
              </a:rPr>
              <a:t> </a:t>
            </a:r>
            <a:r>
              <a:rPr lang="en-US" sz="2800" b="1" dirty="0" err="1">
                <a:ea typeface="Arial" pitchFamily="-106" charset="0"/>
                <a:cs typeface="Arial" pitchFamily="-106" charset="0"/>
              </a:rPr>
              <a:t>nitrilotriacetic</a:t>
            </a:r>
            <a:r>
              <a:rPr lang="en-US" sz="2800" b="1" dirty="0">
                <a:ea typeface="Arial" pitchFamily="-106" charset="0"/>
                <a:cs typeface="Arial" pitchFamily="-106" charset="0"/>
              </a:rPr>
              <a:t> acid (NTA)</a:t>
            </a:r>
          </a:p>
        </p:txBody>
      </p:sp>
      <p:sp>
        <p:nvSpPr>
          <p:cNvPr id="45059" name="TextBox 4"/>
          <p:cNvSpPr txBox="1">
            <a:spLocks noChangeArrowheads="1"/>
          </p:cNvSpPr>
          <p:nvPr/>
        </p:nvSpPr>
        <p:spPr bwMode="auto">
          <a:xfrm>
            <a:off x="8382000" y="0"/>
            <a:ext cx="685800" cy="369888"/>
          </a:xfrm>
          <a:prstGeom prst="rect">
            <a:avLst/>
          </a:prstGeom>
          <a:noFill/>
          <a:ln w="9525">
            <a:noFill/>
            <a:miter lim="800000"/>
            <a:headEnd/>
            <a:tailEnd/>
          </a:ln>
        </p:spPr>
        <p:txBody>
          <a:bodyPr>
            <a:prstTxWarp prst="textNoShape">
              <a:avLst/>
            </a:prstTxWarp>
            <a:spAutoFit/>
          </a:bodyPr>
          <a:lstStyle/>
          <a:p>
            <a:fld id="{5E8FF923-C097-C544-BE34-6CCEC5D4AECD}" type="slidenum">
              <a:rPr lang="en-US">
                <a:latin typeface="Calibri" pitchFamily="-106" charset="0"/>
              </a:rPr>
              <a:pPr/>
              <a:t>33</a:t>
            </a:fld>
            <a:endParaRPr lang="en-US">
              <a:latin typeface="Calibri" pitchFamily="-106" charset="0"/>
            </a:endParaRPr>
          </a:p>
        </p:txBody>
      </p:sp>
      <p:pic>
        <p:nvPicPr>
          <p:cNvPr id="45060" name="Picture 5" descr="Fig 3.11"/>
          <p:cNvPicPr>
            <a:picLocks noChangeAspect="1"/>
          </p:cNvPicPr>
          <p:nvPr/>
        </p:nvPicPr>
        <p:blipFill>
          <a:blip r:embed="rId2"/>
          <a:srcRect/>
          <a:stretch>
            <a:fillRect/>
          </a:stretch>
        </p:blipFill>
        <p:spPr bwMode="auto">
          <a:xfrm>
            <a:off x="20638" y="1544638"/>
            <a:ext cx="8818562" cy="3865562"/>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A6E7FF"/>
        </a:solidFill>
        <a:effectLst/>
      </p:bgPr>
    </p:bg>
    <p:spTree>
      <p:nvGrpSpPr>
        <p:cNvPr id="1" name=""/>
        <p:cNvGrpSpPr/>
        <p:nvPr/>
      </p:nvGrpSpPr>
      <p:grpSpPr>
        <a:xfrm>
          <a:off x="0" y="0"/>
          <a:ext cx="0" cy="0"/>
          <a:chOff x="0" y="0"/>
          <a:chExt cx="0" cy="0"/>
        </a:xfrm>
      </p:grpSpPr>
      <p:sp>
        <p:nvSpPr>
          <p:cNvPr id="46082" name="TextBox 3"/>
          <p:cNvSpPr txBox="1">
            <a:spLocks noChangeArrowheads="1"/>
          </p:cNvSpPr>
          <p:nvPr/>
        </p:nvSpPr>
        <p:spPr bwMode="auto">
          <a:xfrm>
            <a:off x="152400" y="304800"/>
            <a:ext cx="8763000" cy="5219700"/>
          </a:xfrm>
          <a:prstGeom prst="rect">
            <a:avLst/>
          </a:prstGeom>
          <a:noFill/>
          <a:ln w="9525">
            <a:noFill/>
            <a:miter lim="800000"/>
            <a:headEnd/>
            <a:tailEnd/>
          </a:ln>
        </p:spPr>
        <p:txBody>
          <a:bodyPr>
            <a:prstTxWarp prst="textNoShape">
              <a:avLst/>
            </a:prstTxWarp>
            <a:spAutoFit/>
          </a:bodyPr>
          <a:lstStyle/>
          <a:p>
            <a:pPr>
              <a:lnSpc>
                <a:spcPts val="3600"/>
              </a:lnSpc>
              <a:spcAft>
                <a:spcPts val="400"/>
              </a:spcAft>
            </a:pPr>
            <a:r>
              <a:rPr lang="en-US" sz="2800" b="1" dirty="0">
                <a:ea typeface="Arial" pitchFamily="-106" charset="0"/>
                <a:cs typeface="Arial" pitchFamily="-106" charset="0"/>
              </a:rPr>
              <a:t>2.15 </a:t>
            </a:r>
            <a:r>
              <a:rPr lang="en-US" sz="2800" b="1" dirty="0" err="1">
                <a:ea typeface="Arial" pitchFamily="-106" charset="0"/>
                <a:cs typeface="Arial" pitchFamily="-106" charset="0"/>
              </a:rPr>
              <a:t>Solubilization</a:t>
            </a:r>
            <a:r>
              <a:rPr lang="en-US" sz="2800" b="1" dirty="0">
                <a:ea typeface="Arial" pitchFamily="-106" charset="0"/>
                <a:cs typeface="Arial" pitchFamily="-106" charset="0"/>
              </a:rPr>
              <a:t> of Lead Ion from Solids by NTA</a:t>
            </a:r>
          </a:p>
          <a:p>
            <a:pPr>
              <a:lnSpc>
                <a:spcPts val="3000"/>
              </a:lnSpc>
              <a:spcAft>
                <a:spcPts val="400"/>
              </a:spcAft>
            </a:pPr>
            <a:r>
              <a:rPr lang="en-US" sz="2400" b="1" dirty="0">
                <a:ea typeface="Arial" pitchFamily="-106" charset="0"/>
                <a:cs typeface="Arial" pitchFamily="-106" charset="0"/>
              </a:rPr>
              <a:t>A major concern with the introduction of pollutant chelating agents into water is their ability to dissolve and transport heavy metals. Several examples are presented for the chelating agent NTA reacting with lead-containing solids under various conditions. The first example is shown here and the results are given for the other examples, which are presented in the textbook. An approach is shown in which the overall reaction is broken down into its constituent reactions. These are then added together to get the overall reaction, then their equilibrium constant expressions are multiplied to give the expression for the overall reaction. </a:t>
            </a:r>
          </a:p>
        </p:txBody>
      </p:sp>
      <p:sp>
        <p:nvSpPr>
          <p:cNvPr id="46083" name="TextBox 6"/>
          <p:cNvSpPr txBox="1">
            <a:spLocks noChangeArrowheads="1"/>
          </p:cNvSpPr>
          <p:nvPr/>
        </p:nvSpPr>
        <p:spPr bwMode="auto">
          <a:xfrm>
            <a:off x="8458200" y="0"/>
            <a:ext cx="685800" cy="369888"/>
          </a:xfrm>
          <a:prstGeom prst="rect">
            <a:avLst/>
          </a:prstGeom>
          <a:noFill/>
          <a:ln w="9525">
            <a:noFill/>
            <a:miter lim="800000"/>
            <a:headEnd/>
            <a:tailEnd/>
          </a:ln>
        </p:spPr>
        <p:txBody>
          <a:bodyPr>
            <a:prstTxWarp prst="textNoShape">
              <a:avLst/>
            </a:prstTxWarp>
            <a:spAutoFit/>
          </a:bodyPr>
          <a:lstStyle/>
          <a:p>
            <a:fld id="{A6DC1386-B448-CC4C-990D-81CF1B6D9315}" type="slidenum">
              <a:rPr lang="en-US">
                <a:latin typeface="Calibri" pitchFamily="-106" charset="0"/>
              </a:rPr>
              <a:pPr/>
              <a:t>34</a:t>
            </a:fld>
            <a:endParaRPr lang="en-US">
              <a:latin typeface="Calibri" pitchFamily="-106"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45FF41"/>
        </a:solidFill>
        <a:effectLst/>
      </p:bgPr>
    </p:bg>
    <p:spTree>
      <p:nvGrpSpPr>
        <p:cNvPr id="1" name=""/>
        <p:cNvGrpSpPr/>
        <p:nvPr/>
      </p:nvGrpSpPr>
      <p:grpSpPr>
        <a:xfrm>
          <a:off x="0" y="0"/>
          <a:ext cx="0" cy="0"/>
          <a:chOff x="0" y="0"/>
          <a:chExt cx="0" cy="0"/>
        </a:xfrm>
      </p:grpSpPr>
      <p:sp>
        <p:nvSpPr>
          <p:cNvPr id="47106" name="TextBox 4"/>
          <p:cNvSpPr txBox="1">
            <a:spLocks noChangeArrowheads="1"/>
          </p:cNvSpPr>
          <p:nvPr/>
        </p:nvSpPr>
        <p:spPr bwMode="auto">
          <a:xfrm>
            <a:off x="8534400" y="76200"/>
            <a:ext cx="609600" cy="369888"/>
          </a:xfrm>
          <a:prstGeom prst="rect">
            <a:avLst/>
          </a:prstGeom>
          <a:noFill/>
          <a:ln w="9525">
            <a:noFill/>
            <a:miter lim="800000"/>
            <a:headEnd/>
            <a:tailEnd/>
          </a:ln>
        </p:spPr>
        <p:txBody>
          <a:bodyPr>
            <a:prstTxWarp prst="textNoShape">
              <a:avLst/>
            </a:prstTxWarp>
            <a:spAutoFit/>
          </a:bodyPr>
          <a:lstStyle/>
          <a:p>
            <a:fld id="{EB6DBD4C-E32F-0845-9EB9-563E64B963B4}" type="slidenum">
              <a:rPr lang="en-US">
                <a:latin typeface="Calibri" pitchFamily="-106" charset="0"/>
              </a:rPr>
              <a:pPr/>
              <a:t>35</a:t>
            </a:fld>
            <a:endParaRPr lang="en-US">
              <a:latin typeface="Calibri" pitchFamily="-106" charset="0"/>
            </a:endParaRPr>
          </a:p>
        </p:txBody>
      </p:sp>
      <p:sp>
        <p:nvSpPr>
          <p:cNvPr id="8" name="TextBox 7"/>
          <p:cNvSpPr txBox="1"/>
          <p:nvPr/>
        </p:nvSpPr>
        <p:spPr>
          <a:xfrm>
            <a:off x="152400" y="228600"/>
            <a:ext cx="8763000" cy="6658233"/>
          </a:xfrm>
          <a:prstGeom prst="rect">
            <a:avLst/>
          </a:prstGeom>
          <a:noFill/>
        </p:spPr>
        <p:txBody>
          <a:bodyPr>
            <a:prstTxWarp prst="textNoShape">
              <a:avLst/>
            </a:prstTxWarp>
            <a:spAutoFit/>
          </a:bodyPr>
          <a:lstStyle/>
          <a:p>
            <a:pPr>
              <a:lnSpc>
                <a:spcPts val="3000"/>
              </a:lnSpc>
              <a:spcAft>
                <a:spcPts val="400"/>
              </a:spcAft>
            </a:pPr>
            <a:r>
              <a:rPr lang="en-US" sz="2400" b="1" dirty="0">
                <a:ea typeface="Arial" pitchFamily="-106" charset="0"/>
                <a:cs typeface="Arial" pitchFamily="-106" charset="0"/>
              </a:rPr>
              <a:t>Assume a water sample contains 25 mg/L of the </a:t>
            </a:r>
            <a:r>
              <a:rPr lang="en-US" sz="2400" b="1" dirty="0" err="1">
                <a:ea typeface="Arial" pitchFamily="-106" charset="0"/>
                <a:cs typeface="Arial" pitchFamily="-106" charset="0"/>
              </a:rPr>
              <a:t>trisodium</a:t>
            </a:r>
            <a:r>
              <a:rPr lang="en-US" sz="2400" b="1" dirty="0">
                <a:ea typeface="Arial" pitchFamily="-106" charset="0"/>
                <a:cs typeface="Arial" pitchFamily="-106" charset="0"/>
              </a:rPr>
              <a:t> NTA salt, N(CH</a:t>
            </a:r>
            <a:r>
              <a:rPr lang="en-US" sz="2400" b="1" baseline="-25000" dirty="0">
                <a:ea typeface="Arial" pitchFamily="-106" charset="0"/>
                <a:cs typeface="Arial" pitchFamily="-106" charset="0"/>
              </a:rPr>
              <a:t>2</a:t>
            </a:r>
            <a:r>
              <a:rPr lang="en-US" sz="2400" b="1" dirty="0">
                <a:ea typeface="Arial" pitchFamily="-106" charset="0"/>
                <a:cs typeface="Arial" pitchFamily="-106" charset="0"/>
              </a:rPr>
              <a:t>CO</a:t>
            </a:r>
            <a:r>
              <a:rPr lang="en-US" sz="2400" b="1" baseline="-25000" dirty="0">
                <a:ea typeface="Arial" pitchFamily="-106" charset="0"/>
                <a:cs typeface="Arial" pitchFamily="-106" charset="0"/>
              </a:rPr>
              <a:t>2</a:t>
            </a:r>
            <a:r>
              <a:rPr lang="en-US" sz="2400" b="1" dirty="0">
                <a:ea typeface="Arial" pitchFamily="-106" charset="0"/>
                <a:cs typeface="Arial" pitchFamily="-106" charset="0"/>
              </a:rPr>
              <a:t>Na)</a:t>
            </a:r>
            <a:r>
              <a:rPr lang="en-US" sz="2400" b="1" baseline="-25000" dirty="0">
                <a:ea typeface="Arial" pitchFamily="-106" charset="0"/>
                <a:cs typeface="Arial" pitchFamily="-106" charset="0"/>
              </a:rPr>
              <a:t>3</a:t>
            </a:r>
            <a:r>
              <a:rPr lang="en-US" sz="2400" b="1" dirty="0">
                <a:ea typeface="Arial" pitchFamily="-106" charset="0"/>
                <a:cs typeface="Arial" pitchFamily="-106" charset="0"/>
              </a:rPr>
              <a:t> formula mass 257 in equilibrium with solid </a:t>
            </a:r>
            <a:r>
              <a:rPr lang="en-US" sz="2400" b="1" dirty="0" err="1">
                <a:ea typeface="Arial" pitchFamily="-106" charset="0"/>
                <a:cs typeface="Arial" pitchFamily="-106" charset="0"/>
              </a:rPr>
              <a:t>Pb</a:t>
            </a:r>
            <a:r>
              <a:rPr lang="en-US" sz="2400" b="1" dirty="0">
                <a:ea typeface="Arial" pitchFamily="-106" charset="0"/>
                <a:cs typeface="Arial" pitchFamily="-106" charset="0"/>
              </a:rPr>
              <a:t>(OH)</a:t>
            </a:r>
            <a:r>
              <a:rPr lang="en-US" sz="2400" b="1" baseline="-25000" dirty="0">
                <a:ea typeface="Arial" pitchFamily="-106" charset="0"/>
                <a:cs typeface="Arial" pitchFamily="-106" charset="0"/>
              </a:rPr>
              <a:t>2</a:t>
            </a:r>
            <a:r>
              <a:rPr lang="en-US" sz="2400" b="1" dirty="0">
                <a:ea typeface="Arial" pitchFamily="-106" charset="0"/>
                <a:cs typeface="Arial" pitchFamily="-106" charset="0"/>
              </a:rPr>
              <a:t>. Under these conditions</a:t>
            </a:r>
          </a:p>
          <a:p>
            <a:pPr marL="173038" indent="-173038">
              <a:lnSpc>
                <a:spcPts val="3000"/>
              </a:lnSpc>
              <a:spcAft>
                <a:spcPts val="400"/>
              </a:spcAft>
            </a:pPr>
            <a:r>
              <a:rPr lang="en-US" sz="2400" b="1" dirty="0">
                <a:ea typeface="Arial" pitchFamily="-106" charset="0"/>
                <a:cs typeface="Arial" pitchFamily="-106" charset="0"/>
              </a:rPr>
              <a:t>•	</a:t>
            </a:r>
            <a:r>
              <a:rPr lang="en-US" sz="2400" b="1" dirty="0" err="1">
                <a:ea typeface="Arial" pitchFamily="-106" charset="0"/>
                <a:cs typeface="Arial" pitchFamily="-106" charset="0"/>
              </a:rPr>
              <a:t>Unchelated</a:t>
            </a:r>
            <a:r>
              <a:rPr lang="en-US" sz="2400" b="1" dirty="0">
                <a:ea typeface="Arial" pitchFamily="-106" charset="0"/>
                <a:cs typeface="Arial" pitchFamily="-106" charset="0"/>
              </a:rPr>
              <a:t> NTA is present as HT</a:t>
            </a:r>
            <a:r>
              <a:rPr lang="en-US" sz="2400" b="1" baseline="30000" dirty="0">
                <a:ea typeface="Arial" pitchFamily="-106" charset="0"/>
                <a:cs typeface="Arial" pitchFamily="-106" charset="0"/>
              </a:rPr>
              <a:t>2- </a:t>
            </a:r>
            <a:r>
              <a:rPr lang="en-US" sz="2400" b="1" dirty="0">
                <a:ea typeface="Arial" pitchFamily="-106" charset="0"/>
                <a:cs typeface="Arial" pitchFamily="-106" charset="0"/>
              </a:rPr>
              <a:t>(see diagram of distribution of NTA species as a function of pH)</a:t>
            </a:r>
          </a:p>
          <a:p>
            <a:pPr marL="173038" indent="-173038">
              <a:lnSpc>
                <a:spcPts val="3000"/>
              </a:lnSpc>
              <a:spcAft>
                <a:spcPts val="400"/>
              </a:spcAft>
            </a:pPr>
            <a:r>
              <a:rPr lang="en-US" sz="2400" b="1" dirty="0">
                <a:ea typeface="Arial" pitchFamily="-106" charset="0"/>
                <a:cs typeface="Arial" pitchFamily="-106" charset="0"/>
              </a:rPr>
              <a:t>•	The other possible soluble form of NTA is the lead chelate, </a:t>
            </a:r>
            <a:r>
              <a:rPr lang="en-US" sz="2400" b="1" dirty="0" err="1">
                <a:ea typeface="Arial" pitchFamily="-106" charset="0"/>
                <a:cs typeface="Arial" pitchFamily="-106" charset="0"/>
              </a:rPr>
              <a:t>PbT</a:t>
            </a:r>
            <a:r>
              <a:rPr lang="en-US" sz="2800" b="1" baseline="30000" dirty="0">
                <a:ea typeface="Arial" pitchFamily="-106" charset="0"/>
                <a:cs typeface="Arial" pitchFamily="-106" charset="0"/>
              </a:rPr>
              <a:t>-</a:t>
            </a:r>
            <a:endParaRPr lang="en-US" sz="2400" b="1" dirty="0">
              <a:ea typeface="Arial" pitchFamily="-106" charset="0"/>
              <a:cs typeface="Arial" pitchFamily="-106" charset="0"/>
            </a:endParaRPr>
          </a:p>
          <a:p>
            <a:pPr marL="173038" indent="-173038">
              <a:lnSpc>
                <a:spcPts val="3000"/>
              </a:lnSpc>
              <a:spcAft>
                <a:spcPts val="400"/>
              </a:spcAft>
            </a:pPr>
            <a:r>
              <a:rPr lang="en-US" sz="2400" b="1" dirty="0">
                <a:ea typeface="Arial" pitchFamily="-106" charset="0"/>
                <a:cs typeface="Arial" pitchFamily="-106" charset="0"/>
              </a:rPr>
              <a:t>•	At pH 8.00, [OH</a:t>
            </a:r>
            <a:r>
              <a:rPr lang="en-US" sz="2400" b="1" baseline="30000" dirty="0">
                <a:ea typeface="Arial" pitchFamily="-106" charset="0"/>
                <a:cs typeface="Arial" pitchFamily="-106" charset="0"/>
              </a:rPr>
              <a:t>-</a:t>
            </a:r>
            <a:r>
              <a:rPr lang="en-US" sz="2400" b="1" dirty="0">
                <a:ea typeface="Arial" pitchFamily="-106" charset="0"/>
                <a:cs typeface="Arial" pitchFamily="-106" charset="0"/>
              </a:rPr>
              <a:t>] = 1.00 </a:t>
            </a:r>
            <a:r>
              <a:rPr lang="en-US" sz="2400" b="1" dirty="0">
                <a:latin typeface="Symbol" pitchFamily="-106" charset="2"/>
                <a:ea typeface="Arial" pitchFamily="-106" charset="0"/>
                <a:cs typeface="Arial" pitchFamily="-106" charset="0"/>
              </a:rPr>
              <a:t>×</a:t>
            </a:r>
            <a:r>
              <a:rPr lang="en-US" sz="2400" b="1" dirty="0">
                <a:ea typeface="Arial" pitchFamily="-106" charset="0"/>
                <a:cs typeface="Arial" pitchFamily="-106" charset="0"/>
              </a:rPr>
              <a:t> 10</a:t>
            </a:r>
            <a:r>
              <a:rPr lang="en-US" sz="2400" b="1" baseline="30000" dirty="0">
                <a:ea typeface="Arial" pitchFamily="-106" charset="0"/>
                <a:cs typeface="Arial" pitchFamily="-106" charset="0"/>
              </a:rPr>
              <a:t>-6</a:t>
            </a:r>
            <a:r>
              <a:rPr lang="en-US" sz="2400" b="1" dirty="0">
                <a:ea typeface="Arial" pitchFamily="-106" charset="0"/>
                <a:cs typeface="Arial" pitchFamily="-106" charset="0"/>
              </a:rPr>
              <a:t> </a:t>
            </a:r>
            <a:r>
              <a:rPr lang="en-US" sz="2400" b="1" dirty="0" err="1">
                <a:ea typeface="Arial" pitchFamily="-106" charset="0"/>
                <a:cs typeface="Arial" pitchFamily="-106" charset="0"/>
              </a:rPr>
              <a:t>mol</a:t>
            </a:r>
            <a:r>
              <a:rPr lang="en-US" sz="2400" b="1" dirty="0">
                <a:ea typeface="Arial" pitchFamily="-106" charset="0"/>
                <a:cs typeface="Arial" pitchFamily="-106" charset="0"/>
              </a:rPr>
              <a:t>/L</a:t>
            </a:r>
          </a:p>
          <a:p>
            <a:pPr marL="173038" indent="-173038">
              <a:lnSpc>
                <a:spcPts val="3000"/>
              </a:lnSpc>
              <a:spcAft>
                <a:spcPts val="400"/>
              </a:spcAft>
            </a:pPr>
            <a:r>
              <a:rPr lang="en-US" sz="2400" b="1" dirty="0">
                <a:ea typeface="Arial" pitchFamily="-106" charset="0"/>
                <a:cs typeface="Arial" pitchFamily="-106" charset="0"/>
              </a:rPr>
              <a:t>•	The </a:t>
            </a:r>
            <a:r>
              <a:rPr lang="en-US" sz="2400" b="1" dirty="0" err="1">
                <a:ea typeface="Arial" pitchFamily="-106" charset="0"/>
                <a:cs typeface="Arial" pitchFamily="-106" charset="0"/>
              </a:rPr>
              <a:t>solubilization</a:t>
            </a:r>
            <a:r>
              <a:rPr lang="en-US" sz="2400" b="1" dirty="0">
                <a:ea typeface="Arial" pitchFamily="-106" charset="0"/>
                <a:cs typeface="Arial" pitchFamily="-106" charset="0"/>
              </a:rPr>
              <a:t> reaction is </a:t>
            </a:r>
          </a:p>
          <a:p>
            <a:pPr>
              <a:lnSpc>
                <a:spcPts val="3000"/>
              </a:lnSpc>
              <a:spcAft>
                <a:spcPts val="400"/>
              </a:spcAft>
            </a:pPr>
            <a:r>
              <a:rPr lang="en-US" sz="2400" b="1" dirty="0">
                <a:ea typeface="Arial" pitchFamily="-106" charset="0"/>
                <a:cs typeface="Arial" pitchFamily="-106" charset="0"/>
              </a:rPr>
              <a:t>   </a:t>
            </a:r>
            <a:r>
              <a:rPr lang="en-US" sz="2400" b="1" dirty="0" err="1">
                <a:ea typeface="Arial" pitchFamily="-106" charset="0"/>
                <a:cs typeface="Arial" pitchFamily="-106" charset="0"/>
              </a:rPr>
              <a:t>Pb</a:t>
            </a:r>
            <a:r>
              <a:rPr lang="en-US" sz="2400" b="1" dirty="0">
                <a:ea typeface="Arial" pitchFamily="-106" charset="0"/>
                <a:cs typeface="Arial" pitchFamily="-106" charset="0"/>
              </a:rPr>
              <a:t>(OH)</a:t>
            </a:r>
            <a:r>
              <a:rPr lang="en-US" sz="2400" b="1" baseline="-25000" dirty="0">
                <a:ea typeface="Arial" pitchFamily="-106" charset="0"/>
                <a:cs typeface="Arial" pitchFamily="-106" charset="0"/>
              </a:rPr>
              <a:t>2</a:t>
            </a:r>
            <a:r>
              <a:rPr lang="en-US" sz="2400" b="1" dirty="0">
                <a:ea typeface="Arial" pitchFamily="-106" charset="0"/>
                <a:cs typeface="Arial" pitchFamily="-106" charset="0"/>
              </a:rPr>
              <a:t>(</a:t>
            </a:r>
            <a:r>
              <a:rPr lang="en-US" sz="2400" b="1" i="1" dirty="0">
                <a:ea typeface="Arial" pitchFamily="-106" charset="0"/>
                <a:cs typeface="Arial" pitchFamily="-106" charset="0"/>
              </a:rPr>
              <a:t>s</a:t>
            </a:r>
            <a:r>
              <a:rPr lang="en-US" sz="2400" b="1" dirty="0">
                <a:ea typeface="Arial" pitchFamily="-106" charset="0"/>
                <a:cs typeface="Arial" pitchFamily="-106" charset="0"/>
              </a:rPr>
              <a:t>) + HT</a:t>
            </a:r>
            <a:r>
              <a:rPr lang="en-US" sz="2400" b="1" baseline="30000" dirty="0">
                <a:ea typeface="Arial" pitchFamily="-106" charset="0"/>
                <a:cs typeface="Arial" pitchFamily="-106" charset="0"/>
              </a:rPr>
              <a:t>2- </a:t>
            </a:r>
            <a:r>
              <a:rPr lang="en-US" sz="2400" b="1" dirty="0">
                <a:latin typeface="Symbol" pitchFamily="-106" charset="2"/>
                <a:ea typeface="Arial" pitchFamily="-106" charset="0"/>
                <a:cs typeface="Arial" pitchFamily="-106" charset="0"/>
              </a:rPr>
              <a:t>« </a:t>
            </a:r>
            <a:r>
              <a:rPr lang="en-US" sz="2400" b="1" dirty="0" err="1">
                <a:ea typeface="Arial" pitchFamily="-106" charset="0"/>
                <a:cs typeface="Arial" pitchFamily="-106" charset="0"/>
              </a:rPr>
              <a:t>PbT</a:t>
            </a:r>
            <a:r>
              <a:rPr lang="en-US" sz="2800" b="1" baseline="30000" dirty="0">
                <a:ea typeface="Arial" pitchFamily="-106" charset="0"/>
                <a:cs typeface="Arial" pitchFamily="-106" charset="0"/>
              </a:rPr>
              <a:t>- </a:t>
            </a:r>
            <a:r>
              <a:rPr lang="en-US" sz="2400" b="1" dirty="0">
                <a:ea typeface="Arial" pitchFamily="-106" charset="0"/>
                <a:cs typeface="Arial" pitchFamily="-106" charset="0"/>
              </a:rPr>
              <a:t>+ OH</a:t>
            </a:r>
            <a:r>
              <a:rPr lang="en-US" sz="2400" b="1" baseline="30000" dirty="0">
                <a:ea typeface="Arial" pitchFamily="-106" charset="0"/>
                <a:cs typeface="Arial" pitchFamily="-106" charset="0"/>
              </a:rPr>
              <a:t>-</a:t>
            </a:r>
            <a:r>
              <a:rPr lang="en-US" sz="2400" b="1" dirty="0">
                <a:ea typeface="Arial" pitchFamily="-106" charset="0"/>
                <a:cs typeface="Arial" pitchFamily="-106" charset="0"/>
              </a:rPr>
              <a:t> +</a:t>
            </a:r>
            <a:r>
              <a:rPr lang="en-US" sz="2400" b="1" baseline="30000" dirty="0">
                <a:ea typeface="Arial" pitchFamily="-106" charset="0"/>
                <a:cs typeface="Arial" pitchFamily="-106" charset="0"/>
              </a:rPr>
              <a:t> </a:t>
            </a:r>
            <a:r>
              <a:rPr lang="en-US" sz="2400" b="1" dirty="0">
                <a:ea typeface="Arial" pitchFamily="-106" charset="0"/>
                <a:cs typeface="Arial" pitchFamily="-106" charset="0"/>
              </a:rPr>
              <a:t> H</a:t>
            </a:r>
            <a:r>
              <a:rPr lang="en-US" sz="2400" b="1" baseline="-25000" dirty="0">
                <a:ea typeface="Arial" pitchFamily="-106" charset="0"/>
                <a:cs typeface="Arial" pitchFamily="-106" charset="0"/>
              </a:rPr>
              <a:t>2</a:t>
            </a:r>
            <a:r>
              <a:rPr lang="en-US" sz="2400" b="1" dirty="0">
                <a:ea typeface="Arial" pitchFamily="-106" charset="0"/>
                <a:cs typeface="Arial" pitchFamily="-106" charset="0"/>
              </a:rPr>
              <a:t>O</a:t>
            </a:r>
          </a:p>
          <a:p>
            <a:pPr marL="173038" indent="-173038">
              <a:lnSpc>
                <a:spcPts val="3000"/>
              </a:lnSpc>
              <a:spcAft>
                <a:spcPts val="400"/>
              </a:spcAft>
            </a:pPr>
            <a:r>
              <a:rPr lang="en-US" sz="2400" b="1" dirty="0">
                <a:ea typeface="Arial" pitchFamily="-106" charset="0"/>
                <a:cs typeface="Arial" pitchFamily="-106" charset="0"/>
              </a:rPr>
              <a:t>•	The degree of </a:t>
            </a:r>
            <a:r>
              <a:rPr lang="en-US" sz="2400" b="1" dirty="0" err="1">
                <a:ea typeface="Arial" pitchFamily="-106" charset="0"/>
                <a:cs typeface="Arial" pitchFamily="-106" charset="0"/>
              </a:rPr>
              <a:t>solubilization</a:t>
            </a:r>
            <a:r>
              <a:rPr lang="en-US" sz="2400" b="1" dirty="0">
                <a:ea typeface="Arial" pitchFamily="-106" charset="0"/>
                <a:cs typeface="Arial" pitchFamily="-106" charset="0"/>
              </a:rPr>
              <a:t> of lead is given by the ratio [</a:t>
            </a:r>
            <a:r>
              <a:rPr lang="en-US" sz="2400" b="1" dirty="0" err="1">
                <a:ea typeface="Arial" pitchFamily="-106" charset="0"/>
                <a:cs typeface="Arial" pitchFamily="-106" charset="0"/>
              </a:rPr>
              <a:t>PbT</a:t>
            </a:r>
            <a:r>
              <a:rPr lang="en-US" sz="2800" b="1" baseline="30000" dirty="0">
                <a:ea typeface="Arial" pitchFamily="-106" charset="0"/>
                <a:cs typeface="Arial" pitchFamily="-106" charset="0"/>
              </a:rPr>
              <a:t>-</a:t>
            </a:r>
            <a:r>
              <a:rPr lang="en-US" sz="2400" b="1" dirty="0">
                <a:ea typeface="Arial" pitchFamily="-106" charset="0"/>
                <a:cs typeface="Arial" pitchFamily="-106" charset="0"/>
              </a:rPr>
              <a:t>]/[HT</a:t>
            </a:r>
            <a:r>
              <a:rPr lang="en-US" sz="2800" b="1" baseline="30000" dirty="0">
                <a:ea typeface="Arial" pitchFamily="-106" charset="0"/>
                <a:cs typeface="Arial" pitchFamily="-106" charset="0"/>
              </a:rPr>
              <a:t>2-</a:t>
            </a:r>
            <a:r>
              <a:rPr lang="en-US" sz="2400" b="1" dirty="0">
                <a:ea typeface="Arial" pitchFamily="-106" charset="0"/>
                <a:cs typeface="Arial" pitchFamily="-106" charset="0"/>
              </a:rPr>
              <a:t>]</a:t>
            </a:r>
          </a:p>
          <a:p>
            <a:pPr>
              <a:lnSpc>
                <a:spcPts val="3000"/>
              </a:lnSpc>
              <a:spcAft>
                <a:spcPts val="400"/>
              </a:spcAft>
            </a:pPr>
            <a:r>
              <a:rPr lang="en-US" sz="2400" b="1" dirty="0">
                <a:ea typeface="Arial" pitchFamily="-106" charset="0"/>
                <a:cs typeface="Arial" pitchFamily="-106" charset="0"/>
              </a:rPr>
              <a:t>The calculation of this ratio is shown on the following slide</a:t>
            </a:r>
          </a:p>
          <a:p>
            <a:pPr marL="173038" indent="-173038">
              <a:lnSpc>
                <a:spcPts val="3000"/>
              </a:lnSpc>
              <a:spcAft>
                <a:spcPts val="400"/>
              </a:spcAft>
            </a:pPr>
            <a:r>
              <a:rPr lang="en-US" sz="2400" b="1" dirty="0">
                <a:ea typeface="Arial" pitchFamily="-106" charset="0"/>
                <a:cs typeface="Arial" pitchFamily="-106" charset="0"/>
              </a:rPr>
              <a:t>• [</a:t>
            </a:r>
            <a:r>
              <a:rPr lang="en-US" sz="2400" b="1" dirty="0" err="1">
                <a:ea typeface="Arial" pitchFamily="-106" charset="0"/>
                <a:cs typeface="Arial" pitchFamily="-106" charset="0"/>
              </a:rPr>
              <a:t>PbT</a:t>
            </a:r>
            <a:r>
              <a:rPr lang="en-US" sz="2800" b="1" baseline="30000" dirty="0">
                <a:ea typeface="Arial" pitchFamily="-106" charset="0"/>
                <a:cs typeface="Arial" pitchFamily="-106" charset="0"/>
              </a:rPr>
              <a:t>-</a:t>
            </a:r>
            <a:r>
              <a:rPr lang="en-US" sz="2400" b="1" dirty="0">
                <a:ea typeface="Arial" pitchFamily="-106" charset="0"/>
                <a:cs typeface="Arial" pitchFamily="-106" charset="0"/>
              </a:rPr>
              <a:t>]/[HT</a:t>
            </a:r>
            <a:r>
              <a:rPr lang="en-US" sz="2800" b="1" baseline="30000" dirty="0">
                <a:ea typeface="Arial" pitchFamily="-106" charset="0"/>
                <a:cs typeface="Arial" pitchFamily="-106" charset="0"/>
              </a:rPr>
              <a:t>2-</a:t>
            </a:r>
            <a:r>
              <a:rPr lang="en-US" sz="2400" b="1" dirty="0">
                <a:ea typeface="Arial" pitchFamily="-106" charset="0"/>
                <a:cs typeface="Arial" pitchFamily="-106" charset="0"/>
              </a:rPr>
              <a:t>] = 20.7 under the conditions given showing that essentially all the NTA is bound to lead as soluble </a:t>
            </a:r>
            <a:r>
              <a:rPr lang="en-US" sz="2400" b="1" dirty="0" err="1">
                <a:ea typeface="Arial" pitchFamily="-106" charset="0"/>
                <a:cs typeface="Arial" pitchFamily="-106" charset="0"/>
              </a:rPr>
              <a:t>PbT</a:t>
            </a:r>
            <a:r>
              <a:rPr lang="en-US" sz="2400" b="1" baseline="30000" dirty="0">
                <a:ea typeface="Arial" pitchFamily="-106" charset="0"/>
                <a:cs typeface="Arial" pitchFamily="-106" charset="0"/>
              </a:rPr>
              <a:t>-</a:t>
            </a:r>
            <a:r>
              <a:rPr lang="en-US" sz="2400" b="1" dirty="0">
                <a:ea typeface="Arial" pitchFamily="-106" charset="0"/>
                <a:cs typeface="Arial" pitchFamily="-106" charset="0"/>
              </a:rPr>
              <a:t>  </a:t>
            </a:r>
            <a:r>
              <a:rPr lang="en-US" sz="2400" b="1" baseline="30000" dirty="0">
                <a:ea typeface="Arial" pitchFamily="-106" charset="0"/>
                <a:cs typeface="Arial" pitchFamily="-106" charset="0"/>
              </a:rPr>
              <a:t> </a:t>
            </a:r>
            <a:r>
              <a:rPr lang="en-US" sz="2400" b="1" dirty="0">
                <a:ea typeface="Arial" pitchFamily="-106" charset="0"/>
                <a:cs typeface="Arial" pitchFamily="-106" charset="0"/>
              </a:rPr>
              <a: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FFD2E"/>
        </a:solidFill>
        <a:effectLst/>
      </p:bgPr>
    </p:bg>
    <p:spTree>
      <p:nvGrpSpPr>
        <p:cNvPr id="1" name=""/>
        <p:cNvGrpSpPr/>
        <p:nvPr/>
      </p:nvGrpSpPr>
      <p:grpSpPr>
        <a:xfrm>
          <a:off x="0" y="0"/>
          <a:ext cx="0" cy="0"/>
          <a:chOff x="0" y="0"/>
          <a:chExt cx="0" cy="0"/>
        </a:xfrm>
      </p:grpSpPr>
      <p:sp>
        <p:nvSpPr>
          <p:cNvPr id="48130" name="TextBox 5"/>
          <p:cNvSpPr txBox="1">
            <a:spLocks noChangeArrowheads="1"/>
          </p:cNvSpPr>
          <p:nvPr/>
        </p:nvSpPr>
        <p:spPr bwMode="auto">
          <a:xfrm>
            <a:off x="8382000" y="0"/>
            <a:ext cx="685800" cy="369888"/>
          </a:xfrm>
          <a:prstGeom prst="rect">
            <a:avLst/>
          </a:prstGeom>
          <a:noFill/>
          <a:ln w="9525">
            <a:noFill/>
            <a:miter lim="800000"/>
            <a:headEnd/>
            <a:tailEnd/>
          </a:ln>
        </p:spPr>
        <p:txBody>
          <a:bodyPr>
            <a:prstTxWarp prst="textNoShape">
              <a:avLst/>
            </a:prstTxWarp>
            <a:spAutoFit/>
          </a:bodyPr>
          <a:lstStyle/>
          <a:p>
            <a:fld id="{E921919A-40E7-2240-A6DD-8D9AF571508F}" type="slidenum">
              <a:rPr lang="en-US">
                <a:latin typeface="Calibri" pitchFamily="-106" charset="0"/>
              </a:rPr>
              <a:pPr/>
              <a:t>36</a:t>
            </a:fld>
            <a:endParaRPr lang="en-US">
              <a:latin typeface="Calibri" pitchFamily="-106" charset="0"/>
            </a:endParaRPr>
          </a:p>
        </p:txBody>
      </p:sp>
      <p:pic>
        <p:nvPicPr>
          <p:cNvPr id="48131" name="Picture 6" descr="Pb(OH)2 in NTA"/>
          <p:cNvPicPr>
            <a:picLocks noChangeAspect="1"/>
          </p:cNvPicPr>
          <p:nvPr/>
        </p:nvPicPr>
        <p:blipFill>
          <a:blip r:embed="rId2"/>
          <a:srcRect/>
          <a:stretch>
            <a:fillRect/>
          </a:stretch>
        </p:blipFill>
        <p:spPr bwMode="auto">
          <a:xfrm>
            <a:off x="1193800" y="101600"/>
            <a:ext cx="6654800" cy="6654800"/>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FA7D7"/>
        </a:solidFill>
        <a:effectLst/>
      </p:bgPr>
    </p:bg>
    <p:spTree>
      <p:nvGrpSpPr>
        <p:cNvPr id="1" name=""/>
        <p:cNvGrpSpPr/>
        <p:nvPr/>
      </p:nvGrpSpPr>
      <p:grpSpPr>
        <a:xfrm>
          <a:off x="0" y="0"/>
          <a:ext cx="0" cy="0"/>
          <a:chOff x="0" y="0"/>
          <a:chExt cx="0" cy="0"/>
        </a:xfrm>
      </p:grpSpPr>
      <p:sp>
        <p:nvSpPr>
          <p:cNvPr id="49154" name="TextBox 1"/>
          <p:cNvSpPr txBox="1">
            <a:spLocks noChangeArrowheads="1"/>
          </p:cNvSpPr>
          <p:nvPr/>
        </p:nvSpPr>
        <p:spPr bwMode="auto">
          <a:xfrm>
            <a:off x="152400" y="76200"/>
            <a:ext cx="8763000" cy="2962275"/>
          </a:xfrm>
          <a:prstGeom prst="rect">
            <a:avLst/>
          </a:prstGeom>
          <a:noFill/>
          <a:ln w="9525">
            <a:noFill/>
            <a:miter lim="800000"/>
            <a:headEnd/>
            <a:tailEnd/>
          </a:ln>
        </p:spPr>
        <p:txBody>
          <a:bodyPr>
            <a:prstTxWarp prst="textNoShape">
              <a:avLst/>
            </a:prstTxWarp>
            <a:spAutoFit/>
          </a:bodyPr>
          <a:lstStyle/>
          <a:p>
            <a:pPr>
              <a:lnSpc>
                <a:spcPts val="3600"/>
              </a:lnSpc>
              <a:spcAft>
                <a:spcPts val="400"/>
              </a:spcAft>
            </a:pPr>
            <a:r>
              <a:rPr lang="en-US" sz="2800" b="1" dirty="0">
                <a:ea typeface="Arial" pitchFamily="-106" charset="0"/>
                <a:cs typeface="Arial" pitchFamily="-106" charset="0"/>
              </a:rPr>
              <a:t>Reaction of NTA with Lead Carbonate</a:t>
            </a:r>
          </a:p>
          <a:p>
            <a:pPr>
              <a:lnSpc>
                <a:spcPts val="3000"/>
              </a:lnSpc>
              <a:spcAft>
                <a:spcPts val="400"/>
              </a:spcAft>
            </a:pPr>
            <a:r>
              <a:rPr lang="en-US" sz="2400" b="1" dirty="0">
                <a:ea typeface="Arial" pitchFamily="-106" charset="0"/>
                <a:cs typeface="Arial" pitchFamily="-106" charset="0"/>
              </a:rPr>
              <a:t>Lead carbonate, PbCO</a:t>
            </a:r>
            <a:r>
              <a:rPr lang="en-US" sz="2400" b="1" baseline="-25000" dirty="0">
                <a:ea typeface="Arial" pitchFamily="-106" charset="0"/>
                <a:cs typeface="Arial" pitchFamily="-106" charset="0"/>
              </a:rPr>
              <a:t>3</a:t>
            </a:r>
            <a:r>
              <a:rPr lang="en-US" sz="2400" b="1" dirty="0">
                <a:ea typeface="Arial" pitchFamily="-106" charset="0"/>
                <a:cs typeface="Arial" pitchFamily="-106" charset="0"/>
              </a:rPr>
              <a:t>, is the predominant lead species in water under many conditions. The example shown in the text is for water containing 25 mg Na</a:t>
            </a:r>
            <a:r>
              <a:rPr lang="en-US" sz="2400" b="1" baseline="-25000" dirty="0">
                <a:ea typeface="Arial" pitchFamily="-106" charset="0"/>
                <a:cs typeface="Arial" pitchFamily="-106" charset="0"/>
              </a:rPr>
              <a:t>3</a:t>
            </a:r>
            <a:r>
              <a:rPr lang="en-US" sz="2400" b="1" dirty="0">
                <a:ea typeface="Arial" pitchFamily="-106" charset="0"/>
                <a:cs typeface="Arial" pitchFamily="-106" charset="0"/>
              </a:rPr>
              <a:t>T in equilibrium with PbCO</a:t>
            </a:r>
            <a:r>
              <a:rPr lang="en-US" sz="2400" b="1" baseline="-25000" dirty="0">
                <a:ea typeface="Arial" pitchFamily="-106" charset="0"/>
                <a:cs typeface="Arial" pitchFamily="-106" charset="0"/>
              </a:rPr>
              <a:t>3</a:t>
            </a:r>
            <a:r>
              <a:rPr lang="en-US" sz="2400" b="1" dirty="0">
                <a:ea typeface="Arial" pitchFamily="-106" charset="0"/>
                <a:cs typeface="Arial" pitchFamily="-106" charset="0"/>
              </a:rPr>
              <a:t> at pH 7.00. The following apply (see equilibrium constant expressions in text):</a:t>
            </a:r>
          </a:p>
          <a:p>
            <a:pPr>
              <a:lnSpc>
                <a:spcPts val="3000"/>
              </a:lnSpc>
              <a:spcAft>
                <a:spcPts val="400"/>
              </a:spcAft>
            </a:pPr>
            <a:r>
              <a:rPr lang="en-US" sz="2400" b="1" dirty="0">
                <a:ea typeface="Arial" pitchFamily="-106" charset="0"/>
                <a:cs typeface="Arial" pitchFamily="-106" charset="0"/>
              </a:rPr>
              <a:t>• Reaction:   </a:t>
            </a:r>
          </a:p>
        </p:txBody>
      </p:sp>
      <p:sp>
        <p:nvSpPr>
          <p:cNvPr id="49155" name="TextBox 2"/>
          <p:cNvSpPr txBox="1">
            <a:spLocks noChangeArrowheads="1"/>
          </p:cNvSpPr>
          <p:nvPr/>
        </p:nvSpPr>
        <p:spPr bwMode="auto">
          <a:xfrm>
            <a:off x="152400" y="5181600"/>
            <a:ext cx="8991600" cy="858838"/>
          </a:xfrm>
          <a:prstGeom prst="rect">
            <a:avLst/>
          </a:prstGeom>
          <a:noFill/>
          <a:ln w="9525">
            <a:noFill/>
            <a:miter lim="800000"/>
            <a:headEnd/>
            <a:tailEnd/>
          </a:ln>
        </p:spPr>
        <p:txBody>
          <a:bodyPr>
            <a:prstTxWarp prst="textNoShape">
              <a:avLst/>
            </a:prstTxWarp>
            <a:spAutoFit/>
          </a:bodyPr>
          <a:lstStyle/>
          <a:p>
            <a:pPr>
              <a:lnSpc>
                <a:spcPts val="3000"/>
              </a:lnSpc>
            </a:pPr>
            <a:r>
              <a:rPr lang="en-US" sz="2400" b="1" dirty="0">
                <a:ea typeface="Arial" pitchFamily="-106" charset="0"/>
                <a:cs typeface="Arial" pitchFamily="-106" charset="0"/>
              </a:rPr>
              <a:t>This ratio shows that under typical conditions NTA would dissolve lead from solid PbCO</a:t>
            </a:r>
            <a:r>
              <a:rPr lang="en-US" sz="2400" b="1" baseline="-25000" dirty="0">
                <a:ea typeface="Arial" pitchFamily="-106" charset="0"/>
                <a:cs typeface="Arial" pitchFamily="-106" charset="0"/>
              </a:rPr>
              <a:t>3</a:t>
            </a:r>
            <a:r>
              <a:rPr lang="en-US" sz="2400" b="1" dirty="0">
                <a:ea typeface="Arial" pitchFamily="-106" charset="0"/>
                <a:cs typeface="Arial" pitchFamily="-106" charset="0"/>
              </a:rPr>
              <a:t> </a:t>
            </a:r>
          </a:p>
        </p:txBody>
      </p:sp>
      <p:sp>
        <p:nvSpPr>
          <p:cNvPr id="49156" name="TextBox 3"/>
          <p:cNvSpPr txBox="1">
            <a:spLocks noChangeArrowheads="1"/>
          </p:cNvSpPr>
          <p:nvPr/>
        </p:nvSpPr>
        <p:spPr bwMode="auto">
          <a:xfrm>
            <a:off x="152400" y="3657600"/>
            <a:ext cx="8991600" cy="858838"/>
          </a:xfrm>
          <a:prstGeom prst="rect">
            <a:avLst/>
          </a:prstGeom>
          <a:noFill/>
          <a:ln w="9525">
            <a:noFill/>
            <a:miter lim="800000"/>
            <a:headEnd/>
            <a:tailEnd/>
          </a:ln>
        </p:spPr>
        <p:txBody>
          <a:bodyPr>
            <a:prstTxWarp prst="textNoShape">
              <a:avLst/>
            </a:prstTxWarp>
            <a:spAutoFit/>
          </a:bodyPr>
          <a:lstStyle/>
          <a:p>
            <a:pPr>
              <a:lnSpc>
                <a:spcPts val="3000"/>
              </a:lnSpc>
            </a:pPr>
            <a:r>
              <a:rPr lang="en-US" sz="2400" b="1" dirty="0">
                <a:ea typeface="Arial" pitchFamily="-106" charset="0"/>
                <a:cs typeface="Arial" pitchFamily="-106" charset="0"/>
              </a:rPr>
              <a:t>• Assume a reasonable value of [HCO</a:t>
            </a:r>
            <a:r>
              <a:rPr lang="en-US" sz="2400" b="1" baseline="-25000" dirty="0">
                <a:ea typeface="Arial" pitchFamily="-106" charset="0"/>
                <a:cs typeface="Arial" pitchFamily="-106" charset="0"/>
              </a:rPr>
              <a:t>3</a:t>
            </a:r>
            <a:r>
              <a:rPr lang="en-US" sz="2800" b="1" baseline="30000" dirty="0">
                <a:ea typeface="Arial" pitchFamily="-106" charset="0"/>
                <a:cs typeface="Arial" pitchFamily="-106" charset="0"/>
              </a:rPr>
              <a:t>-</a:t>
            </a:r>
            <a:r>
              <a:rPr lang="en-US" sz="2400" b="1" dirty="0">
                <a:ea typeface="Arial" pitchFamily="-106" charset="0"/>
                <a:cs typeface="Arial" pitchFamily="-106" charset="0"/>
              </a:rPr>
              <a:t>] = 1.00 </a:t>
            </a:r>
            <a:r>
              <a:rPr lang="en-US" sz="2400" b="1" dirty="0">
                <a:latin typeface="Symbol"/>
                <a:cs typeface="Arial"/>
              </a:rPr>
              <a:t>×</a:t>
            </a:r>
            <a:r>
              <a:rPr lang="en-US" sz="2400" b="1" dirty="0">
                <a:ea typeface="Arial" pitchFamily="-106" charset="0"/>
                <a:cs typeface="Arial" pitchFamily="-106" charset="0"/>
              </a:rPr>
              <a:t>10</a:t>
            </a:r>
            <a:r>
              <a:rPr lang="en-US" sz="2400" b="1" baseline="30000" dirty="0">
                <a:ea typeface="Arial" pitchFamily="-106" charset="0"/>
                <a:cs typeface="Arial" pitchFamily="-106" charset="0"/>
              </a:rPr>
              <a:t>-3</a:t>
            </a:r>
            <a:r>
              <a:rPr lang="en-US" sz="2400" b="1" dirty="0">
                <a:ea typeface="Arial" pitchFamily="-106" charset="0"/>
                <a:cs typeface="Arial" pitchFamily="-106" charset="0"/>
              </a:rPr>
              <a:t> </a:t>
            </a:r>
            <a:r>
              <a:rPr lang="en-US" sz="2400" b="1" dirty="0" err="1">
                <a:ea typeface="Arial" pitchFamily="-106" charset="0"/>
                <a:cs typeface="Arial" pitchFamily="-106" charset="0"/>
              </a:rPr>
              <a:t>mol</a:t>
            </a:r>
            <a:r>
              <a:rPr lang="en-US" sz="2400" b="1" dirty="0">
                <a:ea typeface="Arial" pitchFamily="-106" charset="0"/>
                <a:cs typeface="Arial" pitchFamily="-106" charset="0"/>
              </a:rPr>
              <a:t>/L</a:t>
            </a:r>
          </a:p>
          <a:p>
            <a:pPr>
              <a:lnSpc>
                <a:spcPts val="3000"/>
              </a:lnSpc>
            </a:pPr>
            <a:r>
              <a:rPr lang="en-US" sz="2400" b="1" dirty="0">
                <a:ea typeface="Arial" pitchFamily="-106" charset="0"/>
                <a:cs typeface="Arial" pitchFamily="-106" charset="0"/>
              </a:rPr>
              <a:t>• Ratio of chelated to </a:t>
            </a:r>
            <a:r>
              <a:rPr lang="en-US" sz="2400" b="1" dirty="0" err="1">
                <a:ea typeface="Arial" pitchFamily="-106" charset="0"/>
                <a:cs typeface="Arial" pitchFamily="-106" charset="0"/>
              </a:rPr>
              <a:t>unchelated</a:t>
            </a:r>
            <a:r>
              <a:rPr lang="en-US" sz="2400" b="1" dirty="0">
                <a:ea typeface="Arial" pitchFamily="-106" charset="0"/>
                <a:cs typeface="Arial" pitchFamily="-106" charset="0"/>
              </a:rPr>
              <a:t> NTA:</a:t>
            </a:r>
          </a:p>
        </p:txBody>
      </p:sp>
      <p:sp>
        <p:nvSpPr>
          <p:cNvPr id="49157" name="TextBox 4"/>
          <p:cNvSpPr txBox="1">
            <a:spLocks noChangeArrowheads="1"/>
          </p:cNvSpPr>
          <p:nvPr/>
        </p:nvSpPr>
        <p:spPr bwMode="auto">
          <a:xfrm>
            <a:off x="8382000" y="0"/>
            <a:ext cx="685800" cy="369888"/>
          </a:xfrm>
          <a:prstGeom prst="rect">
            <a:avLst/>
          </a:prstGeom>
          <a:noFill/>
          <a:ln w="9525">
            <a:noFill/>
            <a:miter lim="800000"/>
            <a:headEnd/>
            <a:tailEnd/>
          </a:ln>
        </p:spPr>
        <p:txBody>
          <a:bodyPr>
            <a:prstTxWarp prst="textNoShape">
              <a:avLst/>
            </a:prstTxWarp>
            <a:spAutoFit/>
          </a:bodyPr>
          <a:lstStyle/>
          <a:p>
            <a:fld id="{5229B0D6-39E1-EB45-BEBE-9B0058D314FC}" type="slidenum">
              <a:rPr lang="en-US">
                <a:latin typeface="Calibri" pitchFamily="-106" charset="0"/>
              </a:rPr>
              <a:pPr/>
              <a:t>37</a:t>
            </a:fld>
            <a:endParaRPr lang="en-US">
              <a:latin typeface="Calibri" pitchFamily="-106" charset="0"/>
            </a:endParaRPr>
          </a:p>
        </p:txBody>
      </p:sp>
      <p:pic>
        <p:nvPicPr>
          <p:cNvPr id="49158" name="Picture 5" descr="Pb Carbonate:NTA-1"/>
          <p:cNvPicPr>
            <a:picLocks noChangeAspect="1"/>
          </p:cNvPicPr>
          <p:nvPr/>
        </p:nvPicPr>
        <p:blipFill>
          <a:blip r:embed="rId2"/>
          <a:srcRect/>
          <a:stretch>
            <a:fillRect/>
          </a:stretch>
        </p:blipFill>
        <p:spPr bwMode="auto">
          <a:xfrm>
            <a:off x="1828800" y="2514600"/>
            <a:ext cx="5364163" cy="1219200"/>
          </a:xfrm>
          <a:prstGeom prst="rect">
            <a:avLst/>
          </a:prstGeom>
          <a:noFill/>
          <a:ln w="9525">
            <a:noFill/>
            <a:miter lim="800000"/>
            <a:headEnd/>
            <a:tailEnd/>
          </a:ln>
        </p:spPr>
      </p:pic>
      <p:pic>
        <p:nvPicPr>
          <p:cNvPr id="49159" name="Picture 6" descr="Pb Carbonate-NTA-2"/>
          <p:cNvPicPr>
            <a:picLocks noChangeAspect="1"/>
          </p:cNvPicPr>
          <p:nvPr/>
        </p:nvPicPr>
        <p:blipFill>
          <a:blip r:embed="rId3"/>
          <a:srcRect/>
          <a:stretch>
            <a:fillRect/>
          </a:stretch>
        </p:blipFill>
        <p:spPr bwMode="auto">
          <a:xfrm>
            <a:off x="2016125" y="4368800"/>
            <a:ext cx="4308475" cy="812800"/>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A6E7FF"/>
        </a:solidFill>
        <a:effectLst/>
      </p:bgPr>
    </p:bg>
    <p:spTree>
      <p:nvGrpSpPr>
        <p:cNvPr id="1" name=""/>
        <p:cNvGrpSpPr/>
        <p:nvPr/>
      </p:nvGrpSpPr>
      <p:grpSpPr>
        <a:xfrm>
          <a:off x="0" y="0"/>
          <a:ext cx="0" cy="0"/>
          <a:chOff x="0" y="0"/>
          <a:chExt cx="0" cy="0"/>
        </a:xfrm>
      </p:grpSpPr>
      <p:sp>
        <p:nvSpPr>
          <p:cNvPr id="50178" name="TextBox 3"/>
          <p:cNvSpPr txBox="1">
            <a:spLocks noChangeArrowheads="1"/>
          </p:cNvSpPr>
          <p:nvPr/>
        </p:nvSpPr>
        <p:spPr bwMode="auto">
          <a:xfrm>
            <a:off x="152400" y="304800"/>
            <a:ext cx="8763000" cy="1512888"/>
          </a:xfrm>
          <a:prstGeom prst="rect">
            <a:avLst/>
          </a:prstGeom>
          <a:noFill/>
          <a:ln w="9525">
            <a:noFill/>
            <a:miter lim="800000"/>
            <a:headEnd/>
            <a:tailEnd/>
          </a:ln>
        </p:spPr>
        <p:txBody>
          <a:bodyPr>
            <a:prstTxWarp prst="textNoShape">
              <a:avLst/>
            </a:prstTxWarp>
            <a:spAutoFit/>
          </a:bodyPr>
          <a:lstStyle/>
          <a:p>
            <a:pPr>
              <a:lnSpc>
                <a:spcPts val="3600"/>
              </a:lnSpc>
              <a:spcAft>
                <a:spcPts val="400"/>
              </a:spcAft>
            </a:pPr>
            <a:r>
              <a:rPr lang="en-US" sz="2400" b="1" dirty="0">
                <a:ea typeface="Arial" pitchFamily="-106" charset="0"/>
                <a:cs typeface="Arial" pitchFamily="-106" charset="0"/>
              </a:rPr>
              <a:t>Reaction of NTA with PbCO</a:t>
            </a:r>
            <a:r>
              <a:rPr lang="en-US" sz="2400" b="1" baseline="-25000" dirty="0">
                <a:ea typeface="Arial" pitchFamily="-106" charset="0"/>
                <a:cs typeface="Arial" pitchFamily="-106" charset="0"/>
              </a:rPr>
              <a:t>3</a:t>
            </a:r>
            <a:r>
              <a:rPr lang="en-US" sz="2400" b="1" dirty="0">
                <a:ea typeface="Arial" pitchFamily="-106" charset="0"/>
                <a:cs typeface="Arial" pitchFamily="-106" charset="0"/>
              </a:rPr>
              <a:t>(</a:t>
            </a:r>
            <a:r>
              <a:rPr lang="en-US" sz="2400" b="1" i="1" dirty="0">
                <a:ea typeface="Arial" pitchFamily="-106" charset="0"/>
                <a:cs typeface="Arial" pitchFamily="-106" charset="0"/>
              </a:rPr>
              <a:t>s</a:t>
            </a:r>
            <a:r>
              <a:rPr lang="en-US" sz="2400" b="1" dirty="0">
                <a:ea typeface="Arial" pitchFamily="-106" charset="0"/>
                <a:cs typeface="Arial" pitchFamily="-106" charset="0"/>
              </a:rPr>
              <a:t>) in the presence of 1.00 </a:t>
            </a:r>
            <a:r>
              <a:rPr lang="en-US" sz="2400" b="1" dirty="0">
                <a:latin typeface="Symbol" pitchFamily="-106" charset="2"/>
                <a:ea typeface="Arial" pitchFamily="-106" charset="0"/>
                <a:cs typeface="Arial" pitchFamily="-106" charset="0"/>
              </a:rPr>
              <a:t>×</a:t>
            </a:r>
            <a:r>
              <a:rPr lang="en-US" sz="2400" b="1" dirty="0">
                <a:ea typeface="Arial" pitchFamily="-106" charset="0"/>
                <a:cs typeface="Arial" pitchFamily="-106" charset="0"/>
              </a:rPr>
              <a:t> 10</a:t>
            </a:r>
            <a:r>
              <a:rPr lang="en-US" sz="2400" b="1" baseline="30000" dirty="0">
                <a:ea typeface="Arial" pitchFamily="-106" charset="0"/>
                <a:cs typeface="Arial" pitchFamily="-106" charset="0"/>
              </a:rPr>
              <a:t>–3</a:t>
            </a:r>
            <a:r>
              <a:rPr lang="en-US" sz="2400" b="1" dirty="0">
                <a:ea typeface="Arial" pitchFamily="-106" charset="0"/>
                <a:cs typeface="Arial" pitchFamily="-106" charset="0"/>
              </a:rPr>
              <a:t> </a:t>
            </a:r>
            <a:r>
              <a:rPr lang="en-US" sz="2400" b="1" dirty="0" err="1">
                <a:ea typeface="Arial" pitchFamily="-106" charset="0"/>
                <a:cs typeface="Arial" pitchFamily="-106" charset="0"/>
              </a:rPr>
              <a:t>mol</a:t>
            </a:r>
            <a:r>
              <a:rPr lang="en-US" sz="2400" b="1" dirty="0">
                <a:ea typeface="Arial" pitchFamily="-106" charset="0"/>
                <a:cs typeface="Arial" pitchFamily="-106" charset="0"/>
              </a:rPr>
              <a:t>/L Ca</a:t>
            </a:r>
            <a:r>
              <a:rPr lang="en-US" sz="2400" b="1" baseline="30000" dirty="0">
                <a:ea typeface="Arial" pitchFamily="-106" charset="0"/>
                <a:cs typeface="Arial" pitchFamily="-106" charset="0"/>
              </a:rPr>
              <a:t>2+ </a:t>
            </a:r>
            <a:r>
              <a:rPr lang="en-US" sz="2400" b="1" dirty="0">
                <a:ea typeface="Arial" pitchFamily="-106" charset="0"/>
                <a:cs typeface="Arial" pitchFamily="-106" charset="0"/>
              </a:rPr>
              <a:t>at pH 7.00 and [HCO</a:t>
            </a:r>
            <a:r>
              <a:rPr lang="en-US" sz="2400" b="1" baseline="-25000" dirty="0">
                <a:ea typeface="Arial" pitchFamily="-106" charset="0"/>
                <a:cs typeface="Arial" pitchFamily="-106" charset="0"/>
              </a:rPr>
              <a:t>3</a:t>
            </a:r>
            <a:r>
              <a:rPr lang="en-US" sz="2800" b="1" baseline="30000" dirty="0">
                <a:ea typeface="Arial" pitchFamily="-106" charset="0"/>
                <a:cs typeface="Arial" pitchFamily="-106" charset="0"/>
              </a:rPr>
              <a:t>-</a:t>
            </a:r>
            <a:r>
              <a:rPr lang="en-US" sz="2400" b="1" dirty="0">
                <a:ea typeface="Arial" pitchFamily="-106" charset="0"/>
                <a:cs typeface="Arial" pitchFamily="-106" charset="0"/>
              </a:rPr>
              <a:t>] = 1.00 </a:t>
            </a:r>
            <a:r>
              <a:rPr lang="en-US" sz="2400" b="1" dirty="0">
                <a:latin typeface="Symbol"/>
                <a:cs typeface="Arial"/>
              </a:rPr>
              <a:t>×</a:t>
            </a:r>
            <a:r>
              <a:rPr lang="en-US" sz="2400" b="1" dirty="0">
                <a:ea typeface="Arial" pitchFamily="-106" charset="0"/>
                <a:cs typeface="Arial" pitchFamily="-106" charset="0"/>
              </a:rPr>
              <a:t>10</a:t>
            </a:r>
            <a:r>
              <a:rPr lang="en-US" sz="2400" b="1" baseline="30000" dirty="0">
                <a:ea typeface="Arial" pitchFamily="-106" charset="0"/>
                <a:cs typeface="Arial" pitchFamily="-106" charset="0"/>
              </a:rPr>
              <a:t>-3</a:t>
            </a:r>
            <a:r>
              <a:rPr lang="en-US" sz="2400" b="1" dirty="0">
                <a:ea typeface="Arial" pitchFamily="-106" charset="0"/>
                <a:cs typeface="Arial" pitchFamily="-106" charset="0"/>
              </a:rPr>
              <a:t> </a:t>
            </a:r>
            <a:r>
              <a:rPr lang="en-US" sz="2400" b="1" dirty="0" err="1">
                <a:ea typeface="Arial" pitchFamily="-106" charset="0"/>
                <a:cs typeface="Arial" pitchFamily="-106" charset="0"/>
              </a:rPr>
              <a:t>mol</a:t>
            </a:r>
            <a:r>
              <a:rPr lang="en-US" sz="2400" b="1" dirty="0">
                <a:ea typeface="Arial" pitchFamily="-106" charset="0"/>
                <a:cs typeface="Arial" pitchFamily="-106" charset="0"/>
              </a:rPr>
              <a:t>/L</a:t>
            </a:r>
          </a:p>
          <a:p>
            <a:pPr>
              <a:lnSpc>
                <a:spcPts val="3600"/>
              </a:lnSpc>
              <a:spcAft>
                <a:spcPts val="400"/>
              </a:spcAft>
            </a:pPr>
            <a:r>
              <a:rPr lang="en-US" sz="2400" b="1" dirty="0">
                <a:ea typeface="Arial" pitchFamily="-106" charset="0"/>
                <a:cs typeface="Arial" pitchFamily="-106" charset="0"/>
              </a:rPr>
              <a:t>• The reaction and its equilibrium constant are  </a:t>
            </a:r>
          </a:p>
        </p:txBody>
      </p:sp>
      <p:sp>
        <p:nvSpPr>
          <p:cNvPr id="6" name="TextBox 5"/>
          <p:cNvSpPr txBox="1"/>
          <p:nvPr/>
        </p:nvSpPr>
        <p:spPr>
          <a:xfrm>
            <a:off x="152400" y="3352800"/>
            <a:ext cx="8991600" cy="2398713"/>
          </a:xfrm>
          <a:prstGeom prst="rect">
            <a:avLst/>
          </a:prstGeom>
          <a:noFill/>
        </p:spPr>
        <p:txBody>
          <a:bodyPr>
            <a:prstTxWarp prst="textNoShape">
              <a:avLst/>
            </a:prstTxWarp>
            <a:spAutoFit/>
          </a:bodyPr>
          <a:lstStyle/>
          <a:p>
            <a:pPr>
              <a:lnSpc>
                <a:spcPts val="3000"/>
              </a:lnSpc>
            </a:pPr>
            <a:r>
              <a:rPr lang="en-US" sz="2400" b="1" dirty="0">
                <a:ea typeface="Arial" pitchFamily="-106" charset="0"/>
                <a:cs typeface="Arial" pitchFamily="-106" charset="0"/>
              </a:rPr>
              <a:t>Putting the known concentrations into this expression and solving</a:t>
            </a:r>
          </a:p>
          <a:p>
            <a:pPr>
              <a:lnSpc>
                <a:spcPts val="3000"/>
              </a:lnSpc>
            </a:pPr>
            <a:r>
              <a:rPr lang="en-US" sz="2400" b="1" dirty="0">
                <a:ea typeface="Arial" pitchFamily="-106" charset="0"/>
                <a:cs typeface="Arial" pitchFamily="-106" charset="0"/>
              </a:rPr>
              <a:t>• [</a:t>
            </a:r>
            <a:r>
              <a:rPr lang="en-US" sz="2400" b="1" dirty="0" err="1">
                <a:ea typeface="Arial" pitchFamily="-106" charset="0"/>
                <a:cs typeface="Arial" pitchFamily="-106" charset="0"/>
              </a:rPr>
              <a:t>PbT</a:t>
            </a:r>
            <a:r>
              <a:rPr lang="en-US" sz="2800" b="1" baseline="30000" dirty="0">
                <a:ea typeface="Arial" pitchFamily="-106" charset="0"/>
                <a:cs typeface="Arial" pitchFamily="-106" charset="0"/>
              </a:rPr>
              <a:t>-</a:t>
            </a:r>
            <a:r>
              <a:rPr lang="en-US" sz="2400" b="1" dirty="0">
                <a:ea typeface="Arial" pitchFamily="-106" charset="0"/>
                <a:cs typeface="Arial" pitchFamily="-106" charset="0"/>
              </a:rPr>
              <a:t>]/[HCO</a:t>
            </a:r>
            <a:r>
              <a:rPr lang="en-US" sz="2400" b="1" baseline="-25000" dirty="0">
                <a:ea typeface="Arial" pitchFamily="-106" charset="0"/>
                <a:cs typeface="Arial" pitchFamily="-106" charset="0"/>
              </a:rPr>
              <a:t>3</a:t>
            </a:r>
            <a:r>
              <a:rPr lang="en-US" sz="2800" b="1" baseline="30000" dirty="0">
                <a:ea typeface="Arial" pitchFamily="-106" charset="0"/>
                <a:cs typeface="Arial" pitchFamily="-106" charset="0"/>
              </a:rPr>
              <a:t>-</a:t>
            </a:r>
            <a:r>
              <a:rPr lang="en-US" sz="2400" b="1" dirty="0">
                <a:ea typeface="Arial" pitchFamily="-106" charset="0"/>
                <a:cs typeface="Arial" pitchFamily="-106" charset="0"/>
              </a:rPr>
              <a:t>] = 0.524</a:t>
            </a:r>
          </a:p>
          <a:p>
            <a:pPr>
              <a:lnSpc>
                <a:spcPts val="3000"/>
              </a:lnSpc>
            </a:pPr>
            <a:r>
              <a:rPr lang="en-US" sz="2400" b="1" dirty="0">
                <a:ea typeface="Arial" pitchFamily="-106" charset="0"/>
                <a:cs typeface="Arial" pitchFamily="-106" charset="0"/>
              </a:rPr>
              <a:t>• About 1/3 of the NTA is bound with Pb</a:t>
            </a:r>
            <a:r>
              <a:rPr lang="en-US" sz="2400" b="1" baseline="30000" dirty="0">
                <a:ea typeface="Arial" pitchFamily="-106" charset="0"/>
                <a:cs typeface="Arial" pitchFamily="-106" charset="0"/>
              </a:rPr>
              <a:t>2+</a:t>
            </a:r>
            <a:r>
              <a:rPr lang="en-US" sz="2400" b="1" dirty="0">
                <a:ea typeface="Arial" pitchFamily="-106" charset="0"/>
                <a:cs typeface="Arial" pitchFamily="-106" charset="0"/>
              </a:rPr>
              <a:t> and 2/3 with Ca</a:t>
            </a:r>
            <a:r>
              <a:rPr lang="en-US" sz="2400" b="1" baseline="30000" dirty="0">
                <a:ea typeface="Arial" pitchFamily="-106" charset="0"/>
                <a:cs typeface="Arial" pitchFamily="-106" charset="0"/>
              </a:rPr>
              <a:t>2+</a:t>
            </a:r>
          </a:p>
          <a:p>
            <a:pPr marL="173038" indent="-173038">
              <a:lnSpc>
                <a:spcPts val="3000"/>
              </a:lnSpc>
            </a:pPr>
            <a:r>
              <a:rPr lang="en-US" sz="2400" b="1" dirty="0">
                <a:ea typeface="Arial" pitchFamily="-106" charset="0"/>
                <a:cs typeface="Arial" pitchFamily="-106" charset="0"/>
              </a:rPr>
              <a:t>•	Therefore, the presence of excess Ca</a:t>
            </a:r>
            <a:r>
              <a:rPr lang="en-US" sz="2400" b="1" baseline="30000" dirty="0">
                <a:ea typeface="Arial" pitchFamily="-106" charset="0"/>
                <a:cs typeface="Arial" pitchFamily="-106" charset="0"/>
              </a:rPr>
              <a:t>2+</a:t>
            </a:r>
            <a:r>
              <a:rPr lang="en-US" sz="2400" b="1" dirty="0">
                <a:ea typeface="Arial" pitchFamily="-106" charset="0"/>
                <a:cs typeface="Arial" pitchFamily="-106" charset="0"/>
              </a:rPr>
              <a:t> significantly inhibits NTA from dissolving lead from lead carbonate     </a:t>
            </a:r>
          </a:p>
        </p:txBody>
      </p:sp>
      <p:sp>
        <p:nvSpPr>
          <p:cNvPr id="50180" name="TextBox 6"/>
          <p:cNvSpPr txBox="1">
            <a:spLocks noChangeArrowheads="1"/>
          </p:cNvSpPr>
          <p:nvPr/>
        </p:nvSpPr>
        <p:spPr bwMode="auto">
          <a:xfrm>
            <a:off x="8458200" y="0"/>
            <a:ext cx="685800" cy="369888"/>
          </a:xfrm>
          <a:prstGeom prst="rect">
            <a:avLst/>
          </a:prstGeom>
          <a:noFill/>
          <a:ln w="9525">
            <a:noFill/>
            <a:miter lim="800000"/>
            <a:headEnd/>
            <a:tailEnd/>
          </a:ln>
        </p:spPr>
        <p:txBody>
          <a:bodyPr>
            <a:prstTxWarp prst="textNoShape">
              <a:avLst/>
            </a:prstTxWarp>
            <a:spAutoFit/>
          </a:bodyPr>
          <a:lstStyle/>
          <a:p>
            <a:fld id="{FEC8FD11-428E-A646-AA69-5731197D73A0}" type="slidenum">
              <a:rPr lang="en-US">
                <a:latin typeface="Calibri" pitchFamily="-106" charset="0"/>
              </a:rPr>
              <a:pPr/>
              <a:t>38</a:t>
            </a:fld>
            <a:endParaRPr lang="en-US">
              <a:latin typeface="Calibri" pitchFamily="-106" charset="0"/>
            </a:endParaRPr>
          </a:p>
        </p:txBody>
      </p:sp>
      <p:pic>
        <p:nvPicPr>
          <p:cNvPr id="50181" name="Picture 7" descr="Pb Carbonate:NTA:Ca"/>
          <p:cNvPicPr>
            <a:picLocks noChangeAspect="1"/>
          </p:cNvPicPr>
          <p:nvPr/>
        </p:nvPicPr>
        <p:blipFill>
          <a:blip r:embed="rId2"/>
          <a:srcRect/>
          <a:stretch>
            <a:fillRect/>
          </a:stretch>
        </p:blipFill>
        <p:spPr bwMode="auto">
          <a:xfrm>
            <a:off x="533400" y="1817688"/>
            <a:ext cx="6627813" cy="1458912"/>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45FF41"/>
        </a:solidFill>
        <a:effectLst/>
      </p:bgPr>
    </p:bg>
    <p:spTree>
      <p:nvGrpSpPr>
        <p:cNvPr id="1" name=""/>
        <p:cNvGrpSpPr/>
        <p:nvPr/>
      </p:nvGrpSpPr>
      <p:grpSpPr>
        <a:xfrm>
          <a:off x="0" y="0"/>
          <a:ext cx="0" cy="0"/>
          <a:chOff x="0" y="0"/>
          <a:chExt cx="0" cy="0"/>
        </a:xfrm>
      </p:grpSpPr>
      <p:sp>
        <p:nvSpPr>
          <p:cNvPr id="51202" name="TextBox 4"/>
          <p:cNvSpPr txBox="1">
            <a:spLocks noChangeArrowheads="1"/>
          </p:cNvSpPr>
          <p:nvPr/>
        </p:nvSpPr>
        <p:spPr bwMode="auto">
          <a:xfrm>
            <a:off x="8534400" y="76200"/>
            <a:ext cx="609600" cy="369888"/>
          </a:xfrm>
          <a:prstGeom prst="rect">
            <a:avLst/>
          </a:prstGeom>
          <a:noFill/>
          <a:ln w="9525">
            <a:noFill/>
            <a:miter lim="800000"/>
            <a:headEnd/>
            <a:tailEnd/>
          </a:ln>
        </p:spPr>
        <p:txBody>
          <a:bodyPr>
            <a:prstTxWarp prst="textNoShape">
              <a:avLst/>
            </a:prstTxWarp>
            <a:spAutoFit/>
          </a:bodyPr>
          <a:lstStyle/>
          <a:p>
            <a:fld id="{CBE35ADA-8BBB-C947-8BDB-7D7509C17887}" type="slidenum">
              <a:rPr lang="en-US">
                <a:latin typeface="Calibri" pitchFamily="-106" charset="0"/>
              </a:rPr>
              <a:pPr/>
              <a:t>39</a:t>
            </a:fld>
            <a:endParaRPr lang="en-US">
              <a:latin typeface="Calibri" pitchFamily="-106" charset="0"/>
            </a:endParaRPr>
          </a:p>
        </p:txBody>
      </p:sp>
      <p:sp>
        <p:nvSpPr>
          <p:cNvPr id="51203" name="TextBox 7"/>
          <p:cNvSpPr txBox="1">
            <a:spLocks noChangeArrowheads="1"/>
          </p:cNvSpPr>
          <p:nvPr/>
        </p:nvSpPr>
        <p:spPr bwMode="auto">
          <a:xfrm>
            <a:off x="152400" y="304800"/>
            <a:ext cx="8763000" cy="520335"/>
          </a:xfrm>
          <a:prstGeom prst="rect">
            <a:avLst/>
          </a:prstGeom>
          <a:noFill/>
          <a:ln w="9525">
            <a:noFill/>
            <a:miter lim="800000"/>
            <a:headEnd/>
            <a:tailEnd/>
          </a:ln>
        </p:spPr>
        <p:txBody>
          <a:bodyPr>
            <a:prstTxWarp prst="textNoShape">
              <a:avLst/>
            </a:prstTxWarp>
            <a:spAutoFit/>
          </a:bodyPr>
          <a:lstStyle/>
          <a:p>
            <a:pPr>
              <a:lnSpc>
                <a:spcPts val="3600"/>
              </a:lnSpc>
              <a:spcAft>
                <a:spcPts val="400"/>
              </a:spcAft>
            </a:pPr>
            <a:r>
              <a:rPr lang="en-US" sz="2800" b="1" dirty="0">
                <a:ea typeface="Arial" pitchFamily="-106" charset="0"/>
                <a:cs typeface="Arial" pitchFamily="-106" charset="0"/>
              </a:rPr>
              <a:t>2.16 Polyphosphates and Phosphonates in Water</a:t>
            </a:r>
          </a:p>
        </p:txBody>
      </p:sp>
      <p:sp>
        <p:nvSpPr>
          <p:cNvPr id="51204" name="TextBox 8"/>
          <p:cNvSpPr txBox="1">
            <a:spLocks noChangeArrowheads="1"/>
          </p:cNvSpPr>
          <p:nvPr/>
        </p:nvSpPr>
        <p:spPr bwMode="auto">
          <a:xfrm>
            <a:off x="152400" y="5105400"/>
            <a:ext cx="3657600" cy="858838"/>
          </a:xfrm>
          <a:prstGeom prst="rect">
            <a:avLst/>
          </a:prstGeom>
          <a:noFill/>
          <a:ln w="9525">
            <a:noFill/>
            <a:miter lim="800000"/>
            <a:headEnd/>
            <a:tailEnd/>
          </a:ln>
        </p:spPr>
        <p:txBody>
          <a:bodyPr>
            <a:prstTxWarp prst="textNoShape">
              <a:avLst/>
            </a:prstTxWarp>
            <a:spAutoFit/>
          </a:bodyPr>
          <a:lstStyle/>
          <a:p>
            <a:pPr>
              <a:lnSpc>
                <a:spcPts val="3000"/>
              </a:lnSpc>
            </a:pPr>
            <a:r>
              <a:rPr lang="en-US" sz="2400" b="1">
                <a:ea typeface="Arial" pitchFamily="-106" charset="0"/>
                <a:cs typeface="Arial" pitchFamily="-106" charset="0"/>
              </a:rPr>
              <a:t>A phosphonate with chelating capabilities</a:t>
            </a:r>
          </a:p>
        </p:txBody>
      </p:sp>
      <p:sp>
        <p:nvSpPr>
          <p:cNvPr id="51205" name="TextBox 9"/>
          <p:cNvSpPr txBox="1">
            <a:spLocks noChangeArrowheads="1"/>
          </p:cNvSpPr>
          <p:nvPr/>
        </p:nvSpPr>
        <p:spPr bwMode="auto">
          <a:xfrm>
            <a:off x="152400" y="838200"/>
            <a:ext cx="8991600" cy="1244600"/>
          </a:xfrm>
          <a:prstGeom prst="rect">
            <a:avLst/>
          </a:prstGeom>
          <a:noFill/>
          <a:ln w="9525">
            <a:noFill/>
            <a:miter lim="800000"/>
            <a:headEnd/>
            <a:tailEnd/>
          </a:ln>
        </p:spPr>
        <p:txBody>
          <a:bodyPr>
            <a:prstTxWarp prst="textNoShape">
              <a:avLst/>
            </a:prstTxWarp>
            <a:spAutoFit/>
          </a:bodyPr>
          <a:lstStyle/>
          <a:p>
            <a:pPr>
              <a:lnSpc>
                <a:spcPts val="3000"/>
              </a:lnSpc>
            </a:pPr>
            <a:r>
              <a:rPr lang="en-US" sz="2400" b="1" dirty="0">
                <a:ea typeface="Arial" pitchFamily="-106" charset="0"/>
                <a:cs typeface="Arial" pitchFamily="-106" charset="0"/>
              </a:rPr>
              <a:t>Figure 2.12. The first two members of the family of </a:t>
            </a:r>
            <a:r>
              <a:rPr lang="en-US" sz="2400" b="1" dirty="0" err="1">
                <a:ea typeface="Arial" pitchFamily="-106" charset="0"/>
                <a:cs typeface="Arial" pitchFamily="-106" charset="0"/>
              </a:rPr>
              <a:t>polyphosphoric</a:t>
            </a:r>
            <a:r>
              <a:rPr lang="en-US" sz="2400" b="1" dirty="0">
                <a:ea typeface="Arial" pitchFamily="-106" charset="0"/>
                <a:cs typeface="Arial" pitchFamily="-106" charset="0"/>
              </a:rPr>
              <a:t> acids which, in the partially ionized form chelate metals</a:t>
            </a:r>
          </a:p>
        </p:txBody>
      </p:sp>
      <p:pic>
        <p:nvPicPr>
          <p:cNvPr id="51206" name="Picture 5" descr="Fig 3.12.EPS"/>
          <p:cNvPicPr>
            <a:picLocks noChangeAspect="1"/>
          </p:cNvPicPr>
          <p:nvPr/>
        </p:nvPicPr>
        <p:blipFill>
          <a:blip r:embed="rId2"/>
          <a:srcRect/>
          <a:stretch>
            <a:fillRect/>
          </a:stretch>
        </p:blipFill>
        <p:spPr bwMode="auto">
          <a:xfrm>
            <a:off x="381000" y="2209800"/>
            <a:ext cx="7858125" cy="2286000"/>
          </a:xfrm>
          <a:prstGeom prst="rect">
            <a:avLst/>
          </a:prstGeom>
          <a:noFill/>
          <a:ln w="9525">
            <a:noFill/>
            <a:miter lim="800000"/>
            <a:headEnd/>
            <a:tailEnd/>
          </a:ln>
        </p:spPr>
      </p:pic>
      <p:pic>
        <p:nvPicPr>
          <p:cNvPr id="51207" name="Picture 6" descr="NTMP.eps"/>
          <p:cNvPicPr>
            <a:picLocks noChangeAspect="1"/>
          </p:cNvPicPr>
          <p:nvPr/>
        </p:nvPicPr>
        <p:blipFill>
          <a:blip r:embed="rId3"/>
          <a:srcRect/>
          <a:stretch>
            <a:fillRect/>
          </a:stretch>
        </p:blipFill>
        <p:spPr bwMode="auto">
          <a:xfrm>
            <a:off x="3505200" y="4267200"/>
            <a:ext cx="3810000" cy="22860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A6E7FF"/>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00" y="0"/>
            <a:ext cx="9118600" cy="6845300"/>
          </a:xfrm>
          <a:prstGeom prst="rect">
            <a:avLst/>
          </a:prstGeom>
        </p:spPr>
      </p:pic>
      <p:sp>
        <p:nvSpPr>
          <p:cNvPr id="7" name="TextBox 6"/>
          <p:cNvSpPr txBox="1">
            <a:spLocks noChangeArrowheads="1"/>
          </p:cNvSpPr>
          <p:nvPr/>
        </p:nvSpPr>
        <p:spPr bwMode="auto">
          <a:xfrm>
            <a:off x="76200" y="54114"/>
            <a:ext cx="8915400" cy="707886"/>
          </a:xfrm>
          <a:prstGeom prst="rect">
            <a:avLst/>
          </a:prstGeom>
          <a:noFill/>
          <a:ln w="9525">
            <a:noFill/>
            <a:miter lim="800000"/>
            <a:headEnd/>
            <a:tailEnd/>
          </a:ln>
        </p:spPr>
        <p:txBody>
          <a:bodyPr>
            <a:prstTxWarp prst="textNoShape">
              <a:avLst/>
            </a:prstTxWarp>
            <a:spAutoFit/>
          </a:bodyPr>
          <a:lstStyle/>
          <a:p>
            <a:pPr>
              <a:lnSpc>
                <a:spcPts val="2400"/>
              </a:lnSpc>
              <a:spcAft>
                <a:spcPts val="400"/>
              </a:spcAft>
            </a:pPr>
            <a:r>
              <a:rPr lang="en-US" sz="2200" b="1" dirty="0">
                <a:latin typeface="Arial Bold" pitchFamily="-106" charset="0"/>
                <a:ea typeface="Arial Bold" pitchFamily="-106" charset="0"/>
                <a:cs typeface="Arial Bold" pitchFamily="-106" charset="0"/>
              </a:rPr>
              <a:t>Figure 2.2. The physical behavior of water has much to do with its chemical and environmental behavior and with aquatic life</a:t>
            </a:r>
          </a:p>
        </p:txBody>
      </p:sp>
      <p:sp>
        <p:nvSpPr>
          <p:cNvPr id="8" name="TextBox 4"/>
          <p:cNvSpPr txBox="1">
            <a:spLocks noChangeArrowheads="1"/>
          </p:cNvSpPr>
          <p:nvPr/>
        </p:nvSpPr>
        <p:spPr bwMode="auto">
          <a:xfrm>
            <a:off x="8763000" y="76200"/>
            <a:ext cx="304800" cy="369888"/>
          </a:xfrm>
          <a:prstGeom prst="rect">
            <a:avLst/>
          </a:prstGeom>
          <a:noFill/>
          <a:ln w="9525">
            <a:noFill/>
            <a:miter lim="800000"/>
            <a:headEnd/>
            <a:tailEnd/>
          </a:ln>
        </p:spPr>
        <p:txBody>
          <a:bodyPr wrap="square">
            <a:prstTxWarp prst="textNoShape">
              <a:avLst/>
            </a:prstTxWarp>
            <a:spAutoFit/>
          </a:bodyPr>
          <a:lstStyle/>
          <a:p>
            <a:pPr algn="r"/>
            <a:fld id="{61DCD7CC-80C0-A144-8460-9A7C1C6F2410}" type="slidenum">
              <a:rPr lang="en-US">
                <a:latin typeface="Calibri" pitchFamily="-106" charset="0"/>
              </a:rPr>
              <a:pPr algn="r"/>
              <a:t>4</a:t>
            </a:fld>
            <a:endParaRPr lang="en-US" dirty="0">
              <a:latin typeface="Calibri" pitchFamily="-106" charset="0"/>
            </a:endParaRPr>
          </a:p>
        </p:txBody>
      </p:sp>
    </p:spTree>
    <p:extLst>
      <p:ext uri="{BB962C8B-B14F-4D97-AF65-F5344CB8AC3E}">
        <p14:creationId xmlns:p14="http://schemas.microsoft.com/office/powerpoint/2010/main" val="117090422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FFFD2E"/>
        </a:solidFill>
        <a:effectLst/>
      </p:bgPr>
    </p:bg>
    <p:spTree>
      <p:nvGrpSpPr>
        <p:cNvPr id="1" name=""/>
        <p:cNvGrpSpPr/>
        <p:nvPr/>
      </p:nvGrpSpPr>
      <p:grpSpPr>
        <a:xfrm>
          <a:off x="0" y="0"/>
          <a:ext cx="0" cy="0"/>
          <a:chOff x="0" y="0"/>
          <a:chExt cx="0" cy="0"/>
        </a:xfrm>
      </p:grpSpPr>
      <p:sp>
        <p:nvSpPr>
          <p:cNvPr id="52226" name="TextBox 2"/>
          <p:cNvSpPr txBox="1">
            <a:spLocks noChangeArrowheads="1"/>
          </p:cNvSpPr>
          <p:nvPr/>
        </p:nvSpPr>
        <p:spPr bwMode="auto">
          <a:xfrm>
            <a:off x="152400" y="304800"/>
            <a:ext cx="8763000" cy="3552825"/>
          </a:xfrm>
          <a:prstGeom prst="rect">
            <a:avLst/>
          </a:prstGeom>
          <a:noFill/>
          <a:ln w="9525">
            <a:noFill/>
            <a:miter lim="800000"/>
            <a:headEnd/>
            <a:tailEnd/>
          </a:ln>
        </p:spPr>
        <p:txBody>
          <a:bodyPr>
            <a:prstTxWarp prst="textNoShape">
              <a:avLst/>
            </a:prstTxWarp>
            <a:spAutoFit/>
          </a:bodyPr>
          <a:lstStyle/>
          <a:p>
            <a:pPr>
              <a:lnSpc>
                <a:spcPts val="3600"/>
              </a:lnSpc>
              <a:spcAft>
                <a:spcPts val="400"/>
              </a:spcAft>
            </a:pPr>
            <a:r>
              <a:rPr lang="en-US" sz="2800" b="1" dirty="0">
                <a:ea typeface="Arial" pitchFamily="-106" charset="0"/>
                <a:cs typeface="Arial" pitchFamily="-106" charset="0"/>
              </a:rPr>
              <a:t>2.17 Complexation by </a:t>
            </a:r>
            <a:r>
              <a:rPr lang="en-US" sz="2800" b="1" dirty="0" err="1">
                <a:ea typeface="Arial" pitchFamily="-106" charset="0"/>
                <a:cs typeface="Arial" pitchFamily="-106" charset="0"/>
              </a:rPr>
              <a:t>Humic</a:t>
            </a:r>
            <a:r>
              <a:rPr lang="en-US" sz="2800" b="1" dirty="0">
                <a:ea typeface="Arial" pitchFamily="-106" charset="0"/>
                <a:cs typeface="Arial" pitchFamily="-106" charset="0"/>
              </a:rPr>
              <a:t> Substances</a:t>
            </a:r>
          </a:p>
          <a:p>
            <a:pPr>
              <a:lnSpc>
                <a:spcPts val="3000"/>
              </a:lnSpc>
              <a:spcAft>
                <a:spcPts val="400"/>
              </a:spcAft>
            </a:pPr>
            <a:r>
              <a:rPr lang="en-US" sz="2400" b="1" dirty="0" err="1">
                <a:ea typeface="Arial" pitchFamily="-106" charset="0"/>
                <a:cs typeface="Arial" pitchFamily="-106" charset="0"/>
              </a:rPr>
              <a:t>Humic</a:t>
            </a:r>
            <a:r>
              <a:rPr lang="en-US" sz="2400" b="1" dirty="0">
                <a:ea typeface="Arial" pitchFamily="-106" charset="0"/>
                <a:cs typeface="Arial" pitchFamily="-106" charset="0"/>
              </a:rPr>
              <a:t> substances are biodegradation-resistant residues remaining from the biodegradation of plant biomass</a:t>
            </a:r>
          </a:p>
          <a:p>
            <a:pPr>
              <a:lnSpc>
                <a:spcPts val="3000"/>
              </a:lnSpc>
              <a:spcAft>
                <a:spcPts val="400"/>
              </a:spcAft>
            </a:pPr>
            <a:r>
              <a:rPr lang="en-US" sz="2400" b="1" dirty="0">
                <a:ea typeface="Arial" pitchFamily="-106" charset="0"/>
                <a:cs typeface="Arial" pitchFamily="-106" charset="0"/>
              </a:rPr>
              <a:t>• High-molecular mass </a:t>
            </a:r>
            <a:r>
              <a:rPr lang="en-US" sz="2400" b="1" dirty="0" err="1">
                <a:ea typeface="Arial" pitchFamily="-106" charset="0"/>
                <a:cs typeface="Arial" pitchFamily="-106" charset="0"/>
              </a:rPr>
              <a:t>polyelectrolytic</a:t>
            </a:r>
            <a:r>
              <a:rPr lang="en-US" sz="2400" b="1" dirty="0">
                <a:ea typeface="Arial" pitchFamily="-106" charset="0"/>
                <a:cs typeface="Arial" pitchFamily="-106" charset="0"/>
              </a:rPr>
              <a:t> macromolecules</a:t>
            </a:r>
          </a:p>
          <a:p>
            <a:pPr>
              <a:lnSpc>
                <a:spcPts val="3000"/>
              </a:lnSpc>
              <a:spcAft>
                <a:spcPts val="400"/>
              </a:spcAft>
            </a:pPr>
            <a:r>
              <a:rPr lang="en-US" sz="2400" b="1" dirty="0">
                <a:ea typeface="Arial" pitchFamily="-106" charset="0"/>
                <a:cs typeface="Arial" pitchFamily="-106" charset="0"/>
              </a:rPr>
              <a:t>When a sediment or soil is treated with base solution</a:t>
            </a:r>
          </a:p>
          <a:p>
            <a:pPr>
              <a:lnSpc>
                <a:spcPts val="3000"/>
              </a:lnSpc>
              <a:spcAft>
                <a:spcPts val="400"/>
              </a:spcAft>
            </a:pPr>
            <a:r>
              <a:rPr lang="en-US" sz="2400" b="1" dirty="0">
                <a:ea typeface="Arial" pitchFamily="-106" charset="0"/>
                <a:cs typeface="Arial" pitchFamily="-106" charset="0"/>
              </a:rPr>
              <a:t>• </a:t>
            </a:r>
            <a:r>
              <a:rPr lang="en-US" sz="2400" b="1" dirty="0" err="1">
                <a:solidFill>
                  <a:srgbClr val="0000FF"/>
                </a:solidFill>
                <a:ea typeface="Arial" pitchFamily="-106" charset="0"/>
                <a:cs typeface="Arial" pitchFamily="-106" charset="0"/>
              </a:rPr>
              <a:t>Humin</a:t>
            </a:r>
            <a:r>
              <a:rPr lang="en-US" sz="2400" b="1" dirty="0">
                <a:ea typeface="Arial" pitchFamily="-106" charset="0"/>
                <a:cs typeface="Arial" pitchFamily="-106" charset="0"/>
              </a:rPr>
              <a:t> material is </a:t>
            </a:r>
            <a:r>
              <a:rPr lang="en-US" sz="2400" b="1" dirty="0" err="1">
                <a:ea typeface="Arial" pitchFamily="-106" charset="0"/>
                <a:cs typeface="Arial" pitchFamily="-106" charset="0"/>
              </a:rPr>
              <a:t>humic</a:t>
            </a:r>
            <a:r>
              <a:rPr lang="en-US" sz="2400" b="1" dirty="0">
                <a:ea typeface="Arial" pitchFamily="-106" charset="0"/>
                <a:cs typeface="Arial" pitchFamily="-106" charset="0"/>
              </a:rPr>
              <a:t> substance not extracted</a:t>
            </a:r>
          </a:p>
          <a:p>
            <a:pPr>
              <a:lnSpc>
                <a:spcPts val="3000"/>
              </a:lnSpc>
              <a:spcAft>
                <a:spcPts val="400"/>
              </a:spcAft>
            </a:pPr>
            <a:r>
              <a:rPr lang="en-US" sz="2400" b="1" dirty="0">
                <a:ea typeface="Arial" pitchFamily="-106" charset="0"/>
                <a:cs typeface="Arial" pitchFamily="-106" charset="0"/>
              </a:rPr>
              <a:t>• </a:t>
            </a:r>
            <a:r>
              <a:rPr lang="en-US" sz="2400" b="1" dirty="0" err="1">
                <a:solidFill>
                  <a:srgbClr val="0000FF"/>
                </a:solidFill>
                <a:ea typeface="Arial" pitchFamily="-106" charset="0"/>
                <a:cs typeface="Arial" pitchFamily="-106" charset="0"/>
              </a:rPr>
              <a:t>Humic</a:t>
            </a:r>
            <a:r>
              <a:rPr lang="en-US" sz="2400" b="1" dirty="0">
                <a:solidFill>
                  <a:srgbClr val="0000FF"/>
                </a:solidFill>
                <a:ea typeface="Arial" pitchFamily="-106" charset="0"/>
                <a:cs typeface="Arial" pitchFamily="-106" charset="0"/>
              </a:rPr>
              <a:t> acid </a:t>
            </a:r>
            <a:r>
              <a:rPr lang="en-US" sz="2400" b="1" dirty="0">
                <a:ea typeface="Arial" pitchFamily="-106" charset="0"/>
                <a:cs typeface="Arial" pitchFamily="-106" charset="0"/>
              </a:rPr>
              <a:t>precipitates from acidified extract</a:t>
            </a:r>
          </a:p>
          <a:p>
            <a:pPr>
              <a:lnSpc>
                <a:spcPts val="3000"/>
              </a:lnSpc>
              <a:spcAft>
                <a:spcPts val="400"/>
              </a:spcAft>
            </a:pPr>
            <a:r>
              <a:rPr lang="en-US" sz="2400" b="1" dirty="0">
                <a:ea typeface="Arial" pitchFamily="-106" charset="0"/>
                <a:cs typeface="Arial" pitchFamily="-106" charset="0"/>
              </a:rPr>
              <a:t>• </a:t>
            </a:r>
            <a:r>
              <a:rPr lang="en-US" sz="2400" b="1" dirty="0" err="1">
                <a:solidFill>
                  <a:srgbClr val="0000FF"/>
                </a:solidFill>
                <a:ea typeface="Arial" pitchFamily="-106" charset="0"/>
                <a:cs typeface="Arial" pitchFamily="-106" charset="0"/>
              </a:rPr>
              <a:t>Fulvic</a:t>
            </a:r>
            <a:r>
              <a:rPr lang="en-US" sz="2400" b="1" dirty="0">
                <a:solidFill>
                  <a:srgbClr val="0000FF"/>
                </a:solidFill>
                <a:ea typeface="Arial" pitchFamily="-106" charset="0"/>
                <a:cs typeface="Arial" pitchFamily="-106" charset="0"/>
              </a:rPr>
              <a:t> acid </a:t>
            </a:r>
            <a:r>
              <a:rPr lang="en-US" sz="2400" b="1" dirty="0">
                <a:ea typeface="Arial" pitchFamily="-106" charset="0"/>
                <a:cs typeface="Arial" pitchFamily="-106" charset="0"/>
              </a:rPr>
              <a:t>remains in acidified solution</a:t>
            </a:r>
          </a:p>
        </p:txBody>
      </p:sp>
      <p:sp>
        <p:nvSpPr>
          <p:cNvPr id="52227" name="TextBox 4"/>
          <p:cNvSpPr txBox="1">
            <a:spLocks noChangeArrowheads="1"/>
          </p:cNvSpPr>
          <p:nvPr/>
        </p:nvSpPr>
        <p:spPr bwMode="auto">
          <a:xfrm>
            <a:off x="3810000" y="5999163"/>
            <a:ext cx="5181600" cy="858837"/>
          </a:xfrm>
          <a:prstGeom prst="rect">
            <a:avLst/>
          </a:prstGeom>
          <a:noFill/>
          <a:ln w="9525">
            <a:noFill/>
            <a:miter lim="800000"/>
            <a:headEnd/>
            <a:tailEnd/>
          </a:ln>
        </p:spPr>
        <p:txBody>
          <a:bodyPr>
            <a:prstTxWarp prst="textNoShape">
              <a:avLst/>
            </a:prstTxWarp>
            <a:spAutoFit/>
          </a:bodyPr>
          <a:lstStyle/>
          <a:p>
            <a:pPr>
              <a:lnSpc>
                <a:spcPts val="3000"/>
              </a:lnSpc>
            </a:pPr>
            <a:r>
              <a:rPr lang="en-US" sz="2400" b="1">
                <a:ea typeface="Arial" pitchFamily="-106" charset="0"/>
                <a:cs typeface="Arial" pitchFamily="-106" charset="0"/>
              </a:rPr>
              <a:t>Structural formula of a hypothetical fulvic acid molecule</a:t>
            </a:r>
          </a:p>
        </p:txBody>
      </p:sp>
      <p:sp>
        <p:nvSpPr>
          <p:cNvPr id="52228" name="TextBox 5"/>
          <p:cNvSpPr txBox="1">
            <a:spLocks noChangeArrowheads="1"/>
          </p:cNvSpPr>
          <p:nvPr/>
        </p:nvSpPr>
        <p:spPr bwMode="auto">
          <a:xfrm>
            <a:off x="8382000" y="0"/>
            <a:ext cx="685800" cy="369888"/>
          </a:xfrm>
          <a:prstGeom prst="rect">
            <a:avLst/>
          </a:prstGeom>
          <a:noFill/>
          <a:ln w="9525">
            <a:noFill/>
            <a:miter lim="800000"/>
            <a:headEnd/>
            <a:tailEnd/>
          </a:ln>
        </p:spPr>
        <p:txBody>
          <a:bodyPr>
            <a:prstTxWarp prst="textNoShape">
              <a:avLst/>
            </a:prstTxWarp>
            <a:spAutoFit/>
          </a:bodyPr>
          <a:lstStyle/>
          <a:p>
            <a:fld id="{7BFB3428-DC6F-E14F-B040-63BF9D206AE2}" type="slidenum">
              <a:rPr lang="en-US">
                <a:latin typeface="Calibri" pitchFamily="-106" charset="0"/>
              </a:rPr>
              <a:pPr/>
              <a:t>40</a:t>
            </a:fld>
            <a:endParaRPr lang="en-US">
              <a:latin typeface="Calibri" pitchFamily="-106" charset="0"/>
            </a:endParaRPr>
          </a:p>
        </p:txBody>
      </p:sp>
      <p:pic>
        <p:nvPicPr>
          <p:cNvPr id="52229" name="Picture 6" descr="Fulvic Acid.EPS"/>
          <p:cNvPicPr>
            <a:picLocks noChangeAspect="1"/>
          </p:cNvPicPr>
          <p:nvPr/>
        </p:nvPicPr>
        <p:blipFill>
          <a:blip r:embed="rId2"/>
          <a:srcRect/>
          <a:stretch>
            <a:fillRect/>
          </a:stretch>
        </p:blipFill>
        <p:spPr bwMode="auto">
          <a:xfrm>
            <a:off x="304800" y="3721100"/>
            <a:ext cx="6249988" cy="2832100"/>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FFD2D7"/>
        </a:solidFill>
        <a:effectLst/>
      </p:bgPr>
    </p:bg>
    <p:spTree>
      <p:nvGrpSpPr>
        <p:cNvPr id="1" name=""/>
        <p:cNvGrpSpPr/>
        <p:nvPr/>
      </p:nvGrpSpPr>
      <p:grpSpPr>
        <a:xfrm>
          <a:off x="0" y="0"/>
          <a:ext cx="0" cy="0"/>
          <a:chOff x="0" y="0"/>
          <a:chExt cx="0" cy="0"/>
        </a:xfrm>
      </p:grpSpPr>
      <p:sp>
        <p:nvSpPr>
          <p:cNvPr id="53250" name="TextBox 1"/>
          <p:cNvSpPr txBox="1">
            <a:spLocks noChangeArrowheads="1"/>
          </p:cNvSpPr>
          <p:nvPr/>
        </p:nvSpPr>
        <p:spPr bwMode="auto">
          <a:xfrm>
            <a:off x="152400" y="304800"/>
            <a:ext cx="8763000" cy="1011238"/>
          </a:xfrm>
          <a:prstGeom prst="rect">
            <a:avLst/>
          </a:prstGeom>
          <a:noFill/>
          <a:ln w="9525">
            <a:noFill/>
            <a:miter lim="800000"/>
            <a:headEnd/>
            <a:tailEnd/>
          </a:ln>
        </p:spPr>
        <p:txBody>
          <a:bodyPr>
            <a:prstTxWarp prst="textNoShape">
              <a:avLst/>
            </a:prstTxWarp>
            <a:spAutoFit/>
          </a:bodyPr>
          <a:lstStyle/>
          <a:p>
            <a:pPr>
              <a:lnSpc>
                <a:spcPts val="3600"/>
              </a:lnSpc>
              <a:spcAft>
                <a:spcPts val="400"/>
              </a:spcAft>
            </a:pPr>
            <a:r>
              <a:rPr lang="en-US" sz="2800" b="1" dirty="0">
                <a:ea typeface="Arial" pitchFamily="-106" charset="0"/>
                <a:cs typeface="Arial" pitchFamily="-106" charset="0"/>
              </a:rPr>
              <a:t>Figure 2.13. Binding and chelation of a metal ion, M</a:t>
            </a:r>
            <a:r>
              <a:rPr lang="en-US" sz="2800" b="1" baseline="30000" dirty="0">
                <a:ea typeface="Arial" pitchFamily="-106" charset="0"/>
                <a:cs typeface="Arial" pitchFamily="-106" charset="0"/>
              </a:rPr>
              <a:t>2+</a:t>
            </a:r>
            <a:r>
              <a:rPr lang="en-US" sz="2800" b="1" dirty="0">
                <a:ea typeface="Arial" pitchFamily="-106" charset="0"/>
                <a:cs typeface="Arial" pitchFamily="-106" charset="0"/>
              </a:rPr>
              <a:t>, by </a:t>
            </a:r>
            <a:r>
              <a:rPr lang="en-US" sz="2800" b="1" dirty="0" err="1">
                <a:ea typeface="Arial" pitchFamily="-106" charset="0"/>
                <a:cs typeface="Arial" pitchFamily="-106" charset="0"/>
              </a:rPr>
              <a:t>humic</a:t>
            </a:r>
            <a:r>
              <a:rPr lang="en-US" sz="2800" b="1" dirty="0">
                <a:ea typeface="Arial" pitchFamily="-106" charset="0"/>
                <a:cs typeface="Arial" pitchFamily="-106" charset="0"/>
              </a:rPr>
              <a:t> substance</a:t>
            </a:r>
          </a:p>
        </p:txBody>
      </p:sp>
      <p:sp>
        <p:nvSpPr>
          <p:cNvPr id="4" name="TextBox 3"/>
          <p:cNvSpPr txBox="1"/>
          <p:nvPr/>
        </p:nvSpPr>
        <p:spPr>
          <a:xfrm>
            <a:off x="152400" y="3581400"/>
            <a:ext cx="8991600" cy="3170099"/>
          </a:xfrm>
          <a:prstGeom prst="rect">
            <a:avLst/>
          </a:prstGeom>
          <a:noFill/>
        </p:spPr>
        <p:txBody>
          <a:bodyPr>
            <a:prstTxWarp prst="textNoShape">
              <a:avLst/>
            </a:prstTxWarp>
            <a:spAutoFit/>
          </a:bodyPr>
          <a:lstStyle/>
          <a:p>
            <a:pPr>
              <a:lnSpc>
                <a:spcPts val="3000"/>
              </a:lnSpc>
            </a:pPr>
            <a:r>
              <a:rPr lang="en-US" sz="2400" b="1" dirty="0" err="1">
                <a:ea typeface="Arial" pitchFamily="-106" charset="0"/>
                <a:cs typeface="Arial" pitchFamily="-106" charset="0"/>
              </a:rPr>
              <a:t>Humic</a:t>
            </a:r>
            <a:r>
              <a:rPr lang="en-US" sz="2400" b="1" dirty="0">
                <a:ea typeface="Arial" pitchFamily="-106" charset="0"/>
                <a:cs typeface="Arial" pitchFamily="-106" charset="0"/>
              </a:rPr>
              <a:t> substances are important in some natural waters</a:t>
            </a:r>
          </a:p>
          <a:p>
            <a:pPr>
              <a:lnSpc>
                <a:spcPts val="3000"/>
              </a:lnSpc>
            </a:pPr>
            <a:r>
              <a:rPr lang="en-US" sz="2400" b="1" dirty="0">
                <a:ea typeface="Arial" pitchFamily="-106" charset="0"/>
                <a:cs typeface="Arial" pitchFamily="-106" charset="0"/>
              </a:rPr>
              <a:t>• Chelate metals</a:t>
            </a:r>
          </a:p>
          <a:p>
            <a:pPr>
              <a:lnSpc>
                <a:spcPts val="3000"/>
              </a:lnSpc>
            </a:pPr>
            <a:r>
              <a:rPr lang="en-US" sz="2400" b="1" dirty="0">
                <a:ea typeface="Arial" pitchFamily="-106" charset="0"/>
                <a:cs typeface="Arial" pitchFamily="-106" charset="0"/>
              </a:rPr>
              <a:t>• Cause problems with metals (iron) removal from water</a:t>
            </a:r>
          </a:p>
          <a:p>
            <a:pPr>
              <a:lnSpc>
                <a:spcPts val="3000"/>
              </a:lnSpc>
            </a:pPr>
            <a:r>
              <a:rPr lang="en-US" sz="2400" b="1" dirty="0">
                <a:ea typeface="Arial" pitchFamily="-106" charset="0"/>
                <a:cs typeface="Arial" pitchFamily="-106" charset="0"/>
              </a:rPr>
              <a:t>• Water color, especially when bound to iron (</a:t>
            </a:r>
            <a:r>
              <a:rPr lang="en-US" sz="2400" b="1" dirty="0" err="1">
                <a:ea typeface="Arial" pitchFamily="-106" charset="0"/>
                <a:cs typeface="Arial" pitchFamily="-106" charset="0"/>
              </a:rPr>
              <a:t>gelbstoffe</a:t>
            </a:r>
            <a:r>
              <a:rPr lang="en-US" sz="2400" b="1" dirty="0">
                <a:ea typeface="Arial" pitchFamily="-106" charset="0"/>
                <a:cs typeface="Arial" pitchFamily="-106" charset="0"/>
              </a:rPr>
              <a:t>)</a:t>
            </a:r>
          </a:p>
          <a:p>
            <a:pPr marL="230188" indent="-230188">
              <a:lnSpc>
                <a:spcPts val="3000"/>
              </a:lnSpc>
            </a:pPr>
            <a:r>
              <a:rPr lang="en-US" sz="2400" b="1" dirty="0">
                <a:ea typeface="Arial" pitchFamily="-106" charset="0"/>
                <a:cs typeface="Arial" pitchFamily="-106" charset="0"/>
              </a:rPr>
              <a:t>•	Insoluble </a:t>
            </a:r>
            <a:r>
              <a:rPr lang="en-US" sz="2400" b="1" dirty="0" err="1">
                <a:ea typeface="Arial" pitchFamily="-106" charset="0"/>
                <a:cs typeface="Arial" pitchFamily="-106" charset="0"/>
              </a:rPr>
              <a:t>humin</a:t>
            </a:r>
            <a:r>
              <a:rPr lang="en-US" sz="2400" b="1" dirty="0">
                <a:ea typeface="Arial" pitchFamily="-106" charset="0"/>
                <a:cs typeface="Arial" pitchFamily="-106" charset="0"/>
              </a:rPr>
              <a:t> and </a:t>
            </a:r>
            <a:r>
              <a:rPr lang="en-US" sz="2400" b="1" dirty="0" err="1">
                <a:ea typeface="Arial" pitchFamily="-106" charset="0"/>
                <a:cs typeface="Arial" pitchFamily="-106" charset="0"/>
              </a:rPr>
              <a:t>humic</a:t>
            </a:r>
            <a:r>
              <a:rPr lang="en-US" sz="2400" b="1" dirty="0">
                <a:ea typeface="Arial" pitchFamily="-106" charset="0"/>
                <a:cs typeface="Arial" pitchFamily="-106" charset="0"/>
              </a:rPr>
              <a:t> acid remove metals from solution</a:t>
            </a:r>
          </a:p>
          <a:p>
            <a:pPr marL="230188" indent="-230188">
              <a:lnSpc>
                <a:spcPts val="3000"/>
              </a:lnSpc>
            </a:pPr>
            <a:r>
              <a:rPr lang="en-US" sz="2400" b="1" dirty="0">
                <a:ea typeface="Arial" pitchFamily="-106" charset="0"/>
                <a:cs typeface="Arial" pitchFamily="-106" charset="0"/>
              </a:rPr>
              <a:t>•	Precursors to </a:t>
            </a:r>
            <a:r>
              <a:rPr lang="en-US" sz="2400" b="1" dirty="0" err="1">
                <a:ea typeface="Arial" pitchFamily="-106" charset="0"/>
                <a:cs typeface="Arial" pitchFamily="-106" charset="0"/>
              </a:rPr>
              <a:t>trihalomethane</a:t>
            </a:r>
            <a:r>
              <a:rPr lang="en-US" sz="2400" b="1" dirty="0">
                <a:ea typeface="Arial" pitchFamily="-106" charset="0"/>
                <a:cs typeface="Arial" pitchFamily="-106" charset="0"/>
              </a:rPr>
              <a:t> (CHCl</a:t>
            </a:r>
            <a:r>
              <a:rPr lang="en-US" sz="2400" b="1" baseline="-25000" dirty="0">
                <a:ea typeface="Arial" pitchFamily="-106" charset="0"/>
                <a:cs typeface="Arial" pitchFamily="-106" charset="0"/>
              </a:rPr>
              <a:t>3</a:t>
            </a:r>
            <a:r>
              <a:rPr lang="en-US" sz="2400" b="1" dirty="0">
                <a:ea typeface="Arial" pitchFamily="-106" charset="0"/>
                <a:cs typeface="Arial" pitchFamily="-106" charset="0"/>
              </a:rPr>
              <a:t>) production in water chlorination</a:t>
            </a:r>
          </a:p>
        </p:txBody>
      </p:sp>
      <p:sp>
        <p:nvSpPr>
          <p:cNvPr id="53252" name="TextBox 4"/>
          <p:cNvSpPr txBox="1">
            <a:spLocks noChangeArrowheads="1"/>
          </p:cNvSpPr>
          <p:nvPr/>
        </p:nvSpPr>
        <p:spPr bwMode="auto">
          <a:xfrm>
            <a:off x="8382000" y="0"/>
            <a:ext cx="685800" cy="369888"/>
          </a:xfrm>
          <a:prstGeom prst="rect">
            <a:avLst/>
          </a:prstGeom>
          <a:noFill/>
          <a:ln w="9525">
            <a:noFill/>
            <a:miter lim="800000"/>
            <a:headEnd/>
            <a:tailEnd/>
          </a:ln>
        </p:spPr>
        <p:txBody>
          <a:bodyPr>
            <a:prstTxWarp prst="textNoShape">
              <a:avLst/>
            </a:prstTxWarp>
            <a:spAutoFit/>
          </a:bodyPr>
          <a:lstStyle/>
          <a:p>
            <a:fld id="{ADB1D3C1-DD1C-C545-AEF9-E0AF4085DE33}" type="slidenum">
              <a:rPr lang="en-US">
                <a:latin typeface="Calibri" pitchFamily="-106" charset="0"/>
              </a:rPr>
              <a:pPr/>
              <a:t>41</a:t>
            </a:fld>
            <a:endParaRPr lang="en-US">
              <a:latin typeface="Calibri" pitchFamily="-106" charset="0"/>
            </a:endParaRPr>
          </a:p>
        </p:txBody>
      </p:sp>
      <p:pic>
        <p:nvPicPr>
          <p:cNvPr id="53253" name="Picture 5" descr="Fig 3.13"/>
          <p:cNvPicPr>
            <a:picLocks noChangeAspect="1"/>
          </p:cNvPicPr>
          <p:nvPr/>
        </p:nvPicPr>
        <p:blipFill>
          <a:blip r:embed="rId2"/>
          <a:srcRect/>
          <a:stretch>
            <a:fillRect/>
          </a:stretch>
        </p:blipFill>
        <p:spPr bwMode="auto">
          <a:xfrm>
            <a:off x="-76200" y="1316038"/>
            <a:ext cx="9296400" cy="2225675"/>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A6E7FF"/>
        </a:solidFill>
        <a:effectLst/>
      </p:bgPr>
    </p:bg>
    <p:spTree>
      <p:nvGrpSpPr>
        <p:cNvPr id="1" name=""/>
        <p:cNvGrpSpPr/>
        <p:nvPr/>
      </p:nvGrpSpPr>
      <p:grpSpPr>
        <a:xfrm>
          <a:off x="0" y="0"/>
          <a:ext cx="0" cy="0"/>
          <a:chOff x="0" y="0"/>
          <a:chExt cx="0" cy="0"/>
        </a:xfrm>
      </p:grpSpPr>
      <p:sp>
        <p:nvSpPr>
          <p:cNvPr id="54274" name="TextBox 3"/>
          <p:cNvSpPr txBox="1">
            <a:spLocks noChangeArrowheads="1"/>
          </p:cNvSpPr>
          <p:nvPr/>
        </p:nvSpPr>
        <p:spPr bwMode="auto">
          <a:xfrm>
            <a:off x="152400" y="304800"/>
            <a:ext cx="8763000" cy="2244725"/>
          </a:xfrm>
          <a:prstGeom prst="rect">
            <a:avLst/>
          </a:prstGeom>
          <a:noFill/>
          <a:ln w="9525">
            <a:noFill/>
            <a:miter lim="800000"/>
            <a:headEnd/>
            <a:tailEnd/>
          </a:ln>
        </p:spPr>
        <p:txBody>
          <a:bodyPr>
            <a:prstTxWarp prst="textNoShape">
              <a:avLst/>
            </a:prstTxWarp>
            <a:spAutoFit/>
          </a:bodyPr>
          <a:lstStyle/>
          <a:p>
            <a:pPr>
              <a:lnSpc>
                <a:spcPts val="3600"/>
              </a:lnSpc>
              <a:spcAft>
                <a:spcPts val="400"/>
              </a:spcAft>
            </a:pPr>
            <a:r>
              <a:rPr lang="en-US" sz="2800" b="1" dirty="0">
                <a:ea typeface="Arial" pitchFamily="-106" charset="0"/>
                <a:cs typeface="Arial" pitchFamily="-106" charset="0"/>
              </a:rPr>
              <a:t>2.18 Complexation and Redox Processes</a:t>
            </a:r>
          </a:p>
          <a:p>
            <a:pPr>
              <a:lnSpc>
                <a:spcPts val="3000"/>
              </a:lnSpc>
              <a:spcAft>
                <a:spcPts val="400"/>
              </a:spcAft>
            </a:pPr>
            <a:r>
              <a:rPr lang="en-US" sz="2400" b="1" dirty="0">
                <a:ea typeface="Arial" pitchFamily="-106" charset="0"/>
                <a:cs typeface="Arial" pitchFamily="-106" charset="0"/>
              </a:rPr>
              <a:t>Complexation and chelation shift oxidation-reduction equilibria</a:t>
            </a:r>
          </a:p>
          <a:p>
            <a:pPr>
              <a:lnSpc>
                <a:spcPts val="3000"/>
              </a:lnSpc>
              <a:spcAft>
                <a:spcPts val="400"/>
              </a:spcAft>
            </a:pPr>
            <a:r>
              <a:rPr lang="en-US" sz="2400" b="1" dirty="0">
                <a:ea typeface="Arial" pitchFamily="-106" charset="0"/>
                <a:cs typeface="Arial" pitchFamily="-106" charset="0"/>
              </a:rPr>
              <a:t>• Usually by stabilization of oxidized form of metal</a:t>
            </a:r>
          </a:p>
          <a:p>
            <a:pPr>
              <a:lnSpc>
                <a:spcPts val="3000"/>
              </a:lnSpc>
              <a:spcAft>
                <a:spcPts val="400"/>
              </a:spcAft>
            </a:pPr>
            <a:r>
              <a:rPr lang="en-US" sz="2400" b="1" dirty="0">
                <a:ea typeface="Arial" pitchFamily="-106" charset="0"/>
                <a:cs typeface="Arial" pitchFamily="-106" charset="0"/>
              </a:rPr>
              <a:t>• Dissolve protective oxide coatings</a:t>
            </a:r>
          </a:p>
        </p:txBody>
      </p:sp>
      <p:sp>
        <p:nvSpPr>
          <p:cNvPr id="54275" name="TextBox 6"/>
          <p:cNvSpPr txBox="1">
            <a:spLocks noChangeArrowheads="1"/>
          </p:cNvSpPr>
          <p:nvPr/>
        </p:nvSpPr>
        <p:spPr bwMode="auto">
          <a:xfrm>
            <a:off x="8458200" y="0"/>
            <a:ext cx="685800" cy="369888"/>
          </a:xfrm>
          <a:prstGeom prst="rect">
            <a:avLst/>
          </a:prstGeom>
          <a:noFill/>
          <a:ln w="9525">
            <a:noFill/>
            <a:miter lim="800000"/>
            <a:headEnd/>
            <a:tailEnd/>
          </a:ln>
        </p:spPr>
        <p:txBody>
          <a:bodyPr>
            <a:prstTxWarp prst="textNoShape">
              <a:avLst/>
            </a:prstTxWarp>
            <a:spAutoFit/>
          </a:bodyPr>
          <a:lstStyle/>
          <a:p>
            <a:fld id="{F4FEAD4C-AE54-964B-9B88-8D6290683186}" type="slidenum">
              <a:rPr lang="en-US">
                <a:latin typeface="Calibri" pitchFamily="-106" charset="0"/>
              </a:rPr>
              <a:pPr/>
              <a:t>42</a:t>
            </a:fld>
            <a:endParaRPr lang="en-US">
              <a:latin typeface="Calibri" pitchFamily="-106"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D2E"/>
        </a:solidFill>
        <a:effectLst/>
      </p:bgPr>
    </p:bg>
    <p:spTree>
      <p:nvGrpSpPr>
        <p:cNvPr id="1" name=""/>
        <p:cNvGrpSpPr/>
        <p:nvPr/>
      </p:nvGrpSpPr>
      <p:grpSpPr>
        <a:xfrm>
          <a:off x="0" y="0"/>
          <a:ext cx="0" cy="0"/>
          <a:chOff x="0" y="0"/>
          <a:chExt cx="0" cy="0"/>
        </a:xfrm>
      </p:grpSpPr>
      <p:pic>
        <p:nvPicPr>
          <p:cNvPr id="19460" name="Picture 6" descr="Fig 3.3Color"/>
          <p:cNvPicPr>
            <a:picLocks noChangeAspect="1"/>
          </p:cNvPicPr>
          <p:nvPr/>
        </p:nvPicPr>
        <p:blipFill>
          <a:blip r:embed="rId2"/>
          <a:srcRect/>
          <a:stretch>
            <a:fillRect/>
          </a:stretch>
        </p:blipFill>
        <p:spPr bwMode="auto">
          <a:xfrm>
            <a:off x="0" y="685800"/>
            <a:ext cx="9090025" cy="5283200"/>
          </a:xfrm>
          <a:prstGeom prst="rect">
            <a:avLst/>
          </a:prstGeom>
          <a:noFill/>
          <a:ln w="9525">
            <a:noFill/>
            <a:miter lim="800000"/>
            <a:headEnd/>
            <a:tailEnd/>
          </a:ln>
        </p:spPr>
      </p:pic>
      <p:sp>
        <p:nvSpPr>
          <p:cNvPr id="5" name="TextBox 2"/>
          <p:cNvSpPr txBox="1">
            <a:spLocks noChangeArrowheads="1"/>
          </p:cNvSpPr>
          <p:nvPr/>
        </p:nvSpPr>
        <p:spPr bwMode="auto">
          <a:xfrm>
            <a:off x="152400" y="5918537"/>
            <a:ext cx="8763000" cy="1015663"/>
          </a:xfrm>
          <a:prstGeom prst="rect">
            <a:avLst/>
          </a:prstGeom>
          <a:noFill/>
          <a:ln w="9525">
            <a:noFill/>
            <a:miter lim="800000"/>
            <a:headEnd/>
            <a:tailEnd/>
          </a:ln>
        </p:spPr>
        <p:txBody>
          <a:bodyPr>
            <a:prstTxWarp prst="textNoShape">
              <a:avLst/>
            </a:prstTxWarp>
            <a:spAutoFit/>
          </a:bodyPr>
          <a:lstStyle/>
          <a:p>
            <a:pPr>
              <a:lnSpc>
                <a:spcPts val="2400"/>
              </a:lnSpc>
              <a:spcAft>
                <a:spcPts val="400"/>
              </a:spcAft>
            </a:pPr>
            <a:r>
              <a:rPr lang="en-US" sz="2000" b="1" dirty="0">
                <a:ea typeface="Arial" pitchFamily="-106" charset="0"/>
                <a:cs typeface="Arial" pitchFamily="-106" charset="0"/>
              </a:rPr>
              <a:t>A major consideration regarding water sources is uneven distribution of water as shown by rainfall distribution in continental U.S., cm/year (Fig 2.3 showing average annual rainfall, cm/year)</a:t>
            </a:r>
          </a:p>
        </p:txBody>
      </p:sp>
      <p:sp>
        <p:nvSpPr>
          <p:cNvPr id="2" name="TextBox 1"/>
          <p:cNvSpPr txBox="1"/>
          <p:nvPr/>
        </p:nvSpPr>
        <p:spPr>
          <a:xfrm>
            <a:off x="304800" y="152400"/>
            <a:ext cx="8077200" cy="523220"/>
          </a:xfrm>
          <a:prstGeom prst="rect">
            <a:avLst/>
          </a:prstGeom>
          <a:noFill/>
        </p:spPr>
        <p:txBody>
          <a:bodyPr wrap="square" rtlCol="0">
            <a:spAutoFit/>
          </a:bodyPr>
          <a:lstStyle/>
          <a:p>
            <a:r>
              <a:rPr lang="en-US" sz="2800" b="1" dirty="0"/>
              <a:t>2.2 Sources and Uses of Water</a:t>
            </a:r>
          </a:p>
        </p:txBody>
      </p:sp>
      <p:sp>
        <p:nvSpPr>
          <p:cNvPr id="7" name="TextBox 5"/>
          <p:cNvSpPr txBox="1">
            <a:spLocks noChangeArrowheads="1"/>
          </p:cNvSpPr>
          <p:nvPr/>
        </p:nvSpPr>
        <p:spPr bwMode="auto">
          <a:xfrm>
            <a:off x="8686800" y="76200"/>
            <a:ext cx="381000" cy="369888"/>
          </a:xfrm>
          <a:prstGeom prst="rect">
            <a:avLst/>
          </a:prstGeom>
          <a:noFill/>
          <a:ln w="9525">
            <a:noFill/>
            <a:miter lim="800000"/>
            <a:headEnd/>
            <a:tailEnd/>
          </a:ln>
        </p:spPr>
        <p:txBody>
          <a:bodyPr wrap="square">
            <a:prstTxWarp prst="textNoShape">
              <a:avLst/>
            </a:prstTxWarp>
            <a:spAutoFit/>
          </a:bodyPr>
          <a:lstStyle/>
          <a:p>
            <a:pPr algn="r"/>
            <a:fld id="{C919746C-62AB-974E-8F17-A2F493E62AE9}" type="slidenum">
              <a:rPr lang="en-US">
                <a:latin typeface="Calibri" pitchFamily="-106" charset="0"/>
              </a:rPr>
              <a:pPr algn="r"/>
              <a:t>5</a:t>
            </a:fld>
            <a:endParaRPr lang="en-US" dirty="0">
              <a:latin typeface="Calibri" pitchFamily="-106"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4"/>
          <p:cNvSpPr txBox="1">
            <a:spLocks noChangeArrowheads="1"/>
          </p:cNvSpPr>
          <p:nvPr/>
        </p:nvSpPr>
        <p:spPr bwMode="auto">
          <a:xfrm>
            <a:off x="8534400" y="76200"/>
            <a:ext cx="609600" cy="369888"/>
          </a:xfrm>
          <a:prstGeom prst="rect">
            <a:avLst/>
          </a:prstGeom>
          <a:noFill/>
          <a:ln w="9525">
            <a:noFill/>
            <a:miter lim="800000"/>
            <a:headEnd/>
            <a:tailEnd/>
          </a:ln>
        </p:spPr>
        <p:txBody>
          <a:bodyPr>
            <a:prstTxWarp prst="textNoShape">
              <a:avLst/>
            </a:prstTxWarp>
            <a:spAutoFit/>
          </a:bodyPr>
          <a:lstStyle/>
          <a:p>
            <a:fld id="{F12297CC-0868-4E40-AE40-113B3DC63ED8}" type="slidenum">
              <a:rPr lang="en-US">
                <a:latin typeface="Calibri" pitchFamily="-106" charset="0"/>
              </a:rPr>
              <a:pPr/>
              <a:t>6</a:t>
            </a:fld>
            <a:endParaRPr lang="en-US">
              <a:latin typeface="Calibri" pitchFamily="-106" charset="0"/>
            </a:endParaRPr>
          </a:p>
        </p:txBody>
      </p:sp>
      <p:sp>
        <p:nvSpPr>
          <p:cNvPr id="18435" name="TextBox 9"/>
          <p:cNvSpPr txBox="1">
            <a:spLocks noChangeArrowheads="1"/>
          </p:cNvSpPr>
          <p:nvPr/>
        </p:nvSpPr>
        <p:spPr bwMode="auto">
          <a:xfrm>
            <a:off x="152400" y="58738"/>
            <a:ext cx="8991600" cy="477054"/>
          </a:xfrm>
          <a:prstGeom prst="rect">
            <a:avLst/>
          </a:prstGeom>
          <a:noFill/>
          <a:ln w="9525">
            <a:noFill/>
            <a:miter lim="800000"/>
            <a:headEnd/>
            <a:tailEnd/>
          </a:ln>
        </p:spPr>
        <p:txBody>
          <a:bodyPr>
            <a:prstTxWarp prst="textNoShape">
              <a:avLst/>
            </a:prstTxWarp>
            <a:spAutoFit/>
          </a:bodyPr>
          <a:lstStyle/>
          <a:p>
            <a:pPr>
              <a:lnSpc>
                <a:spcPts val="3000"/>
              </a:lnSpc>
            </a:pPr>
            <a:r>
              <a:rPr lang="en-US" sz="2200" b="1" dirty="0">
                <a:ea typeface="Arial" pitchFamily="-106" charset="0"/>
                <a:cs typeface="Arial" pitchFamily="-106" charset="0"/>
              </a:rPr>
              <a:t>Figure 2.4.  Trends in U.S. Water Use, which has stabilized</a:t>
            </a:r>
          </a:p>
        </p:txBody>
      </p:sp>
      <p:pic>
        <p:nvPicPr>
          <p:cNvPr id="18436" name="Picture 11" descr="Fig 3.2Color"/>
          <p:cNvPicPr>
            <a:picLocks noChangeAspect="1"/>
          </p:cNvPicPr>
          <p:nvPr/>
        </p:nvPicPr>
        <p:blipFill>
          <a:blip r:embed="rId2"/>
          <a:srcRect/>
          <a:stretch>
            <a:fillRect/>
          </a:stretch>
        </p:blipFill>
        <p:spPr bwMode="auto">
          <a:xfrm>
            <a:off x="457200" y="533400"/>
            <a:ext cx="7999413" cy="6324600"/>
          </a:xfrm>
          <a:prstGeom prst="rect">
            <a:avLst/>
          </a:prstGeom>
          <a:noFill/>
          <a:ln w="9525">
            <a:noFill/>
            <a:miter lim="800000"/>
            <a:headEnd/>
            <a:tailEnd/>
          </a:ln>
        </p:spPr>
      </p:pic>
      <p:sp>
        <p:nvSpPr>
          <p:cNvPr id="18437" name="TextBox 12"/>
          <p:cNvSpPr txBox="1">
            <a:spLocks noChangeArrowheads="1"/>
          </p:cNvSpPr>
          <p:nvPr/>
        </p:nvSpPr>
        <p:spPr bwMode="auto">
          <a:xfrm>
            <a:off x="5410200" y="620713"/>
            <a:ext cx="3046413" cy="369887"/>
          </a:xfrm>
          <a:prstGeom prst="rect">
            <a:avLst/>
          </a:prstGeom>
          <a:noFill/>
          <a:ln w="9525">
            <a:noFill/>
            <a:miter lim="800000"/>
            <a:headEnd/>
            <a:tailEnd/>
          </a:ln>
        </p:spPr>
        <p:txBody>
          <a:bodyPr>
            <a:prstTxWarp prst="textNoShape">
              <a:avLst/>
            </a:prstTxWarp>
            <a:spAutoFit/>
          </a:bodyPr>
          <a:lstStyle/>
          <a:p>
            <a:pPr algn="ctr"/>
            <a:r>
              <a:rPr lang="en-US" b="1">
                <a:ea typeface="Arial" pitchFamily="-106" charset="0"/>
                <a:cs typeface="Arial" pitchFamily="-106" charset="0"/>
              </a:rPr>
              <a:t>Stabilized consumption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B8FFA9"/>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00" y="0"/>
            <a:ext cx="9088916" cy="6858000"/>
          </a:xfrm>
          <a:prstGeom prst="rect">
            <a:avLst/>
          </a:prstGeom>
        </p:spPr>
      </p:pic>
      <p:sp>
        <p:nvSpPr>
          <p:cNvPr id="4" name="TextBox 3"/>
          <p:cNvSpPr txBox="1"/>
          <p:nvPr/>
        </p:nvSpPr>
        <p:spPr>
          <a:xfrm>
            <a:off x="152400" y="986135"/>
            <a:ext cx="8001000" cy="461665"/>
          </a:xfrm>
          <a:prstGeom prst="rect">
            <a:avLst/>
          </a:prstGeom>
          <a:noFill/>
        </p:spPr>
        <p:txBody>
          <a:bodyPr wrap="square" rtlCol="0">
            <a:spAutoFit/>
          </a:bodyPr>
          <a:lstStyle/>
          <a:p>
            <a:r>
              <a:rPr lang="en-US" sz="2400" b="1" dirty="0"/>
              <a:t>The groundwater crisis  </a:t>
            </a:r>
          </a:p>
        </p:txBody>
      </p:sp>
      <p:sp>
        <p:nvSpPr>
          <p:cNvPr id="5" name="TextBox 4"/>
          <p:cNvSpPr txBox="1">
            <a:spLocks noChangeArrowheads="1"/>
          </p:cNvSpPr>
          <p:nvPr/>
        </p:nvSpPr>
        <p:spPr bwMode="auto">
          <a:xfrm>
            <a:off x="8686800" y="87312"/>
            <a:ext cx="304800" cy="369888"/>
          </a:xfrm>
          <a:prstGeom prst="rect">
            <a:avLst/>
          </a:prstGeom>
          <a:noFill/>
          <a:ln w="9525">
            <a:noFill/>
            <a:miter lim="800000"/>
            <a:headEnd/>
            <a:tailEnd/>
          </a:ln>
        </p:spPr>
        <p:txBody>
          <a:bodyPr wrap="square">
            <a:prstTxWarp prst="textNoShape">
              <a:avLst/>
            </a:prstTxWarp>
            <a:spAutoFit/>
          </a:bodyPr>
          <a:lstStyle/>
          <a:p>
            <a:pPr algn="r"/>
            <a:fld id="{E9E908E8-422E-E54D-A607-70862E43A504}" type="slidenum">
              <a:rPr lang="en-US" smtClean="0">
                <a:latin typeface="Calibri" pitchFamily="-106" charset="0"/>
              </a:rPr>
              <a:t>7</a:t>
            </a:fld>
            <a:endParaRPr lang="en-US" dirty="0">
              <a:latin typeface="Calibri" pitchFamily="-106" charset="0"/>
            </a:endParaRPr>
          </a:p>
        </p:txBody>
      </p:sp>
    </p:spTree>
    <p:extLst>
      <p:ext uri="{BB962C8B-B14F-4D97-AF65-F5344CB8AC3E}">
        <p14:creationId xmlns:p14="http://schemas.microsoft.com/office/powerpoint/2010/main" val="19022283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45FF41"/>
        </a:solidFill>
        <a:effectLst/>
      </p:bgPr>
    </p:bg>
    <p:spTree>
      <p:nvGrpSpPr>
        <p:cNvPr id="1" name=""/>
        <p:cNvGrpSpPr/>
        <p:nvPr/>
      </p:nvGrpSpPr>
      <p:grpSpPr>
        <a:xfrm>
          <a:off x="0" y="0"/>
          <a:ext cx="0" cy="0"/>
          <a:chOff x="0" y="0"/>
          <a:chExt cx="0" cy="0"/>
        </a:xfrm>
      </p:grpSpPr>
      <p:sp>
        <p:nvSpPr>
          <p:cNvPr id="2" name="TextBox 1"/>
          <p:cNvSpPr txBox="1"/>
          <p:nvPr/>
        </p:nvSpPr>
        <p:spPr>
          <a:xfrm>
            <a:off x="152400" y="228600"/>
            <a:ext cx="8610600" cy="4462760"/>
          </a:xfrm>
          <a:prstGeom prst="rect">
            <a:avLst/>
          </a:prstGeom>
          <a:noFill/>
        </p:spPr>
        <p:txBody>
          <a:bodyPr wrap="square" rtlCol="0">
            <a:spAutoFit/>
          </a:bodyPr>
          <a:lstStyle/>
          <a:p>
            <a:r>
              <a:rPr lang="en-US" sz="2400" b="1" dirty="0"/>
              <a:t>Groundwater is a major source of municipal water</a:t>
            </a:r>
          </a:p>
          <a:p>
            <a:pPr marL="174625" indent="-174625">
              <a:buFont typeface="Arial" charset="0"/>
              <a:buChar char="•"/>
            </a:pPr>
            <a:r>
              <a:rPr lang="en-US" sz="2000" b="1" dirty="0"/>
              <a:t>Only source in some areas</a:t>
            </a:r>
          </a:p>
          <a:p>
            <a:pPr marL="174625" indent="-174625">
              <a:buFont typeface="Arial" charset="0"/>
              <a:buChar char="•"/>
            </a:pPr>
            <a:r>
              <a:rPr lang="en-US" sz="2000" b="1" dirty="0"/>
              <a:t>About 190 billion liters per day for irrigation in the U.S.</a:t>
            </a:r>
          </a:p>
          <a:p>
            <a:r>
              <a:rPr lang="en-US" sz="2000" b="1" dirty="0">
                <a:solidFill>
                  <a:srgbClr val="0054DE"/>
                </a:solidFill>
              </a:rPr>
              <a:t>Rapid depletion of groundwater in some areas</a:t>
            </a:r>
          </a:p>
          <a:p>
            <a:pPr marL="174625" indent="-174625">
              <a:buFont typeface="Arial" charset="0"/>
              <a:buChar char="•"/>
            </a:pPr>
            <a:r>
              <a:rPr lang="en-US" sz="2000" b="1" dirty="0">
                <a:solidFill>
                  <a:srgbClr val="0054DE"/>
                </a:solidFill>
              </a:rPr>
              <a:t>Especially problematic in California’s Central Valley–the vegetable garden of the U.S.</a:t>
            </a:r>
          </a:p>
          <a:p>
            <a:pPr marL="174625" indent="-174625">
              <a:buFont typeface="Arial" charset="0"/>
              <a:buChar char="•"/>
            </a:pPr>
            <a:r>
              <a:rPr lang="en-US" sz="2000" b="1" dirty="0">
                <a:solidFill>
                  <a:srgbClr val="0054DE"/>
                </a:solidFill>
              </a:rPr>
              <a:t>Severe in many areas of Africa and Asia</a:t>
            </a:r>
          </a:p>
          <a:p>
            <a:r>
              <a:rPr lang="en-US" sz="2000" b="1" dirty="0"/>
              <a:t>Measures to alleviate groundwater shortages, especially deeper wells</a:t>
            </a:r>
            <a:endParaRPr lang="en-US" sz="2000" b="1" dirty="0">
              <a:solidFill>
                <a:srgbClr val="0054DE"/>
              </a:solidFill>
            </a:endParaRPr>
          </a:p>
          <a:p>
            <a:pPr marL="174625" indent="-174625">
              <a:buFont typeface="Arial" charset="0"/>
              <a:buChar char="•"/>
            </a:pPr>
            <a:r>
              <a:rPr lang="en-US" sz="2000" b="1" dirty="0"/>
              <a:t>Lowered water table, no more water can be pumped</a:t>
            </a:r>
          </a:p>
          <a:p>
            <a:pPr marL="174625" indent="-174625">
              <a:buFont typeface="Arial" charset="0"/>
              <a:buChar char="•"/>
            </a:pPr>
            <a:r>
              <a:rPr lang="en-US" sz="2000" b="1" dirty="0"/>
              <a:t>Intrusions of saline water, especially in coastal areas</a:t>
            </a:r>
          </a:p>
          <a:p>
            <a:pPr marL="174625" indent="-174625">
              <a:buFont typeface="Arial" charset="0"/>
              <a:buChar char="•"/>
            </a:pPr>
            <a:r>
              <a:rPr lang="en-US" sz="2000" b="1" dirty="0"/>
              <a:t>Irreversible damage to aquifer compaction, cannot be recharged</a:t>
            </a:r>
          </a:p>
          <a:p>
            <a:pPr marL="174625" indent="-174625">
              <a:buFont typeface="Arial" charset="0"/>
              <a:buChar char="•"/>
            </a:pPr>
            <a:r>
              <a:rPr lang="en-US" sz="2000" b="1" dirty="0"/>
              <a:t>Surface subsidence, even structural damage</a:t>
            </a:r>
          </a:p>
          <a:p>
            <a:pPr marL="174625" indent="-174625">
              <a:buFont typeface="Arial" charset="0"/>
              <a:buChar char="•"/>
            </a:pPr>
            <a:r>
              <a:rPr lang="en-US" sz="2000" b="1" dirty="0"/>
              <a:t>Depletion of surface water in lakes and rivers</a:t>
            </a:r>
          </a:p>
          <a:p>
            <a:pPr marL="174625" indent="-174625">
              <a:buFont typeface="Arial" charset="0"/>
              <a:buChar char="•"/>
            </a:pPr>
            <a:r>
              <a:rPr lang="en-US" sz="2000" b="1" dirty="0"/>
              <a:t>Contributes to desertification–productive land becomes desert</a:t>
            </a:r>
          </a:p>
        </p:txBody>
      </p:sp>
      <p:sp>
        <p:nvSpPr>
          <p:cNvPr id="6" name="TextBox 5"/>
          <p:cNvSpPr txBox="1"/>
          <p:nvPr/>
        </p:nvSpPr>
        <p:spPr>
          <a:xfrm>
            <a:off x="8534400" y="0"/>
            <a:ext cx="457200" cy="381000"/>
          </a:xfrm>
          <a:prstGeom prst="rect">
            <a:avLst/>
          </a:prstGeom>
          <a:noFill/>
        </p:spPr>
        <p:txBody>
          <a:bodyPr wrap="square" rtlCol="0">
            <a:spAutoFit/>
          </a:bodyPr>
          <a:lstStyle/>
          <a:p>
            <a:pPr algn="r"/>
            <a:fld id="{3ED9A0A9-36BA-1F4A-8936-249E4EB0784B}" type="slidenum">
              <a:rPr lang="en-US" smtClean="0"/>
              <a:t>8</a:t>
            </a:fld>
            <a:endParaRPr lang="en-US" dirty="0"/>
          </a:p>
        </p:txBody>
      </p:sp>
    </p:spTree>
    <p:extLst>
      <p:ext uri="{BB962C8B-B14F-4D97-AF65-F5344CB8AC3E}">
        <p14:creationId xmlns:p14="http://schemas.microsoft.com/office/powerpoint/2010/main" val="2688736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484"/>
        </a:solidFill>
        <a:effectLst/>
      </p:bgPr>
    </p:bg>
    <p:spTree>
      <p:nvGrpSpPr>
        <p:cNvPr id="1" name=""/>
        <p:cNvGrpSpPr/>
        <p:nvPr/>
      </p:nvGrpSpPr>
      <p:grpSpPr>
        <a:xfrm>
          <a:off x="0" y="0"/>
          <a:ext cx="0" cy="0"/>
          <a:chOff x="0" y="0"/>
          <a:chExt cx="0" cy="0"/>
        </a:xfrm>
      </p:grpSpPr>
      <p:sp>
        <p:nvSpPr>
          <p:cNvPr id="2" name="TextBox 1"/>
          <p:cNvSpPr txBox="1"/>
          <p:nvPr/>
        </p:nvSpPr>
        <p:spPr>
          <a:xfrm>
            <a:off x="152400" y="-87312"/>
            <a:ext cx="8763000" cy="951222"/>
          </a:xfrm>
          <a:prstGeom prst="rect">
            <a:avLst/>
          </a:prstGeom>
          <a:noFill/>
        </p:spPr>
        <p:txBody>
          <a:bodyPr>
            <a:spAutoFit/>
          </a:bodyPr>
          <a:lstStyle/>
          <a:p>
            <a:r>
              <a:rPr lang="en-US" sz="2800" b="1" dirty="0"/>
              <a:t>2.3 H</a:t>
            </a:r>
            <a:r>
              <a:rPr lang="en-US" sz="2800" b="1" baseline="-25000" dirty="0"/>
              <a:t>2</a:t>
            </a:r>
            <a:r>
              <a:rPr lang="en-US" sz="2800" b="1" dirty="0"/>
              <a:t>O:  Simple Formula, Remarkable Molecule</a:t>
            </a:r>
          </a:p>
          <a:p>
            <a:pPr fontAlgn="auto">
              <a:lnSpc>
                <a:spcPts val="3600"/>
              </a:lnSpc>
              <a:spcBef>
                <a:spcPts val="0"/>
              </a:spcBef>
              <a:spcAft>
                <a:spcPts val="400"/>
              </a:spcAft>
              <a:defRPr/>
            </a:pPr>
            <a:endParaRPr lang="en-US" sz="2800" b="1" dirty="0">
              <a:latin typeface="Arial"/>
              <a:ea typeface="+mn-ea"/>
              <a:cs typeface="Arial"/>
            </a:endParaRPr>
          </a:p>
        </p:txBody>
      </p:sp>
      <p:sp>
        <p:nvSpPr>
          <p:cNvPr id="4" name="TextBox 3"/>
          <p:cNvSpPr txBox="1"/>
          <p:nvPr/>
        </p:nvSpPr>
        <p:spPr>
          <a:xfrm>
            <a:off x="152400" y="3036888"/>
            <a:ext cx="8991600" cy="3836948"/>
          </a:xfrm>
          <a:prstGeom prst="rect">
            <a:avLst/>
          </a:prstGeom>
          <a:noFill/>
        </p:spPr>
        <p:txBody>
          <a:bodyPr>
            <a:spAutoFit/>
          </a:bodyPr>
          <a:lstStyle/>
          <a:p>
            <a:pPr fontAlgn="auto">
              <a:lnSpc>
                <a:spcPts val="2400"/>
              </a:lnSpc>
              <a:spcBef>
                <a:spcPts val="0"/>
              </a:spcBef>
              <a:spcAft>
                <a:spcPts val="400"/>
              </a:spcAft>
              <a:defRPr/>
            </a:pPr>
            <a:r>
              <a:rPr lang="en-US" sz="2000" b="1" dirty="0">
                <a:latin typeface="Arial"/>
                <a:ea typeface="+mn-ea"/>
                <a:cs typeface="Arial"/>
              </a:rPr>
              <a:t>Characteristics of H</a:t>
            </a:r>
            <a:r>
              <a:rPr lang="en-US" sz="2400" b="1" baseline="-25000" dirty="0">
                <a:latin typeface="Arial"/>
                <a:ea typeface="+mn-ea"/>
                <a:cs typeface="Arial"/>
              </a:rPr>
              <a:t>2</a:t>
            </a:r>
            <a:r>
              <a:rPr lang="en-US" sz="2000" b="1" dirty="0">
                <a:latin typeface="Arial"/>
                <a:ea typeface="+mn-ea"/>
                <a:cs typeface="Arial"/>
              </a:rPr>
              <a:t>O molecule</a:t>
            </a:r>
          </a:p>
          <a:p>
            <a:pPr marL="174625" indent="-174625" fontAlgn="auto">
              <a:lnSpc>
                <a:spcPts val="2400"/>
              </a:lnSpc>
              <a:spcBef>
                <a:spcPts val="0"/>
              </a:spcBef>
              <a:spcAft>
                <a:spcPts val="400"/>
              </a:spcAft>
              <a:buFont typeface="Arial" charset="0"/>
              <a:buChar char="•"/>
              <a:defRPr/>
            </a:pPr>
            <a:r>
              <a:rPr lang="en-US" sz="2000" b="1" dirty="0">
                <a:latin typeface="Arial"/>
                <a:ea typeface="+mn-ea"/>
                <a:cs typeface="Arial"/>
              </a:rPr>
              <a:t>Electron pairs as far apart as possible </a:t>
            </a:r>
            <a:r>
              <a:rPr lang="en-US" sz="2400" b="1" dirty="0">
                <a:latin typeface="Arial"/>
                <a:ea typeface="+mn-ea"/>
                <a:cs typeface="Arial"/>
              </a:rPr>
              <a:t>→</a:t>
            </a:r>
            <a:r>
              <a:rPr lang="en-US" sz="2000" b="1" dirty="0">
                <a:latin typeface="Arial"/>
                <a:ea typeface="+mn-ea"/>
                <a:cs typeface="Arial"/>
              </a:rPr>
              <a:t> angular configuration</a:t>
            </a:r>
          </a:p>
          <a:p>
            <a:pPr marL="174625" indent="-174625" fontAlgn="auto">
              <a:lnSpc>
                <a:spcPts val="2400"/>
              </a:lnSpc>
              <a:spcBef>
                <a:spcPts val="0"/>
              </a:spcBef>
              <a:spcAft>
                <a:spcPts val="400"/>
              </a:spcAft>
              <a:buFont typeface="Arial" charset="0"/>
              <a:buChar char="•"/>
              <a:defRPr/>
            </a:pPr>
            <a:r>
              <a:rPr lang="en-US" sz="2000" b="1" dirty="0">
                <a:latin typeface="Arial"/>
                <a:ea typeface="+mn-ea"/>
                <a:cs typeface="Arial"/>
              </a:rPr>
              <a:t>Non-bonded pairs of electrons form hydrogen bonds</a:t>
            </a:r>
          </a:p>
          <a:p>
            <a:pPr fontAlgn="auto">
              <a:lnSpc>
                <a:spcPts val="2400"/>
              </a:lnSpc>
              <a:spcBef>
                <a:spcPts val="0"/>
              </a:spcBef>
              <a:spcAft>
                <a:spcPts val="400"/>
              </a:spcAft>
              <a:defRPr/>
            </a:pPr>
            <a:r>
              <a:rPr lang="en-US" sz="2000" b="1" dirty="0">
                <a:solidFill>
                  <a:srgbClr val="0070C0"/>
                </a:solidFill>
                <a:latin typeface="Arial"/>
                <a:ea typeface="+mn-ea"/>
                <a:cs typeface="Arial"/>
              </a:rPr>
              <a:t>Polarity and H-bonding give H</a:t>
            </a:r>
            <a:r>
              <a:rPr lang="en-US" sz="2400" b="1" baseline="-25000" dirty="0">
                <a:solidFill>
                  <a:srgbClr val="0070C0"/>
                </a:solidFill>
                <a:latin typeface="Arial"/>
                <a:ea typeface="+mn-ea"/>
                <a:cs typeface="Arial"/>
              </a:rPr>
              <a:t>2</a:t>
            </a:r>
            <a:r>
              <a:rPr lang="en-US" sz="2000" b="1" dirty="0">
                <a:solidFill>
                  <a:srgbClr val="0070C0"/>
                </a:solidFill>
                <a:latin typeface="Arial"/>
                <a:ea typeface="+mn-ea"/>
                <a:cs typeface="Arial"/>
              </a:rPr>
              <a:t>O special properties</a:t>
            </a:r>
          </a:p>
          <a:p>
            <a:pPr marL="174625" indent="-174625" fontAlgn="auto">
              <a:lnSpc>
                <a:spcPts val="2400"/>
              </a:lnSpc>
              <a:spcBef>
                <a:spcPts val="0"/>
              </a:spcBef>
              <a:spcAft>
                <a:spcPts val="400"/>
              </a:spcAft>
              <a:buFont typeface="Arial" charset="0"/>
              <a:buChar char="•"/>
              <a:defRPr/>
            </a:pPr>
            <a:r>
              <a:rPr lang="en-US" sz="2000" b="1" dirty="0">
                <a:solidFill>
                  <a:srgbClr val="0070C0"/>
                </a:solidFill>
                <a:latin typeface="Arial"/>
                <a:ea typeface="+mn-ea"/>
                <a:cs typeface="Arial"/>
              </a:rPr>
              <a:t>Good solvent for polar and ionic species</a:t>
            </a:r>
          </a:p>
          <a:p>
            <a:pPr marL="174625" indent="-174625" fontAlgn="auto">
              <a:lnSpc>
                <a:spcPts val="2400"/>
              </a:lnSpc>
              <a:spcBef>
                <a:spcPts val="0"/>
              </a:spcBef>
              <a:spcAft>
                <a:spcPts val="400"/>
              </a:spcAft>
              <a:buFont typeface="Arial" charset="0"/>
              <a:buChar char="•"/>
              <a:defRPr/>
            </a:pPr>
            <a:r>
              <a:rPr lang="en-US" sz="2000" b="1" dirty="0">
                <a:solidFill>
                  <a:srgbClr val="0070C0"/>
                </a:solidFill>
                <a:latin typeface="Arial"/>
                <a:ea typeface="+mn-ea"/>
                <a:cs typeface="Arial"/>
              </a:rPr>
              <a:t>Unique heat/temperature/density behavior</a:t>
            </a:r>
          </a:p>
          <a:p>
            <a:pPr marL="174625" fontAlgn="auto">
              <a:lnSpc>
                <a:spcPts val="2400"/>
              </a:lnSpc>
              <a:spcBef>
                <a:spcPts val="0"/>
              </a:spcBef>
              <a:spcAft>
                <a:spcPts val="400"/>
              </a:spcAft>
              <a:defRPr/>
            </a:pPr>
            <a:r>
              <a:rPr lang="en-US" sz="2000" b="1" dirty="0">
                <a:solidFill>
                  <a:srgbClr val="00B050"/>
                </a:solidFill>
                <a:latin typeface="Arial"/>
                <a:cs typeface="Arial"/>
              </a:rPr>
              <a:t>• High dielectric constant • High surface tension   </a:t>
            </a:r>
            <a:r>
              <a:rPr lang="en-US" sz="2000" b="1" dirty="0">
                <a:solidFill>
                  <a:srgbClr val="00B050"/>
                </a:solidFill>
                <a:latin typeface="Arial"/>
                <a:ea typeface="+mn-ea"/>
                <a:cs typeface="Arial"/>
              </a:rPr>
              <a:t>• High heat capacity   </a:t>
            </a:r>
            <a:r>
              <a:rPr lang="en-US" sz="2000" b="1" dirty="0">
                <a:solidFill>
                  <a:srgbClr val="00B050"/>
                </a:solidFill>
                <a:latin typeface="Arial"/>
                <a:cs typeface="Arial"/>
              </a:rPr>
              <a:t>• High heat of fusion   • High heat of evaporation   </a:t>
            </a:r>
          </a:p>
          <a:p>
            <a:pPr marL="174625" fontAlgn="auto">
              <a:lnSpc>
                <a:spcPts val="2400"/>
              </a:lnSpc>
              <a:spcBef>
                <a:spcPts val="0"/>
              </a:spcBef>
              <a:spcAft>
                <a:spcPts val="400"/>
              </a:spcAft>
              <a:defRPr/>
            </a:pPr>
            <a:r>
              <a:rPr lang="en-US" sz="2000" b="1" dirty="0">
                <a:solidFill>
                  <a:srgbClr val="00B050"/>
                </a:solidFill>
                <a:latin typeface="Arial"/>
                <a:cs typeface="Arial"/>
              </a:rPr>
              <a:t>• Stratification of bodies of water</a:t>
            </a:r>
            <a:endParaRPr lang="en-US" sz="2000" b="1" dirty="0">
              <a:solidFill>
                <a:srgbClr val="00B050"/>
              </a:solidFill>
              <a:latin typeface="Arial"/>
              <a:ea typeface="+mn-ea"/>
              <a:cs typeface="Arial"/>
            </a:endParaRPr>
          </a:p>
          <a:p>
            <a:pPr>
              <a:lnSpc>
                <a:spcPts val="2200"/>
              </a:lnSpc>
              <a:spcAft>
                <a:spcPts val="400"/>
              </a:spcAft>
            </a:pPr>
            <a:r>
              <a:rPr lang="en-US" sz="2400" b="1" dirty="0">
                <a:ea typeface="Arial" pitchFamily="-106" charset="0"/>
                <a:cs typeface="Arial" pitchFamily="-106" charset="0"/>
              </a:rPr>
              <a:t>Transparency allows photosynthesis by algae, photosynthetic bacteria, plants in water</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369888"/>
            <a:ext cx="7315200" cy="2592000"/>
          </a:xfrm>
          <a:prstGeom prst="rect">
            <a:avLst/>
          </a:prstGeom>
        </p:spPr>
      </p:pic>
      <p:sp>
        <p:nvSpPr>
          <p:cNvPr id="6" name="TextBox 5"/>
          <p:cNvSpPr txBox="1"/>
          <p:nvPr/>
        </p:nvSpPr>
        <p:spPr>
          <a:xfrm>
            <a:off x="228600" y="2351088"/>
            <a:ext cx="4114800" cy="707886"/>
          </a:xfrm>
          <a:prstGeom prst="rect">
            <a:avLst/>
          </a:prstGeom>
          <a:noFill/>
        </p:spPr>
        <p:txBody>
          <a:bodyPr wrap="square" rtlCol="0">
            <a:spAutoFit/>
          </a:bodyPr>
          <a:lstStyle/>
          <a:p>
            <a:r>
              <a:rPr lang="en-US" sz="2000" b="1" dirty="0">
                <a:solidFill>
                  <a:srgbClr val="0070C0"/>
                </a:solidFill>
              </a:rPr>
              <a:t>Figure 2.6  The polar, hydrogen-bonded water molecule</a:t>
            </a:r>
          </a:p>
        </p:txBody>
      </p:sp>
      <p:sp>
        <p:nvSpPr>
          <p:cNvPr id="7" name="TextBox 4"/>
          <p:cNvSpPr txBox="1">
            <a:spLocks noChangeArrowheads="1"/>
          </p:cNvSpPr>
          <p:nvPr/>
        </p:nvSpPr>
        <p:spPr bwMode="auto">
          <a:xfrm>
            <a:off x="8686800" y="87312"/>
            <a:ext cx="381000" cy="369888"/>
          </a:xfrm>
          <a:prstGeom prst="rect">
            <a:avLst/>
          </a:prstGeom>
          <a:noFill/>
          <a:ln w="9525">
            <a:noFill/>
            <a:miter lim="800000"/>
            <a:headEnd/>
            <a:tailEnd/>
          </a:ln>
        </p:spPr>
        <p:txBody>
          <a:bodyPr wrap="square">
            <a:prstTxWarp prst="textNoShape">
              <a:avLst/>
            </a:prstTxWarp>
            <a:spAutoFit/>
          </a:bodyPr>
          <a:lstStyle/>
          <a:p>
            <a:pPr algn="r"/>
            <a:fld id="{8B7ABF0A-9E5D-B449-81D4-0E1E6A8F3893}" type="slidenum">
              <a:rPr lang="en-US">
                <a:latin typeface="Calibri" pitchFamily="-106" charset="0"/>
              </a:rPr>
              <a:pPr algn="r"/>
              <a:t>9</a:t>
            </a:fld>
            <a:endParaRPr lang="en-US" dirty="0">
              <a:latin typeface="Calibri" pitchFamily="-106"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8389</TotalTime>
  <Words>2039</Words>
  <Application>Microsoft Office PowerPoint</Application>
  <PresentationFormat>On-screen Show (4:3)</PresentationFormat>
  <Paragraphs>294</Paragraphs>
  <Slides>42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42</vt:i4>
      </vt:variant>
    </vt:vector>
  </HeadingPairs>
  <TitlesOfParts>
    <vt:vector size="48" baseType="lpstr">
      <vt:lpstr>ＭＳ Ｐゴシック</vt:lpstr>
      <vt:lpstr>Arial</vt:lpstr>
      <vt:lpstr>Arial Bold</vt:lpstr>
      <vt:lpstr>Calibri</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Missouri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Stanley Manahan</dc:creator>
  <cp:lastModifiedBy>Hallard, Natasha</cp:lastModifiedBy>
  <cp:revision>235</cp:revision>
  <dcterms:created xsi:type="dcterms:W3CDTF">2009-11-04T16:07:42Z</dcterms:created>
  <dcterms:modified xsi:type="dcterms:W3CDTF">2017-02-09T08:29:22Z</dcterms:modified>
</cp:coreProperties>
</file>