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3"/>
  </p:notesMasterIdLst>
  <p:handoutMasterIdLst>
    <p:handoutMasterId r:id="rId24"/>
  </p:handoutMasterIdLst>
  <p:sldIdLst>
    <p:sldId id="256" r:id="rId2"/>
    <p:sldId id="257" r:id="rId3"/>
    <p:sldId id="258" r:id="rId4"/>
    <p:sldId id="266" r:id="rId5"/>
    <p:sldId id="328" r:id="rId6"/>
    <p:sldId id="319" r:id="rId7"/>
    <p:sldId id="320" r:id="rId8"/>
    <p:sldId id="267" r:id="rId9"/>
    <p:sldId id="321" r:id="rId10"/>
    <p:sldId id="322" r:id="rId11"/>
    <p:sldId id="323" r:id="rId12"/>
    <p:sldId id="324" r:id="rId13"/>
    <p:sldId id="325" r:id="rId14"/>
    <p:sldId id="326" r:id="rId15"/>
    <p:sldId id="269" r:id="rId16"/>
    <p:sldId id="268" r:id="rId17"/>
    <p:sldId id="270" r:id="rId18"/>
    <p:sldId id="271" r:id="rId19"/>
    <p:sldId id="272" r:id="rId20"/>
    <p:sldId id="273" r:id="rId21"/>
    <p:sldId id="27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9803" autoAdjust="0"/>
  </p:normalViewPr>
  <p:slideViewPr>
    <p:cSldViewPr snapToGrid="0" snapToObjects="1">
      <p:cViewPr>
        <p:scale>
          <a:sx n="60" d="100"/>
          <a:sy n="60" d="100"/>
        </p:scale>
        <p:origin x="-1992" y="-5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F2D36-8FE4-9E42-AE3F-C60DA9407127}" type="datetimeFigureOut">
              <a:rPr lang="en-US" smtClean="0"/>
              <a:t>5/12/15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D7214A-EBCB-284A-B27C-EE8AC491D3C3}" type="slidenum">
              <a:rPr lang="en-US" smtClean="0"/>
              <a:t>‹#›</a:t>
            </a:fld>
            <a:endParaRPr lang="en-US"/>
          </a:p>
        </p:txBody>
      </p:sp>
    </p:spTree>
    <p:extLst>
      <p:ext uri="{BB962C8B-B14F-4D97-AF65-F5344CB8AC3E}">
        <p14:creationId xmlns:p14="http://schemas.microsoft.com/office/powerpoint/2010/main" val="16828918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EB1E4-D2C0-2F47-B97F-A8E8593FF688}" type="datetimeFigureOut">
              <a:rPr lang="en-US" smtClean="0"/>
              <a:t>5/12/15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D9C0A-240E-9748-9108-EADD6D4AA355}" type="slidenum">
              <a:rPr lang="en-US" smtClean="0"/>
              <a:t>‹#›</a:t>
            </a:fld>
            <a:endParaRPr lang="en-US"/>
          </a:p>
        </p:txBody>
      </p:sp>
    </p:spTree>
    <p:extLst>
      <p:ext uri="{BB962C8B-B14F-4D97-AF65-F5344CB8AC3E}">
        <p14:creationId xmlns:p14="http://schemas.microsoft.com/office/powerpoint/2010/main" val="5815057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ヒラギノ角ゴ Pro W3" pitchFamily="-111"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12</a:t>
            </a:fld>
            <a:endParaRPr lang="en-US">
              <a:latin typeface="Calibri" pitchFamily="-111" charset="0"/>
              <a:ea typeface="ヒラギノ角ゴ Pro W3" pitchFamily="-111"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13</a:t>
            </a:fld>
            <a:endParaRPr lang="en-US">
              <a:latin typeface="Calibri" pitchFamily="-111" charset="0"/>
              <a:ea typeface="ヒラギノ角ゴ Pro W3" pitchFamily="-111"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FFC58E-B163-4198-99F8-392E82BFC9DD}" type="slidenum">
              <a:rPr lang="en-US" smtClean="0"/>
              <a:t>16</a:t>
            </a:fld>
            <a:endParaRPr lang="en-US"/>
          </a:p>
        </p:txBody>
      </p:sp>
    </p:spTree>
    <p:extLst>
      <p:ext uri="{BB962C8B-B14F-4D97-AF65-F5344CB8AC3E}">
        <p14:creationId xmlns:p14="http://schemas.microsoft.com/office/powerpoint/2010/main" val="1969361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Academic and Scholarly Studies: Leadership development is really a study of Behavioral and Leadership Sciences. You will first learn about your individual behaviors and cognition and how you apply them to leadership and management situations.  This is where you are now, learning about who you are as a leader and follower. You will be exposed to many theories and concepts of leadership as represented in the </a:t>
            </a:r>
            <a:r>
              <a:rPr lang="en-US" sz="1200" dirty="0" err="1" smtClean="0"/>
              <a:t>Yukl</a:t>
            </a:r>
            <a:r>
              <a:rPr lang="en-US" sz="1200" dirty="0" smtClean="0"/>
              <a:t> 8e text, the </a:t>
            </a:r>
            <a:r>
              <a:rPr lang="en-US" sz="1200" dirty="0" err="1" smtClean="0"/>
              <a:t>Lencioni</a:t>
            </a:r>
            <a:r>
              <a:rPr lang="en-US" sz="1200" dirty="0" smtClean="0"/>
              <a:t> book on </a:t>
            </a:r>
            <a:r>
              <a:rPr lang="en-US" sz="1200" i="1" dirty="0" smtClean="0"/>
              <a:t>The Five Dysfunctions of a Team</a:t>
            </a:r>
            <a:r>
              <a:rPr lang="en-US" sz="1200" dirty="0" smtClean="0"/>
              <a:t>, and any additional readings you undertake as the course progresses. You will read about theories and concepts and be able to match your baseline personal experience to them, as doing this allows you to better understand what and why you did things in the past and now frame them terms of the professional language of psychology and leadership.</a:t>
            </a:r>
          </a:p>
          <a:p>
            <a:endParaRPr lang="en-US" dirty="0"/>
          </a:p>
        </p:txBody>
      </p:sp>
      <p:sp>
        <p:nvSpPr>
          <p:cNvPr id="4" name="Slide Number Placeholder 3"/>
          <p:cNvSpPr>
            <a:spLocks noGrp="1"/>
          </p:cNvSpPr>
          <p:nvPr>
            <p:ph type="sldNum" sz="quarter" idx="10"/>
          </p:nvPr>
        </p:nvSpPr>
        <p:spPr/>
        <p:txBody>
          <a:bodyPr/>
          <a:lstStyle/>
          <a:p>
            <a:fld id="{DAFFC58E-B163-4198-99F8-392E82BFC9DD}" type="slidenum">
              <a:rPr lang="en-US" smtClean="0"/>
              <a:t>17</a:t>
            </a:fld>
            <a:endParaRPr lang="en-US"/>
          </a:p>
        </p:txBody>
      </p:sp>
    </p:spTree>
    <p:extLst>
      <p:ext uri="{BB962C8B-B14F-4D97-AF65-F5344CB8AC3E}">
        <p14:creationId xmlns:p14="http://schemas.microsoft.com/office/powerpoint/2010/main" val="1003922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Academic and Scholarly Studies: Leadership development is really a study of Behavioral and Leadership Sciences. You will first learn about your individual behaviors and cognition and how you apply them to leadership and management situations.  This is where you are now, learning about who you are as a leader and follower. You will be exposed to many theories and concepts of leadership as represented in the </a:t>
            </a:r>
            <a:r>
              <a:rPr lang="en-US" sz="1200" dirty="0" err="1" smtClean="0"/>
              <a:t>Yukl</a:t>
            </a:r>
            <a:r>
              <a:rPr lang="en-US" sz="1200" dirty="0" smtClean="0"/>
              <a:t> 8e text, the </a:t>
            </a:r>
            <a:r>
              <a:rPr lang="en-US" sz="1200" dirty="0" err="1" smtClean="0"/>
              <a:t>Lencioni</a:t>
            </a:r>
            <a:r>
              <a:rPr lang="en-US" sz="1200" dirty="0" smtClean="0"/>
              <a:t> book on </a:t>
            </a:r>
            <a:r>
              <a:rPr lang="en-US" sz="1200" i="1" dirty="0" smtClean="0"/>
              <a:t>The Five Dysfunctions of a Team</a:t>
            </a:r>
            <a:r>
              <a:rPr lang="en-US" sz="1200" dirty="0" smtClean="0"/>
              <a:t>, and any additional readings you undertake as the course progresses. You will read about theories and concepts and be able to match your baseline personal experience to them, as doing this allows you to better understand what and why you did things in the past and now frame them terms of the professional language of psychology and leadership.</a:t>
            </a:r>
          </a:p>
          <a:p>
            <a:endParaRPr lang="en-US" dirty="0"/>
          </a:p>
        </p:txBody>
      </p:sp>
      <p:sp>
        <p:nvSpPr>
          <p:cNvPr id="4" name="Slide Number Placeholder 3"/>
          <p:cNvSpPr>
            <a:spLocks noGrp="1"/>
          </p:cNvSpPr>
          <p:nvPr>
            <p:ph type="sldNum" sz="quarter" idx="10"/>
          </p:nvPr>
        </p:nvSpPr>
        <p:spPr/>
        <p:txBody>
          <a:bodyPr/>
          <a:lstStyle/>
          <a:p>
            <a:fld id="{DAFFC58E-B163-4198-99F8-392E82BFC9DD}" type="slidenum">
              <a:rPr lang="en-US" smtClean="0"/>
              <a:t>18</a:t>
            </a:fld>
            <a:endParaRPr lang="en-US"/>
          </a:p>
        </p:txBody>
      </p:sp>
    </p:spTree>
    <p:extLst>
      <p:ext uri="{BB962C8B-B14F-4D97-AF65-F5344CB8AC3E}">
        <p14:creationId xmlns:p14="http://schemas.microsoft.com/office/powerpoint/2010/main" val="3097296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AFFC58E-B163-4198-99F8-392E82BFC9DD}" type="slidenum">
              <a:rPr lang="en-US" smtClean="0"/>
              <a:t>19</a:t>
            </a:fld>
            <a:endParaRPr lang="en-US"/>
          </a:p>
        </p:txBody>
      </p:sp>
    </p:spTree>
    <p:extLst>
      <p:ext uri="{BB962C8B-B14F-4D97-AF65-F5344CB8AC3E}">
        <p14:creationId xmlns:p14="http://schemas.microsoft.com/office/powerpoint/2010/main" val="349973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Understanding these</a:t>
            </a:r>
            <a:r>
              <a:rPr lang="en-US" sz="1200" kern="1200" baseline="0" dirty="0" smtClean="0">
                <a:solidFill>
                  <a:schemeClr val="tx1"/>
                </a:solidFill>
                <a:effectLst/>
                <a:latin typeface="+mn-lt"/>
                <a:ea typeface="+mn-ea"/>
                <a:cs typeface="+mn-cs"/>
              </a:rPr>
              <a:t> questions</a:t>
            </a:r>
            <a:r>
              <a:rPr lang="en-US" sz="1200" kern="1200" dirty="0" smtClean="0">
                <a:solidFill>
                  <a:schemeClr val="tx1"/>
                </a:solidFill>
                <a:effectLst/>
                <a:latin typeface="+mn-lt"/>
                <a:ea typeface="+mn-ea"/>
                <a:cs typeface="+mn-cs"/>
              </a:rPr>
              <a:t> is the beginning of a very personal journey to explore your continued leadership development requirements. For example, how you define your personality in terms of the leadership connection to behavioral sciences, as well as the professional skills necessary to be an effective manager—which are then added to your understanding and development as a leader—are all part of the leadership development journey discussed in this and other chapters.</a:t>
            </a:r>
          </a:p>
          <a:p>
            <a:endParaRPr lang="en-US" dirty="0" smtClean="0">
              <a:ea typeface="ヒラギノ角ゴ Pro W3" pitchFamily="-111" charset="-128"/>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34798AC0-2E86-407A-A0BD-0ECBA6B1CECA}" type="slidenum">
              <a:rPr lang="en-US">
                <a:latin typeface="Calibri" pitchFamily="-111" charset="0"/>
                <a:ea typeface="ヒラギノ角ゴ Pro W3" pitchFamily="-111" charset="-128"/>
              </a:rPr>
              <a:pPr/>
              <a:t>20</a:t>
            </a:fld>
            <a:endParaRPr lang="en-US">
              <a:latin typeface="Calibri" pitchFamily="-111" charset="0"/>
              <a:ea typeface="ヒラギノ角ゴ Pro W3" pitchFamily="-111"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ヒラギノ角ゴ Pro W3" pitchFamily="-111"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ヒラギノ角ゴ Pro W3" pitchFamily="-111"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ea typeface="ヒラギノ角ゴ Pro W3" pitchFamily="-111"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7</a:t>
            </a:fld>
            <a:endParaRPr lang="en-US">
              <a:latin typeface="Calibri" pitchFamily="-111" charset="0"/>
              <a:ea typeface="ヒラギノ角ゴ Pro W3" pitchFamily="-111"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8</a:t>
            </a:fld>
            <a:endParaRPr lang="en-US">
              <a:latin typeface="Calibri" pitchFamily="-111" charset="0"/>
              <a:ea typeface="ヒラギノ角ゴ Pro W3" pitchFamily="-111"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9</a:t>
            </a:fld>
            <a:endParaRPr lang="en-US">
              <a:latin typeface="Calibri" pitchFamily="-111" charset="0"/>
              <a:ea typeface="ヒラギノ角ゴ Pro W3" pitchFamily="-111"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10</a:t>
            </a:fld>
            <a:endParaRPr lang="en-US">
              <a:latin typeface="Calibri" pitchFamily="-111" charset="0"/>
              <a:ea typeface="ヒラギノ角ゴ Pro W3" pitchFamily="-111"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sz="1200" b="1" kern="1200" dirty="0" smtClean="0">
                <a:solidFill>
                  <a:schemeClr val="tx1"/>
                </a:solidFill>
                <a:effectLst/>
                <a:latin typeface="+mn-lt"/>
                <a:ea typeface="+mn-ea"/>
                <a:cs typeface="+mn-cs"/>
              </a:rPr>
              <a:t>Understanding the concepts of leadership and management </a:t>
            </a:r>
            <a:r>
              <a:rPr lang="en-US" sz="1200" kern="1200" dirty="0" smtClean="0">
                <a:solidFill>
                  <a:schemeClr val="tx1"/>
                </a:solidFill>
                <a:effectLst/>
                <a:latin typeface="+mn-lt"/>
                <a:ea typeface="+mn-ea"/>
                <a:cs typeface="+mn-cs"/>
              </a:rPr>
              <a:t>requires readers to first understand their leadership and management experience and place it into the context of academic or scholarly theories and concepts. Doing this provides the developing leader with a baseline of identified experience to work from. The next step of leadership development is to understand the professional cognate or language used in academia or scholarly work on leadership. Having this understanding allows the developing leader to better grasp the theories and concepts that frame the hard-earned experiences into lessons learned. The last part of leadership development involves the study of historical and even contemporary leaders. Using leadership or management experience, and framing this with academic or scholarly work, provides the reader with the tools necessary to evaluate and assess the effectiveness of historical or contemporary leaders.</a:t>
            </a:r>
          </a:p>
          <a:p>
            <a:r>
              <a:rPr lang="en-US" sz="1200" kern="1200" dirty="0" smtClean="0">
                <a:solidFill>
                  <a:schemeClr val="tx1"/>
                </a:solidFill>
                <a:effectLst/>
                <a:latin typeface="+mn-lt"/>
                <a:ea typeface="+mn-ea"/>
                <a:cs typeface="+mn-cs"/>
              </a:rPr>
              <a:t>The beginning of your leadership development journey is to first understand your leadership and management experience. To accomplish this undertaking is to define your experience into the context of academic and scholarly work, and this is where we begin the study of leadership.</a:t>
            </a:r>
          </a:p>
          <a:p>
            <a:pPr>
              <a:defRPr/>
            </a:pPr>
            <a:endParaRPr lang="en-US" dirty="0" smtClean="0">
              <a:ea typeface="ヒラギノ角ゴ Pro W3" pitchFamily="-111"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111" charset="-128"/>
              </a:defRPr>
            </a:lvl1pPr>
            <a:lvl2pPr marL="742950" indent="-285750">
              <a:defRPr>
                <a:solidFill>
                  <a:schemeClr val="tx1"/>
                </a:solidFill>
                <a:latin typeface="Arial" charset="0"/>
                <a:ea typeface="ＭＳ Ｐゴシック" pitchFamily="-111" charset="-128"/>
              </a:defRPr>
            </a:lvl2pPr>
            <a:lvl3pPr marL="1143000" indent="-228600">
              <a:defRPr>
                <a:solidFill>
                  <a:schemeClr val="tx1"/>
                </a:solidFill>
                <a:latin typeface="Arial" charset="0"/>
                <a:ea typeface="ＭＳ Ｐゴシック" pitchFamily="-111" charset="-128"/>
              </a:defRPr>
            </a:lvl3pPr>
            <a:lvl4pPr marL="1600200" indent="-228600">
              <a:defRPr>
                <a:solidFill>
                  <a:schemeClr val="tx1"/>
                </a:solidFill>
                <a:latin typeface="Arial" charset="0"/>
                <a:ea typeface="ＭＳ Ｐゴシック" pitchFamily="-111" charset="-128"/>
              </a:defRPr>
            </a:lvl4pPr>
            <a:lvl5pPr marL="2057400" indent="-228600">
              <a:defRPr>
                <a:solidFill>
                  <a:schemeClr val="tx1"/>
                </a:solidFill>
                <a:latin typeface="Arial" charset="0"/>
                <a:ea typeface="ＭＳ Ｐゴシック" pitchFamily="-111"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1"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1"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1"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1" charset="-128"/>
              </a:defRPr>
            </a:lvl9pPr>
          </a:lstStyle>
          <a:p>
            <a:fld id="{5FC20274-3F60-4D0D-9018-AD21AD9681C0}" type="slidenum">
              <a:rPr lang="en-US">
                <a:latin typeface="Calibri" pitchFamily="-111" charset="0"/>
                <a:ea typeface="ヒラギノ角ゴ Pro W3" pitchFamily="-111" charset="-128"/>
              </a:rPr>
              <a:pPr/>
              <a:t>11</a:t>
            </a:fld>
            <a:endParaRPr lang="en-US">
              <a:latin typeface="Calibri" pitchFamily="-111" charset="0"/>
              <a:ea typeface="ヒラギノ角ゴ Pro W3"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FW_March2014_PPT_Template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00611" y="5676149"/>
            <a:ext cx="7065818" cy="619760"/>
          </a:xfrm>
        </p:spPr>
        <p:txBody>
          <a:bodyPr>
            <a:normAutofit/>
          </a:bodyPr>
          <a:lstStyle>
            <a:lvl1pPr>
              <a:defRPr sz="2800">
                <a:latin typeface="Verdana"/>
                <a:cs typeface="Verdana"/>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500611" y="6319234"/>
            <a:ext cx="6400800" cy="310011"/>
          </a:xfrm>
        </p:spPr>
        <p:txBody>
          <a:bodyPr>
            <a:noAutofit/>
          </a:bodyPr>
          <a:lstStyle>
            <a:lvl1pPr marL="0" indent="0" algn="l">
              <a:buNone/>
              <a:defRPr sz="1600" baseline="0">
                <a:solidFill>
                  <a:schemeClr val="tx1">
                    <a:tint val="75000"/>
                  </a:schemeClr>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Date (March 2014)</a:t>
            </a:r>
            <a:endParaRPr lang="en-US" dirty="0"/>
          </a:p>
        </p:txBody>
      </p:sp>
      <p:pic>
        <p:nvPicPr>
          <p:cNvPr id="5" name="Picture 4"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09981" y="5874565"/>
            <a:ext cx="2387600" cy="635000"/>
          </a:xfrm>
          <a:prstGeom prst="rect">
            <a:avLst/>
          </a:prstGeom>
        </p:spPr>
      </p:pic>
    </p:spTree>
    <p:extLst>
      <p:ext uri="{BB962C8B-B14F-4D97-AF65-F5344CB8AC3E}">
        <p14:creationId xmlns:p14="http://schemas.microsoft.com/office/powerpoint/2010/main" val="277085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a:cs typeface="Verdana"/>
              </a:defRPr>
            </a:lvl1pPr>
            <a:lvl2pPr>
              <a:defRPr sz="1800">
                <a:latin typeface="Verdana"/>
                <a:cs typeface="Verdana"/>
              </a:defRPr>
            </a:lvl2pPr>
            <a:lvl3pPr>
              <a:defRPr sz="1600">
                <a:latin typeface="Verdana"/>
                <a:cs typeface="Verdana"/>
              </a:defRPr>
            </a:lvl3pPr>
            <a:lvl4pPr>
              <a:defRPr>
                <a:latin typeface="Verdana"/>
                <a:cs typeface="Verdana"/>
              </a:defRPr>
            </a:lvl4pPr>
            <a:lvl5pPr>
              <a:defRPr>
                <a:latin typeface="Verdana"/>
                <a:cs typeface="Verdana"/>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endParaRPr lang="en-US" dirty="0" smtClean="0"/>
          </a:p>
        </p:txBody>
      </p:sp>
    </p:spTree>
    <p:extLst>
      <p:ext uri="{BB962C8B-B14F-4D97-AF65-F5344CB8AC3E}">
        <p14:creationId xmlns:p14="http://schemas.microsoft.com/office/powerpoint/2010/main" val="1940958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FW_March2014_PPT_Template_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426098" y="4089442"/>
            <a:ext cx="4068615" cy="1362075"/>
          </a:xfrm>
        </p:spPr>
        <p:txBody>
          <a:bodyPr anchor="t">
            <a:normAutofit/>
          </a:bodyPr>
          <a:lstStyle>
            <a:lvl1pPr algn="l">
              <a:defRPr sz="2800" b="0" cap="none" baseline="0">
                <a:solidFill>
                  <a:schemeClr val="bg1"/>
                </a:solidFill>
                <a:latin typeface="Verdana"/>
                <a:cs typeface="Verdana"/>
              </a:defRPr>
            </a:lvl1pPr>
          </a:lstStyle>
          <a:p>
            <a:r>
              <a:rPr lang="en-US" dirty="0" smtClean="0"/>
              <a:t>Section Title</a:t>
            </a:r>
            <a:endParaRPr lang="en-US" dirty="0"/>
          </a:p>
        </p:txBody>
      </p:sp>
      <p:sp>
        <p:nvSpPr>
          <p:cNvPr id="3" name="Text Placeholder 2"/>
          <p:cNvSpPr>
            <a:spLocks noGrp="1"/>
          </p:cNvSpPr>
          <p:nvPr>
            <p:ph type="body" idx="1"/>
          </p:nvPr>
        </p:nvSpPr>
        <p:spPr>
          <a:xfrm>
            <a:off x="4426098" y="2589255"/>
            <a:ext cx="4068615" cy="1500187"/>
          </a:xfrm>
        </p:spPr>
        <p:txBody>
          <a:bodyPr anchor="b">
            <a:normAutofit/>
          </a:bodyPr>
          <a:lstStyle>
            <a:lvl1pPr marL="0" indent="0">
              <a:buNone/>
              <a:defRPr sz="1800">
                <a:solidFill>
                  <a:schemeClr val="bg1"/>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dirty="0"/>
          </a:p>
        </p:txBody>
      </p:sp>
      <p:pic>
        <p:nvPicPr>
          <p:cNvPr id="8" name="Picture 7"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Tree>
    <p:extLst>
      <p:ext uri="{BB962C8B-B14F-4D97-AF65-F5344CB8AC3E}">
        <p14:creationId xmlns:p14="http://schemas.microsoft.com/office/powerpoint/2010/main" val="60062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6" name="Picture 5" descr="FW_March2014_PPT_Template_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p>
            <a:endParaRPr lang="en-US" dirty="0"/>
          </a:p>
        </p:txBody>
      </p:sp>
      <p:pic>
        <p:nvPicPr>
          <p:cNvPr id="8" name="Picture 7"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
        <p:nvSpPr>
          <p:cNvPr id="7" name="Title 1"/>
          <p:cNvSpPr>
            <a:spLocks noGrp="1"/>
          </p:cNvSpPr>
          <p:nvPr>
            <p:ph type="title" hasCustomPrompt="1"/>
          </p:nvPr>
        </p:nvSpPr>
        <p:spPr>
          <a:xfrm>
            <a:off x="4426098" y="4089442"/>
            <a:ext cx="4068615" cy="1362075"/>
          </a:xfrm>
        </p:spPr>
        <p:txBody>
          <a:bodyPr anchor="t">
            <a:normAutofit/>
          </a:bodyPr>
          <a:lstStyle>
            <a:lvl1pPr algn="l">
              <a:defRPr sz="2800" b="0" cap="none">
                <a:solidFill>
                  <a:srgbClr val="1F497D"/>
                </a:solidFill>
                <a:latin typeface="Verdana"/>
                <a:cs typeface="Verdana"/>
              </a:defRPr>
            </a:lvl1pPr>
          </a:lstStyle>
          <a:p>
            <a:r>
              <a:rPr lang="en-US" dirty="0" smtClean="0"/>
              <a:t>Section Title</a:t>
            </a:r>
            <a:endParaRPr lang="en-US" dirty="0"/>
          </a:p>
        </p:txBody>
      </p:sp>
      <p:sp>
        <p:nvSpPr>
          <p:cNvPr id="9" name="Text Placeholder 2"/>
          <p:cNvSpPr>
            <a:spLocks noGrp="1"/>
          </p:cNvSpPr>
          <p:nvPr>
            <p:ph type="body" idx="1"/>
          </p:nvPr>
        </p:nvSpPr>
        <p:spPr>
          <a:xfrm>
            <a:off x="4426098" y="2589255"/>
            <a:ext cx="4068615" cy="1500187"/>
          </a:xfrm>
        </p:spPr>
        <p:txBody>
          <a:bodyPr anchor="b">
            <a:normAutofit/>
          </a:bodyPr>
          <a:lstStyle>
            <a:lvl1pPr marL="0" indent="0">
              <a:buNone/>
              <a:defRPr sz="1800">
                <a:solidFill>
                  <a:srgbClr val="1F497D"/>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054558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4"/>
          <p:cNvSpPr>
            <a:spLocks noGrp="1"/>
          </p:cNvSpPr>
          <p:nvPr>
            <p:ph type="dt" sz="half" idx="10"/>
          </p:nvPr>
        </p:nvSpPr>
        <p:spPr/>
        <p:txBody>
          <a:bodyPr/>
          <a:lstStyle/>
          <a:p>
            <a:endParaRPr lang="en-US" dirty="0" smtClean="0"/>
          </a:p>
        </p:txBody>
      </p:sp>
    </p:spTree>
    <p:extLst>
      <p:ext uri="{BB962C8B-B14F-4D97-AF65-F5344CB8AC3E}">
        <p14:creationId xmlns:p14="http://schemas.microsoft.com/office/powerpoint/2010/main" val="3884358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Date Placeholder 6"/>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638573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49145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FW_March2014_PPT_Template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57200" y="273050"/>
            <a:ext cx="3008313" cy="1162050"/>
          </a:xfrm>
        </p:spPr>
        <p:txBody>
          <a:bodyPr anchor="b"/>
          <a:lstStyle>
            <a:lvl1pPr algn="l">
              <a:defRPr sz="2000" b="1">
                <a:latin typeface="Verdana"/>
                <a:cs typeface="Verdana"/>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575050" y="273051"/>
            <a:ext cx="5111750" cy="480625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36675"/>
            <a:ext cx="3008313" cy="33426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lvl1pPr>
          </a:lstStyle>
          <a:p>
            <a:endParaRPr lang="en-US" dirty="0" smtClean="0"/>
          </a:p>
        </p:txBody>
      </p:sp>
      <p:pic>
        <p:nvPicPr>
          <p:cNvPr id="9" name="Picture 8"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Tree>
    <p:extLst>
      <p:ext uri="{BB962C8B-B14F-4D97-AF65-F5344CB8AC3E}">
        <p14:creationId xmlns:p14="http://schemas.microsoft.com/office/powerpoint/2010/main" val="319474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g"/><Relationship Id="rId11"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FW_March2014_PPT_Template_4.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smtClean="0"/>
          </a:p>
        </p:txBody>
      </p:sp>
      <p:pic>
        <p:nvPicPr>
          <p:cNvPr id="6" name="Picture 5" descr="FW no infinity logo.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
        <p:nvSpPr>
          <p:cNvPr id="5"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685B87-0B88-6747-9F0E-7FA7A444A801}" type="slidenum">
              <a:rPr lang="en-US" smtClean="0"/>
              <a:t>‹#›</a:t>
            </a:fld>
            <a:endParaRPr lang="en-US" dirty="0"/>
          </a:p>
        </p:txBody>
      </p:sp>
      <p:sp>
        <p:nvSpPr>
          <p:cNvPr id="8" name="Footer Placeholder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2015 Flat World Knowledge</a:t>
            </a:r>
            <a:endParaRPr lang="en-US" dirty="0"/>
          </a:p>
        </p:txBody>
      </p:sp>
    </p:spTree>
    <p:extLst>
      <p:ext uri="{BB962C8B-B14F-4D97-AF65-F5344CB8AC3E}">
        <p14:creationId xmlns:p14="http://schemas.microsoft.com/office/powerpoint/2010/main" val="735526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6"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457200" rtl="0" eaLnBrk="1" latinLnBrk="0" hangingPunct="1">
        <a:spcBef>
          <a:spcPct val="0"/>
        </a:spcBef>
        <a:buNone/>
        <a:defRPr sz="2400" kern="1200">
          <a:solidFill>
            <a:schemeClr val="tx2"/>
          </a:solidFill>
          <a:latin typeface="Verdana"/>
          <a:ea typeface="+mj-ea"/>
          <a:cs typeface="Verdan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flatworldknowledge.com/legal" TargetMode="Externa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248" y="5676149"/>
            <a:ext cx="6157733" cy="953096"/>
          </a:xfrm>
        </p:spPr>
        <p:txBody>
          <a:bodyPr>
            <a:noAutofit/>
          </a:bodyPr>
          <a:lstStyle/>
          <a:p>
            <a:r>
              <a:rPr lang="en-US" sz="2400" b="1" dirty="0" smtClean="0">
                <a:latin typeface="Trebuchet MS" pitchFamily="34" charset="0"/>
                <a:ea typeface="ヒラギノ角ゴ Pro W3" pitchFamily="1" charset="-128"/>
              </a:rPr>
              <a:t>Financial </a:t>
            </a:r>
            <a:r>
              <a:rPr lang="en-US" sz="2400" b="1" dirty="0">
                <a:latin typeface="Trebuchet MS" pitchFamily="34" charset="0"/>
                <a:ea typeface="ヒラギノ角ゴ Pro W3" pitchFamily="1" charset="-128"/>
              </a:rPr>
              <a:t>Accounting</a:t>
            </a:r>
            <a:br>
              <a:rPr lang="en-US" sz="2400" b="1" dirty="0">
                <a:latin typeface="Trebuchet MS" pitchFamily="34" charset="0"/>
                <a:ea typeface="ヒラギノ角ゴ Pro W3" pitchFamily="1" charset="-128"/>
              </a:rPr>
            </a:br>
            <a:r>
              <a:rPr lang="en-US" sz="2400" b="1" dirty="0">
                <a:latin typeface="Trebuchet MS" pitchFamily="34" charset="0"/>
                <a:ea typeface="ヒラギノ角ゴ Pro W3" pitchFamily="1" charset="-128"/>
              </a:rPr>
              <a:t>By Joe Ben Hoyle and </a:t>
            </a:r>
            <a:r>
              <a:rPr lang="en-US" sz="2400" b="1" dirty="0">
                <a:latin typeface="Trebuchet MS" pitchFamily="-111" charset="0"/>
                <a:ea typeface="ヒラギノ角ゴ Pro W3" pitchFamily="-111" charset="-128"/>
                <a:cs typeface="Trebuchet MS" pitchFamily="-111" charset="0"/>
              </a:rPr>
              <a:t>C.J. </a:t>
            </a:r>
            <a:r>
              <a:rPr lang="en-US" sz="2400" b="1" dirty="0" err="1">
                <a:latin typeface="Trebuchet MS" pitchFamily="-111" charset="0"/>
                <a:ea typeface="ヒラギノ角ゴ Pro W3" pitchFamily="-111" charset="-128"/>
                <a:cs typeface="Trebuchet MS" pitchFamily="-111" charset="0"/>
              </a:rPr>
              <a:t>Skender</a:t>
            </a:r>
            <a:r>
              <a:rPr lang="en-US" sz="2400" b="1" dirty="0">
                <a:latin typeface="Trebuchet MS" pitchFamily="-111" charset="0"/>
                <a:ea typeface="ヒラギノ角ゴ Pro W3" pitchFamily="-111" charset="-128"/>
                <a:cs typeface="Trebuchet MS" pitchFamily="-111" charset="0"/>
              </a:rPr>
              <a:t> </a:t>
            </a:r>
            <a:endParaRPr lang="en-US" sz="2400" dirty="0"/>
          </a:p>
        </p:txBody>
      </p:sp>
      <p:sp>
        <p:nvSpPr>
          <p:cNvPr id="3" name="Subtitle 2"/>
          <p:cNvSpPr>
            <a:spLocks noGrp="1"/>
          </p:cNvSpPr>
          <p:nvPr>
            <p:ph type="subTitle" idx="1"/>
          </p:nvPr>
        </p:nvSpPr>
        <p:spPr>
          <a:xfrm>
            <a:off x="500611" y="6319234"/>
            <a:ext cx="5909370" cy="310011"/>
          </a:xfrm>
        </p:spPr>
        <p:txBody>
          <a:bodyPr>
            <a:normAutofit fontScale="92500" lnSpcReduction="10000"/>
          </a:bodyPr>
          <a:lstStyle/>
          <a:p>
            <a:r>
              <a:rPr lang="en-US" dirty="0" smtClean="0"/>
              <a:t>    </a:t>
            </a:r>
            <a:endParaRPr lang="en-US" dirty="0"/>
          </a:p>
        </p:txBody>
      </p:sp>
      <p:pic>
        <p:nvPicPr>
          <p:cNvPr id="4" name="Picture 3" descr="FW no infinity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81" y="5874565"/>
            <a:ext cx="2387600" cy="635000"/>
          </a:xfrm>
          <a:prstGeom prst="rect">
            <a:avLst/>
          </a:prstGeom>
        </p:spPr>
      </p:pic>
    </p:spTree>
    <p:extLst>
      <p:ext uri="{BB962C8B-B14F-4D97-AF65-F5344CB8AC3E}">
        <p14:creationId xmlns:p14="http://schemas.microsoft.com/office/powerpoint/2010/main" val="391375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Uncertainty, the True Challenge for Reporting</a:t>
            </a:r>
            <a:endParaRPr lang="en-US" dirty="0" smtClean="0">
              <a:latin typeface="Trebuchet MS" pitchFamily="-111" charset="0"/>
              <a:ea typeface="ヒラギノ角ゴ Pro W3" pitchFamily="-111" charset="-128"/>
              <a:cs typeface="Trebuchet MS" pitchFamily="-111" charset="0"/>
            </a:endParaRPr>
          </a:p>
        </p:txBody>
      </p:sp>
      <p:sp>
        <p:nvSpPr>
          <p:cNvPr id="20483" name="Content Placeholder 2"/>
          <p:cNvSpPr>
            <a:spLocks noGrp="1"/>
          </p:cNvSpPr>
          <p:nvPr>
            <p:ph idx="1"/>
          </p:nvPr>
        </p:nvSpPr>
        <p:spPr/>
        <p:txBody>
          <a:bodyPr>
            <a:noAutofit/>
          </a:bodyPr>
          <a:lstStyle/>
          <a:p>
            <a:pPr>
              <a:buFontTx/>
              <a:buChar char="•"/>
            </a:pPr>
            <a:r>
              <a:rPr lang="en-US" sz="2400" dirty="0"/>
              <a:t>Uncertainty keeps financial information from being precise</a:t>
            </a:r>
          </a:p>
          <a:p>
            <a:pPr>
              <a:buFontTx/>
              <a:buChar char="•"/>
            </a:pPr>
            <a:r>
              <a:rPr lang="en-US" sz="2400" dirty="0"/>
              <a:t>Examples of uncertainty are:</a:t>
            </a:r>
          </a:p>
          <a:p>
            <a:pPr lvl="1"/>
            <a:r>
              <a:rPr lang="en-US" sz="2400" dirty="0"/>
              <a:t>Law suits</a:t>
            </a:r>
          </a:p>
          <a:p>
            <a:pPr lvl="1"/>
            <a:r>
              <a:rPr lang="en-US" sz="2400" dirty="0"/>
              <a:t>Bonuses</a:t>
            </a:r>
          </a:p>
          <a:p>
            <a:pPr lvl="1"/>
            <a:r>
              <a:rPr lang="en-US" sz="2400" dirty="0"/>
              <a:t>Warranties</a:t>
            </a:r>
          </a:p>
          <a:p>
            <a:pPr algn="ctr">
              <a:lnSpc>
                <a:spcPct val="110000"/>
              </a:lnSpc>
              <a:buClr>
                <a:schemeClr val="accent2"/>
              </a:buClr>
              <a:buNone/>
              <a:defRPr/>
            </a:pPr>
            <a:endParaRPr lang="en-US" altLang="en-US" sz="2400" dirty="0">
              <a:effectLst>
                <a:outerShdw blurRad="38100" dist="38100" dir="2700000" algn="tl">
                  <a:srgbClr val="FFFFFF"/>
                </a:outerShdw>
              </a:effectLst>
            </a:endParaRP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9</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196533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8434552" y="6431402"/>
            <a:ext cx="638502"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10</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
        <p:nvSpPr>
          <p:cNvPr id="2" name="Title 1"/>
          <p:cNvSpPr>
            <a:spLocks noGrp="1"/>
          </p:cNvSpPr>
          <p:nvPr>
            <p:ph type="title"/>
          </p:nvPr>
        </p:nvSpPr>
        <p:spPr>
          <a:xfrm>
            <a:off x="457200" y="63061"/>
            <a:ext cx="8387254" cy="1307279"/>
          </a:xfrm>
        </p:spPr>
        <p:txBody>
          <a:bodyPr/>
          <a:lstStyle/>
          <a:p>
            <a:r>
              <a:rPr lang="en-US" dirty="0"/>
              <a:t>Accounting as the Language of Business</a:t>
            </a:r>
          </a:p>
        </p:txBody>
      </p:sp>
      <p:sp>
        <p:nvSpPr>
          <p:cNvPr id="3" name="Content Placeholder 2"/>
          <p:cNvSpPr>
            <a:spLocks noGrp="1"/>
          </p:cNvSpPr>
          <p:nvPr>
            <p:ph idx="1"/>
          </p:nvPr>
        </p:nvSpPr>
        <p:spPr/>
        <p:txBody>
          <a:bodyPr/>
          <a:lstStyle/>
          <a:p>
            <a:pPr>
              <a:buFontTx/>
              <a:buChar char="•"/>
            </a:pPr>
            <a:r>
              <a:rPr lang="en-US" sz="2400" dirty="0"/>
              <a:t>Accounting enables an organization to communicate</a:t>
            </a:r>
          </a:p>
          <a:p>
            <a:pPr lvl="1"/>
            <a:r>
              <a:rPr lang="en-US" sz="2400" dirty="0"/>
              <a:t>Uses words and numbers</a:t>
            </a:r>
          </a:p>
          <a:p>
            <a:pPr>
              <a:buFontTx/>
              <a:buChar char="•"/>
            </a:pPr>
            <a:r>
              <a:rPr lang="en-US" sz="2400" dirty="0"/>
              <a:t>An effective communication is possible when:</a:t>
            </a:r>
          </a:p>
          <a:p>
            <a:pPr lvl="1"/>
            <a:r>
              <a:rPr lang="en-US" sz="2400" dirty="0"/>
              <a:t>Set terminology exists</a:t>
            </a:r>
          </a:p>
          <a:p>
            <a:pPr lvl="1"/>
            <a:r>
              <a:rPr lang="en-US" sz="2400" dirty="0"/>
              <a:t>Structural rules and principles are applied</a:t>
            </a:r>
          </a:p>
          <a:p>
            <a:endParaRPr lang="en-US" dirty="0"/>
          </a:p>
        </p:txBody>
      </p:sp>
    </p:spTree>
    <p:extLst>
      <p:ext uri="{BB962C8B-B14F-4D97-AF65-F5344CB8AC3E}">
        <p14:creationId xmlns:p14="http://schemas.microsoft.com/office/powerpoint/2010/main" val="1726140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Section 3—Learning Objectives</a:t>
            </a:r>
            <a:endParaRPr lang="en-US" dirty="0" smtClean="0">
              <a:latin typeface="Trebuchet MS" pitchFamily="-111" charset="0"/>
              <a:ea typeface="ヒラギノ角ゴ Pro W3" pitchFamily="-111" charset="-128"/>
              <a:cs typeface="Trebuchet MS" pitchFamily="-111" charset="0"/>
            </a:endParaRPr>
          </a:p>
        </p:txBody>
      </p:sp>
      <p:sp>
        <p:nvSpPr>
          <p:cNvPr id="20483" name="Content Placeholder 2"/>
          <p:cNvSpPr>
            <a:spLocks noGrp="1"/>
          </p:cNvSpPr>
          <p:nvPr>
            <p:ph idx="1"/>
          </p:nvPr>
        </p:nvSpPr>
        <p:spPr>
          <a:xfrm>
            <a:off x="457200" y="1447800"/>
            <a:ext cx="8420100" cy="4445000"/>
          </a:xfrm>
        </p:spPr>
        <p:txBody>
          <a:bodyPr>
            <a:noAutofit/>
          </a:bodyPr>
          <a:lstStyle/>
          <a:p>
            <a:pPr>
              <a:buFontTx/>
              <a:buAutoNum type="arabicPeriod"/>
            </a:pPr>
            <a:r>
              <a:rPr lang="en-US" sz="2400" dirty="0"/>
              <a:t>Describe the purpose of accounting standards such as U.S. Generally Accepted Accounting Principles (U.S. GAAP) and International Financial Reporting Standards (IFRS) and the benefits that these rules provide</a:t>
            </a:r>
          </a:p>
          <a:p>
            <a:pPr>
              <a:buFontTx/>
              <a:buAutoNum type="arabicPeriod"/>
            </a:pPr>
            <a:r>
              <a:rPr lang="en-US" sz="2400" dirty="0"/>
              <a:t>Explain the importance of accounting standards to the development of a capitalistic economy</a:t>
            </a: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11</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11220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Section 3—Learning Objectives</a:t>
            </a:r>
            <a:endParaRPr lang="en-US" dirty="0" smtClean="0">
              <a:latin typeface="Trebuchet MS" pitchFamily="-111" charset="0"/>
              <a:ea typeface="ヒラギノ角ゴ Pro W3" pitchFamily="-111" charset="-128"/>
              <a:cs typeface="Trebuchet MS" pitchFamily="-111" charset="0"/>
            </a:endParaRPr>
          </a:p>
        </p:txBody>
      </p:sp>
      <p:sp>
        <p:nvSpPr>
          <p:cNvPr id="2" name="Content Placeholder 1"/>
          <p:cNvSpPr>
            <a:spLocks noGrp="1"/>
          </p:cNvSpPr>
          <p:nvPr>
            <p:ph idx="1"/>
          </p:nvPr>
        </p:nvSpPr>
        <p:spPr/>
        <p:txBody>
          <a:bodyPr/>
          <a:lstStyle/>
          <a:p>
            <a:pPr>
              <a:buFontTx/>
              <a:buAutoNum type="arabicPeriod" startAt="3"/>
            </a:pPr>
            <a:r>
              <a:rPr lang="en-US" sz="2400" dirty="0"/>
              <a:t>Understand the role played by the Financial Accounting Standards Board (FASB) in the ongoing evolution of accounting standards in the United States</a:t>
            </a:r>
          </a:p>
          <a:p>
            <a:pPr>
              <a:buFontTx/>
              <a:buAutoNum type="arabicPeriod" startAt="3"/>
            </a:pPr>
            <a:r>
              <a:rPr lang="en-US" sz="2400" dirty="0"/>
              <a:t>Discuss the advantages and the possibility that financial reporting will switch from U.S. GAAP to IFRS</a:t>
            </a: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12</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65221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The Existence of Formal Accounting Standards</a:t>
            </a:r>
            <a:endParaRPr lang="en-US" dirty="0" smtClean="0">
              <a:latin typeface="Trebuchet MS" pitchFamily="-111" charset="0"/>
              <a:ea typeface="ヒラギノ角ゴ Pro W3" pitchFamily="-111" charset="-128"/>
              <a:cs typeface="Trebuchet MS" pitchFamily="-111" charset="0"/>
            </a:endParaRPr>
          </a:p>
        </p:txBody>
      </p:sp>
      <p:sp>
        <p:nvSpPr>
          <p:cNvPr id="20483" name="Content Placeholder 2"/>
          <p:cNvSpPr>
            <a:spLocks noGrp="1"/>
          </p:cNvSpPr>
          <p:nvPr>
            <p:ph idx="1"/>
          </p:nvPr>
        </p:nvSpPr>
        <p:spPr>
          <a:xfrm>
            <a:off x="457200" y="1447800"/>
            <a:ext cx="8420100" cy="4684986"/>
          </a:xfrm>
        </p:spPr>
        <p:txBody>
          <a:bodyPr>
            <a:noAutofit/>
          </a:bodyPr>
          <a:lstStyle/>
          <a:p>
            <a:pPr>
              <a:buFontTx/>
              <a:buChar char="•"/>
              <a:defRPr/>
            </a:pPr>
            <a:r>
              <a:rPr lang="en-IN" sz="2400" dirty="0">
                <a:ea typeface="ＭＳ Ｐゴシック" pitchFamily="34" charset="-128"/>
              </a:rPr>
              <a:t>The existence of financial accounting standards is essential to ensure that all communicated information is understood properly</a:t>
            </a:r>
            <a:endParaRPr lang="en-US" sz="2400" dirty="0">
              <a:ea typeface="ＭＳ Ｐゴシック" pitchFamily="34" charset="-128"/>
            </a:endParaRPr>
          </a:p>
          <a:p>
            <a:pPr marL="1165225" lvl="1" indent="-354013">
              <a:defRPr/>
            </a:pPr>
            <a:r>
              <a:rPr lang="en-US" sz="2400" dirty="0">
                <a:ea typeface="ＭＳ Ｐゴシック" pitchFamily="34" charset="-128"/>
              </a:rPr>
              <a:t>U.S. Generally Accepted Accounting Principles (GAAP) are applied to most financial information presented within the United States</a:t>
            </a:r>
          </a:p>
          <a:p>
            <a:pPr marL="1166813" lvl="1" indent="-355600">
              <a:defRPr/>
            </a:pPr>
            <a:r>
              <a:rPr lang="en-US" sz="2400" dirty="0">
                <a:ea typeface="ＭＳ Ｐゴシック" pitchFamily="34" charset="-128"/>
              </a:rPr>
              <a:t>International Financial Reporting Standards (IFRS) are now used almost exclusively in the rest of the world</a:t>
            </a: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13</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30038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Development of Accounting Standards</a:t>
            </a:r>
            <a:endParaRPr lang="en-US" dirty="0">
              <a:latin typeface="Trebuchet MS" pitchFamily="34" charset="0"/>
            </a:endParaRPr>
          </a:p>
        </p:txBody>
      </p:sp>
      <p:sp>
        <p:nvSpPr>
          <p:cNvPr id="3" name="Content Placeholder 2"/>
          <p:cNvSpPr>
            <a:spLocks noGrp="1"/>
          </p:cNvSpPr>
          <p:nvPr>
            <p:ph idx="1"/>
          </p:nvPr>
        </p:nvSpPr>
        <p:spPr/>
        <p:txBody>
          <a:bodyPr>
            <a:normAutofit/>
          </a:bodyPr>
          <a:lstStyle/>
          <a:p>
            <a:pPr>
              <a:buFontTx/>
              <a:buChar char="•"/>
            </a:pPr>
            <a:r>
              <a:rPr lang="en-US" sz="2400" dirty="0"/>
              <a:t>The Financial Accounting Standards Board (FASB) has held the authority to develop U.S. GAAP since 1973</a:t>
            </a:r>
          </a:p>
          <a:p>
            <a:pPr marL="1165225" lvl="1" indent="-354013"/>
            <a:r>
              <a:rPr lang="en-US" sz="2400" dirty="0"/>
              <a:t>IFRS are produced by the London-based International Accounting Standards Board (IASB)</a:t>
            </a:r>
          </a:p>
          <a:p>
            <a:pPr>
              <a:buFontTx/>
              <a:buChar char="•"/>
            </a:pPr>
            <a:r>
              <a:rPr lang="en-US" sz="2400" dirty="0"/>
              <a:t>Because of standardization, any decision maker with adequate knowledge of financial accounting should be able to understand financial statements</a:t>
            </a:r>
          </a:p>
        </p:txBody>
      </p:sp>
      <p:sp>
        <p:nvSpPr>
          <p:cNvPr id="5" name="Oval 4"/>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14</a:t>
            </a:fld>
            <a:endParaRPr lang="en-US" dirty="0">
              <a:solidFill>
                <a:schemeClr val="tx2"/>
              </a:solidFill>
            </a:endParaRPr>
          </a:p>
        </p:txBody>
      </p:sp>
      <p:sp>
        <p:nvSpPr>
          <p:cNvPr id="6" name="Rectangle 5"/>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2046798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ea typeface="ＭＳ Ｐゴシック" pitchFamily="-112" charset="-128"/>
              </a:rPr>
              <a:t>The Importance of Accounting Standards </a:t>
            </a:r>
            <a:endParaRPr lang="en-US" altLang="en-US" dirty="0"/>
          </a:p>
        </p:txBody>
      </p:sp>
      <p:sp>
        <p:nvSpPr>
          <p:cNvPr id="3" name="Content Placeholder 2"/>
          <p:cNvSpPr>
            <a:spLocks noGrp="1"/>
          </p:cNvSpPr>
          <p:nvPr>
            <p:ph idx="1"/>
          </p:nvPr>
        </p:nvSpPr>
        <p:spPr/>
        <p:txBody>
          <a:bodyPr/>
          <a:lstStyle/>
          <a:p>
            <a:pPr>
              <a:buFontTx/>
              <a:buChar char="•"/>
            </a:pPr>
            <a:r>
              <a:rPr lang="en-US" sz="2400" dirty="0"/>
              <a:t>“When the intellectual achievements of the 20th century are tallied, GAAP should be on everyone's Top 10 list.” </a:t>
            </a:r>
          </a:p>
          <a:p>
            <a:pPr lvl="1"/>
            <a:r>
              <a:rPr lang="en-US" sz="2400" dirty="0"/>
              <a:t>Wall Street Journal</a:t>
            </a:r>
          </a:p>
          <a:p>
            <a:pPr>
              <a:spcBef>
                <a:spcPts val="1800"/>
              </a:spcBef>
              <a:buFontTx/>
              <a:buChar char="•"/>
            </a:pPr>
            <a:r>
              <a:rPr lang="en-US" sz="2400" dirty="0"/>
              <a:t>The United States has a capitalistic economy</a:t>
            </a:r>
          </a:p>
          <a:p>
            <a:pPr lvl="1"/>
            <a:r>
              <a:rPr lang="en-US" sz="2400" dirty="0"/>
              <a:t>Need to attract investor capital to operate and grow</a:t>
            </a:r>
          </a:p>
          <a:p>
            <a:pPr>
              <a:buFontTx/>
              <a:buNone/>
            </a:pPr>
            <a:r>
              <a:rPr lang="en-US" dirty="0"/>
              <a:t>	</a:t>
            </a:r>
          </a:p>
        </p:txBody>
      </p:sp>
      <p:sp>
        <p:nvSpPr>
          <p:cNvPr id="5" name="Oval 4"/>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15</a:t>
            </a:fld>
            <a:endParaRPr lang="en-US" dirty="0">
              <a:solidFill>
                <a:schemeClr val="tx2"/>
              </a:solidFill>
            </a:endParaRPr>
          </a:p>
        </p:txBody>
      </p:sp>
      <p:sp>
        <p:nvSpPr>
          <p:cNvPr id="6" name="Rectangle 5"/>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41414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Importance of Accounting Standards </a:t>
            </a:r>
            <a:endParaRPr lang="en-US" dirty="0">
              <a:latin typeface="Trebuchet MS" pitchFamily="34" charset="0"/>
            </a:endParaRPr>
          </a:p>
        </p:txBody>
      </p:sp>
      <p:sp>
        <p:nvSpPr>
          <p:cNvPr id="3" name="Content Placeholder 2"/>
          <p:cNvSpPr>
            <a:spLocks noGrp="1"/>
          </p:cNvSpPr>
          <p:nvPr>
            <p:ph idx="1"/>
          </p:nvPr>
        </p:nvSpPr>
        <p:spPr/>
        <p:txBody>
          <a:bodyPr>
            <a:normAutofit/>
          </a:bodyPr>
          <a:lstStyle/>
          <a:p>
            <a:pPr>
              <a:spcBef>
                <a:spcPts val="1800"/>
              </a:spcBef>
              <a:buFontTx/>
              <a:buChar char="•"/>
            </a:pPr>
            <a:r>
              <a:rPr lang="en-US" sz="2400" dirty="0"/>
              <a:t>U.S. GAAP enables outside parties to obtain the financial information they need to reduce their perceived risk to acceptable levels</a:t>
            </a:r>
          </a:p>
          <a:p>
            <a:pPr marL="1166813" lvl="1" indent="-355600"/>
            <a:r>
              <a:rPr lang="en-US" sz="2400" dirty="0"/>
              <a:t>Thus, money can be raised, and businesses can grow and prosper</a:t>
            </a:r>
          </a:p>
          <a:p>
            <a:pPr>
              <a:buFontTx/>
              <a:buChar char="•"/>
            </a:pPr>
            <a:r>
              <a:rPr lang="en-US" sz="2400" dirty="0"/>
              <a:t>Funding is more likely to be available when financial information can be understood because it is stated in a common language: U.S. GAAP </a:t>
            </a: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16</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08895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Evolution of Accounting Standards</a:t>
            </a:r>
            <a:endParaRPr lang="en-US" dirty="0">
              <a:latin typeface="Trebuchet MS" pitchFamily="34" charset="0"/>
            </a:endParaRPr>
          </a:p>
        </p:txBody>
      </p:sp>
      <p:sp>
        <p:nvSpPr>
          <p:cNvPr id="3" name="TextBox 2"/>
          <p:cNvSpPr txBox="1"/>
          <p:nvPr/>
        </p:nvSpPr>
        <p:spPr>
          <a:xfrm>
            <a:off x="825500" y="1739900"/>
            <a:ext cx="184666" cy="369332"/>
          </a:xfrm>
          <a:prstGeom prst="rect">
            <a:avLst/>
          </a:prstGeom>
          <a:noFill/>
        </p:spPr>
        <p:txBody>
          <a:bodyPr wrap="none" rtlCol="0">
            <a:spAutoFit/>
          </a:bodyPr>
          <a:lstStyle/>
          <a:p>
            <a:endParaRPr lang="en-US" dirty="0"/>
          </a:p>
        </p:txBody>
      </p:sp>
      <p:sp>
        <p:nvSpPr>
          <p:cNvPr id="8"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400" dirty="0">
              <a:latin typeface="Trebuchet MS" pitchFamily="34" charset="0"/>
              <a:ea typeface="ヒラギノ角ゴ Pro W3" pitchFamily="1" charset="-128"/>
            </a:endParaRPr>
          </a:p>
        </p:txBody>
      </p:sp>
      <p:sp>
        <p:nvSpPr>
          <p:cNvPr id="5" name="Oval 4"/>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17</a:t>
            </a:fld>
            <a:endParaRPr lang="en-US" dirty="0">
              <a:solidFill>
                <a:schemeClr val="tx2"/>
              </a:solidFill>
            </a:endParaRPr>
          </a:p>
        </p:txBody>
      </p:sp>
      <p:sp>
        <p:nvSpPr>
          <p:cNvPr id="6" name="Rectangle 5"/>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
        <p:nvSpPr>
          <p:cNvPr id="4" name="Content Placeholder 3"/>
          <p:cNvSpPr>
            <a:spLocks noGrp="1"/>
          </p:cNvSpPr>
          <p:nvPr>
            <p:ph idx="1"/>
          </p:nvPr>
        </p:nvSpPr>
        <p:spPr/>
        <p:txBody>
          <a:bodyPr/>
          <a:lstStyle/>
          <a:p>
            <a:pPr>
              <a:buFontTx/>
              <a:buChar char="•"/>
              <a:defRPr/>
            </a:pPr>
            <a:r>
              <a:rPr lang="en-US" sz="2400" dirty="0">
                <a:ea typeface="ＭＳ Ｐゴシック" pitchFamily="34" charset="-128"/>
              </a:rPr>
              <a:t>The Financial Accounting Standards Board (FASB) has served as the primary authoritative body in charge of producing U.S. GAAP </a:t>
            </a:r>
          </a:p>
          <a:p>
            <a:pPr>
              <a:buFontTx/>
              <a:buChar char="•"/>
              <a:defRPr/>
            </a:pPr>
            <a:r>
              <a:rPr lang="en-US" sz="2400" dirty="0">
                <a:ea typeface="ＭＳ Ｐゴシック" pitchFamily="34" charset="-128"/>
              </a:rPr>
              <a:t>Typically, accounting problems arise over time within the various areas of financial reporting</a:t>
            </a:r>
          </a:p>
          <a:p>
            <a:pPr marL="1166813" lvl="1" indent="-355600">
              <a:defRPr/>
            </a:pPr>
            <a:r>
              <a:rPr lang="en-US" sz="2400" dirty="0">
                <a:ea typeface="ＭＳ Ｐゴシック" pitchFamily="34" charset="-128"/>
              </a:rPr>
              <a:t>If such concerns grow to be serious, FASB steps in to study the issues and alternatives</a:t>
            </a:r>
          </a:p>
          <a:p>
            <a:pPr lvl="1">
              <a:defRPr/>
            </a:pPr>
            <a:r>
              <a:rPr lang="en-US" sz="2400" dirty="0">
                <a:ea typeface="ＭＳ Ｐゴシック" pitchFamily="34" charset="-128"/>
              </a:rPr>
              <a:t>Pass new rules or make amendments to previous ones</a:t>
            </a:r>
          </a:p>
          <a:p>
            <a:endParaRPr lang="en-US" dirty="0"/>
          </a:p>
        </p:txBody>
      </p:sp>
    </p:spTree>
    <p:extLst>
      <p:ext uri="{BB962C8B-B14F-4D97-AF65-F5344CB8AC3E}">
        <p14:creationId xmlns:p14="http://schemas.microsoft.com/office/powerpoint/2010/main" val="22429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Section 4—Learning Objectives</a:t>
            </a:r>
            <a:endParaRPr lang="en-US" altLang="en-US" dirty="0"/>
          </a:p>
        </p:txBody>
      </p:sp>
      <p:sp>
        <p:nvSpPr>
          <p:cNvPr id="3" name="Content Placeholder 2"/>
          <p:cNvSpPr>
            <a:spLocks noGrp="1"/>
          </p:cNvSpPr>
          <p:nvPr>
            <p:ph idx="1"/>
          </p:nvPr>
        </p:nvSpPr>
        <p:spPr/>
        <p:txBody>
          <a:bodyPr>
            <a:normAutofit/>
          </a:bodyPr>
          <a:lstStyle/>
          <a:p>
            <a:pPr>
              <a:buFontTx/>
              <a:buAutoNum type="arabicPeriod"/>
            </a:pPr>
            <a:r>
              <a:rPr lang="en-US" sz="2400" dirty="0"/>
              <a:t>Define “asset” and provide examples found in financial reporting</a:t>
            </a:r>
          </a:p>
          <a:p>
            <a:pPr>
              <a:buFontTx/>
              <a:buAutoNum type="arabicPeriod"/>
            </a:pPr>
            <a:r>
              <a:rPr lang="en-US" sz="2400" dirty="0"/>
              <a:t>Define “liability” and provide examples found in financial reporting</a:t>
            </a:r>
          </a:p>
          <a:p>
            <a:pPr>
              <a:buFontTx/>
              <a:buAutoNum type="arabicPeriod"/>
            </a:pPr>
            <a:r>
              <a:rPr lang="en-US" sz="2400" dirty="0"/>
              <a:t>Define “revenue” and provide examples found in financial reporting</a:t>
            </a:r>
          </a:p>
          <a:p>
            <a:pPr>
              <a:buFontTx/>
              <a:buAutoNum type="arabicPeriod"/>
            </a:pPr>
            <a:r>
              <a:rPr lang="en-US" sz="2400" dirty="0"/>
              <a:t>Define “expense” and provide examples found in financial reporting</a:t>
            </a:r>
          </a:p>
          <a:p>
            <a:pPr>
              <a:buFontTx/>
              <a:buAutoNum type="arabicPeriod"/>
            </a:pPr>
            <a:endParaRPr lang="en-US" sz="2400" dirty="0"/>
          </a:p>
          <a:p>
            <a:endParaRPr lang="en-US" sz="2400" dirty="0"/>
          </a:p>
        </p:txBody>
      </p:sp>
      <p:sp>
        <p:nvSpPr>
          <p:cNvPr id="5"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latin typeface="Calibri" charset="0"/>
              <a:ea typeface="ＭＳ Ｐゴシック" charset="0"/>
              <a:cs typeface="ＭＳ Ｐゴシック" charset="0"/>
            </a:endParaRPr>
          </a:p>
        </p:txBody>
      </p:sp>
      <p:sp>
        <p:nvSpPr>
          <p:cNvPr id="7" name="Oval 6"/>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18</a:t>
            </a:fld>
            <a:endParaRPr lang="en-US" dirty="0">
              <a:solidFill>
                <a:schemeClr val="tx2"/>
              </a:solidFill>
            </a:endParaRPr>
          </a:p>
        </p:txBody>
      </p:sp>
      <p:sp>
        <p:nvSpPr>
          <p:cNvPr id="8" name="Rectangle 7"/>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91486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idx="4294967295"/>
          </p:nvPr>
        </p:nvSpPr>
        <p:spPr>
          <a:xfrm>
            <a:off x="457201" y="1749972"/>
            <a:ext cx="7827963" cy="2612480"/>
          </a:xfrm>
        </p:spPr>
        <p:txBody>
          <a:bodyPr>
            <a:normAutofit/>
          </a:bodyPr>
          <a:lstStyle/>
          <a:p>
            <a:r>
              <a:rPr lang="en-US" sz="1600" dirty="0">
                <a:solidFill>
                  <a:schemeClr val="bg1"/>
                </a:solidFill>
                <a:latin typeface="Trebuchet MS" pitchFamily="34" charset="0"/>
              </a:rPr>
              <a:t>Published by: Flat World Knowledge, Inc.</a:t>
            </a:r>
            <a:br>
              <a:rPr lang="en-US" sz="1600" dirty="0">
                <a:solidFill>
                  <a:schemeClr val="bg1"/>
                </a:solidFill>
                <a:latin typeface="Trebuchet MS" pitchFamily="34" charset="0"/>
              </a:rPr>
            </a:br>
            <a:r>
              <a:rPr lang="en-US" sz="1600" dirty="0">
                <a:solidFill>
                  <a:schemeClr val="bg1"/>
                </a:solidFill>
                <a:latin typeface="Trebuchet MS" pitchFamily="34" charset="0"/>
              </a:rPr>
              <a:t>1111 19th Street Northwest</a:t>
            </a:r>
            <a:br>
              <a:rPr lang="en-US" sz="1600" dirty="0">
                <a:solidFill>
                  <a:schemeClr val="bg1"/>
                </a:solidFill>
                <a:latin typeface="Trebuchet MS" pitchFamily="34" charset="0"/>
              </a:rPr>
            </a:br>
            <a:r>
              <a:rPr lang="en-US" sz="1600" dirty="0">
                <a:solidFill>
                  <a:schemeClr val="bg1"/>
                </a:solidFill>
                <a:latin typeface="Trebuchet MS" pitchFamily="34" charset="0"/>
              </a:rPr>
              <a:t>Washington, DC </a:t>
            </a:r>
            <a:r>
              <a:rPr lang="en-US" sz="1600" dirty="0" smtClean="0">
                <a:solidFill>
                  <a:schemeClr val="bg1"/>
                </a:solidFill>
                <a:latin typeface="Trebuchet MS" pitchFamily="34" charset="0"/>
              </a:rPr>
              <a:t>20036</a:t>
            </a:r>
            <a:br>
              <a:rPr lang="en-US" sz="1600" dirty="0" smtClean="0">
                <a:solidFill>
                  <a:schemeClr val="bg1"/>
                </a:solidFill>
                <a:latin typeface="Trebuchet MS" pitchFamily="34" charset="0"/>
              </a:rPr>
            </a:br>
            <a:r>
              <a:rPr lang="en-US" sz="1600" dirty="0" smtClean="0">
                <a:solidFill>
                  <a:schemeClr val="bg1"/>
                </a:solidFill>
                <a:latin typeface="Trebuchet MS" pitchFamily="34" charset="0"/>
              </a:rPr>
              <a:t/>
            </a:r>
            <a:br>
              <a:rPr lang="en-US" sz="1600" dirty="0" smtClean="0">
                <a:solidFill>
                  <a:schemeClr val="bg1"/>
                </a:solidFill>
                <a:latin typeface="Trebuchet MS" pitchFamily="34" charset="0"/>
              </a:rPr>
            </a:br>
            <a:r>
              <a:rPr lang="en-US" sz="1600" dirty="0">
                <a:solidFill>
                  <a:schemeClr val="bg1"/>
                </a:solidFill>
                <a:latin typeface="Trebuchet MS" pitchFamily="34" charset="0"/>
              </a:rPr>
              <a:t>© 2015 by Flat World Knowledge, Inc.  All rights reserved.  Your use of this work is subject to the License Agreement available here </a:t>
            </a:r>
            <a:r>
              <a:rPr lang="en-US" sz="1600" dirty="0">
                <a:solidFill>
                  <a:schemeClr val="bg1"/>
                </a:solidFill>
                <a:latin typeface="Trebuchet MS" pitchFamily="34" charset="0"/>
                <a:hlinkClick r:id="rId2"/>
              </a:rPr>
              <a:t>http://www.flatworldknowledge.com/legal</a:t>
            </a:r>
            <a:r>
              <a:rPr lang="en-US" sz="1600" dirty="0">
                <a:solidFill>
                  <a:schemeClr val="bg1"/>
                </a:solidFill>
                <a:latin typeface="Trebuchet MS" pitchFamily="34" charset="0"/>
              </a:rPr>
              <a:t>.  No part of this work may be used, modified, or reproduced in any form or by any means except as expressly permitted under the License Agreement.</a:t>
            </a:r>
          </a:p>
        </p:txBody>
      </p:sp>
      <p:pic>
        <p:nvPicPr>
          <p:cNvPr id="9" name="Picture 6" descr="m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21050786">
            <a:off x="5873575" y="4339167"/>
            <a:ext cx="2057400" cy="244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a:t>
            </a:fld>
            <a:endParaRPr lang="en-US" dirty="0">
              <a:solidFill>
                <a:schemeClr val="tx2"/>
              </a:solidFill>
            </a:endParaRPr>
          </a:p>
        </p:txBody>
      </p:sp>
      <p:sp>
        <p:nvSpPr>
          <p:cNvPr id="3" name="Rectangle 2"/>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739598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a typeface="ＭＳ Ｐゴシック" pitchFamily="-112" charset="-128"/>
              </a:rPr>
              <a:t>Assets, Liabilities, Revenues, and Expenses</a:t>
            </a:r>
            <a:endParaRPr lang="en-US" dirty="0">
              <a:latin typeface="Trebuchet MS" pitchFamily="34" charset="0"/>
            </a:endParaRPr>
          </a:p>
        </p:txBody>
      </p:sp>
      <p:sp>
        <p:nvSpPr>
          <p:cNvPr id="3" name="Content Placeholder 2"/>
          <p:cNvSpPr>
            <a:spLocks noGrp="1"/>
          </p:cNvSpPr>
          <p:nvPr>
            <p:ph idx="1"/>
          </p:nvPr>
        </p:nvSpPr>
        <p:spPr/>
        <p:txBody>
          <a:bodyPr/>
          <a:lstStyle/>
          <a:p>
            <a:pPr>
              <a:buFontTx/>
              <a:buChar char="•"/>
            </a:pPr>
            <a:r>
              <a:rPr lang="en-US" sz="2400" dirty="0"/>
              <a:t>An asset is a probable future economic benefit that an organization either owns or controls</a:t>
            </a:r>
          </a:p>
          <a:p>
            <a:pPr marL="1166813" lvl="1" indent="-355600"/>
            <a:r>
              <a:rPr lang="en-US" sz="2400" dirty="0"/>
              <a:t>Examples: cash, accounts receivable, inventory, buildings, intangible assets, furniture, fixtures, and equipment etc.</a:t>
            </a:r>
          </a:p>
          <a:p>
            <a:pPr>
              <a:buFontTx/>
              <a:buChar char="•"/>
            </a:pPr>
            <a:r>
              <a:rPr lang="en-US" sz="2400" dirty="0"/>
              <a:t>A liability is a probable future sacrifice of economic benefits arising from present obligations</a:t>
            </a:r>
          </a:p>
          <a:p>
            <a:pPr marL="1166813" lvl="1" indent="-355600"/>
            <a:r>
              <a:rPr lang="en-US" sz="2400" dirty="0"/>
              <a:t>Examples: accounts payable, notes payable, income tax obligations, outstanding expenses etc.</a:t>
            </a:r>
          </a:p>
          <a:p>
            <a:endParaRPr lang="en-US" dirty="0"/>
          </a:p>
        </p:txBody>
      </p:sp>
      <p:sp>
        <p:nvSpPr>
          <p:cNvPr id="5" name="Content Placeholder 2"/>
          <p:cNvSpPr txBox="1">
            <a:spLocks/>
          </p:cNvSpPr>
          <p:nvPr/>
        </p:nvSpPr>
        <p:spPr>
          <a:xfrm>
            <a:off x="457200" y="1735138"/>
            <a:ext cx="8229600" cy="4525962"/>
          </a:xfrm>
          <a:prstGeom prst="rect">
            <a:avLst/>
          </a:prstGeom>
        </p:spPr>
        <p:txBody>
          <a:bodyPr/>
          <a:lst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endParaRPr lang="en-US" dirty="0">
              <a:latin typeface="Calibri" charset="0"/>
              <a:ea typeface="ＭＳ Ｐゴシック" charset="0"/>
              <a:cs typeface="ＭＳ Ｐゴシック" charset="0"/>
            </a:endParaRP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19</a:t>
            </a:fld>
            <a:endParaRPr lang="en-US" dirty="0">
              <a:solidFill>
                <a:schemeClr val="tx2"/>
              </a:solidFill>
            </a:endParaRPr>
          </a:p>
        </p:txBody>
      </p:sp>
      <p:sp>
        <p:nvSpPr>
          <p:cNvPr id="6" name="Rectangle 5"/>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60752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US" dirty="0" smtClean="0">
                <a:latin typeface="Trebuchet MS" pitchFamily="-111" charset="0"/>
                <a:ea typeface="ヒラギノ角ゴ Pro W3" pitchFamily="-111" charset="-128"/>
                <a:cs typeface="Trebuchet MS" pitchFamily="-111" charset="0"/>
              </a:rPr>
              <a:t> </a:t>
            </a:r>
            <a:r>
              <a:rPr lang="en-US" dirty="0"/>
              <a:t>Assets, Liabilities, Revenues, and Expenses</a:t>
            </a:r>
            <a:endParaRPr lang="en-US" dirty="0" smtClean="0">
              <a:latin typeface="Trebuchet MS" pitchFamily="-111" charset="0"/>
              <a:ea typeface="ヒラギノ角ゴ Pro W3" pitchFamily="-111" charset="-128"/>
              <a:cs typeface="Trebuchet MS" pitchFamily="-111" charset="0"/>
            </a:endParaRPr>
          </a:p>
        </p:txBody>
      </p:sp>
      <p:sp>
        <p:nvSpPr>
          <p:cNvPr id="4" name="Oval 3"/>
          <p:cNvSpPr/>
          <p:nvPr/>
        </p:nvSpPr>
        <p:spPr>
          <a:xfrm>
            <a:off x="8466083" y="6431402"/>
            <a:ext cx="606971"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20</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
        <p:nvSpPr>
          <p:cNvPr id="2" name="Content Placeholder 1"/>
          <p:cNvSpPr>
            <a:spLocks noGrp="1"/>
          </p:cNvSpPr>
          <p:nvPr>
            <p:ph idx="1"/>
          </p:nvPr>
        </p:nvSpPr>
        <p:spPr/>
        <p:txBody>
          <a:bodyPr>
            <a:normAutofit/>
          </a:bodyPr>
          <a:lstStyle/>
          <a:p>
            <a:pPr>
              <a:buFontTx/>
              <a:buChar char="•"/>
            </a:pPr>
            <a:r>
              <a:rPr lang="en-US" sz="2400" dirty="0"/>
              <a:t>The term “revenue” is a measure of the financial impact on an organization that results from a particular process</a:t>
            </a:r>
          </a:p>
          <a:p>
            <a:pPr lvl="1"/>
            <a:r>
              <a:rPr lang="en-US" sz="2400" dirty="0"/>
              <a:t>This process is a sale</a:t>
            </a:r>
          </a:p>
          <a:p>
            <a:pPr>
              <a:buFontTx/>
              <a:buChar char="•"/>
            </a:pPr>
            <a:r>
              <a:rPr lang="en-US" sz="2400" dirty="0"/>
              <a:t>An expense is an outflow or reduction in net assets that was incurred by an organization in hopes of generating revenues</a:t>
            </a:r>
          </a:p>
          <a:p>
            <a:pPr lvl="1"/>
            <a:r>
              <a:rPr lang="en-US" sz="2400" dirty="0"/>
              <a:t>Examples: insurance expense, rent expense, advertising expense, utility expense (such as for electricity and water) etc.</a:t>
            </a:r>
          </a:p>
        </p:txBody>
      </p:sp>
    </p:spTree>
    <p:extLst>
      <p:ext uri="{BB962C8B-B14F-4D97-AF65-F5344CB8AC3E}">
        <p14:creationId xmlns:p14="http://schemas.microsoft.com/office/powerpoint/2010/main" val="1531296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421" y="3026980"/>
            <a:ext cx="8671033" cy="2424538"/>
          </a:xfrm>
        </p:spPr>
        <p:txBody>
          <a:bodyPr>
            <a:normAutofit/>
          </a:bodyPr>
          <a:lstStyle/>
          <a:p>
            <a:pPr algn="ctr"/>
            <a:r>
              <a:rPr lang="en-US" altLang="en-US" b="1" dirty="0"/>
              <a:t>What Should Decision Makers Know in Order to Make Good Decisions about an Organization?</a:t>
            </a:r>
          </a:p>
        </p:txBody>
      </p:sp>
      <p:sp>
        <p:nvSpPr>
          <p:cNvPr id="3" name="Text Placeholder 2"/>
          <p:cNvSpPr>
            <a:spLocks noGrp="1"/>
          </p:cNvSpPr>
          <p:nvPr>
            <p:ph type="body" idx="4294967295"/>
          </p:nvPr>
        </p:nvSpPr>
        <p:spPr>
          <a:xfrm>
            <a:off x="425670" y="2205074"/>
            <a:ext cx="8190184" cy="560070"/>
          </a:xfrm>
        </p:spPr>
        <p:txBody>
          <a:bodyPr/>
          <a:lstStyle/>
          <a:p>
            <a:pPr marL="0" indent="0" algn="ctr">
              <a:buNone/>
            </a:pPr>
            <a:r>
              <a:rPr lang="en-US" b="1" dirty="0" smtClean="0">
                <a:latin typeface="Trebuchet MS"/>
                <a:cs typeface="Trebuchet MS"/>
              </a:rPr>
              <a:t>Chapter 2</a:t>
            </a:r>
            <a:endParaRPr lang="en-US" b="1" dirty="0">
              <a:latin typeface="Trebuchet MS"/>
              <a:cs typeface="Trebuchet MS"/>
            </a:endParaRPr>
          </a:p>
        </p:txBody>
      </p:sp>
      <p:sp>
        <p:nvSpPr>
          <p:cNvPr id="5" name="Oval 4"/>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2</a:t>
            </a:fld>
            <a:endParaRPr lang="en-US" dirty="0">
              <a:solidFill>
                <a:schemeClr val="tx2"/>
              </a:solidFill>
            </a:endParaRPr>
          </a:p>
        </p:txBody>
      </p:sp>
      <p:sp>
        <p:nvSpPr>
          <p:cNvPr id="6" name="Rectangle 5"/>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250849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pPr>
              <a:defRPr/>
            </a:pPr>
            <a:r>
              <a:rPr lang="en-US" dirty="0"/>
              <a:t>Section 1—Learning Objectives</a:t>
            </a:r>
            <a:endParaRPr lang="en-US" altLang="en-US" dirty="0"/>
          </a:p>
        </p:txBody>
      </p:sp>
      <p:sp>
        <p:nvSpPr>
          <p:cNvPr id="25603" name="Rectangle 3"/>
          <p:cNvSpPr>
            <a:spLocks noGrp="1"/>
          </p:cNvSpPr>
          <p:nvPr>
            <p:ph type="body" idx="1"/>
          </p:nvPr>
        </p:nvSpPr>
        <p:spPr>
          <a:xfrm>
            <a:off x="457200" y="1528000"/>
            <a:ext cx="8229600" cy="4462900"/>
          </a:xfrm>
        </p:spPr>
        <p:txBody>
          <a:bodyPr>
            <a:noAutofit/>
          </a:bodyPr>
          <a:lstStyle/>
          <a:p>
            <a:pPr>
              <a:buFontTx/>
              <a:buAutoNum type="arabicPeriod"/>
            </a:pPr>
            <a:r>
              <a:rPr lang="en-US" sz="2400" dirty="0"/>
              <a:t>Explain the comparison of financial accounting to the painting of a portrait</a:t>
            </a:r>
          </a:p>
          <a:p>
            <a:pPr>
              <a:buFontTx/>
              <a:buAutoNum type="arabicPeriod"/>
            </a:pPr>
            <a:r>
              <a:rPr lang="en-US" sz="2400" dirty="0"/>
              <a:t>Understand the reasons why financial accounting information does not need to be exact</a:t>
            </a:r>
          </a:p>
          <a:p>
            <a:pPr>
              <a:buFontTx/>
              <a:buAutoNum type="arabicPeriod"/>
            </a:pPr>
            <a:r>
              <a:rPr lang="en-US" sz="2400" dirty="0"/>
              <a:t>Define the term “material” and describe its fundamental role in financial accounting</a:t>
            </a:r>
          </a:p>
          <a:p>
            <a:pPr>
              <a:buFontTx/>
              <a:buAutoNum type="arabicPeriod"/>
            </a:pPr>
            <a:r>
              <a:rPr lang="en-US" sz="2400" dirty="0"/>
              <a:t>Define the term “misstatement” and differentiate between the two types of misstatements: errors and fraud</a:t>
            </a: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3</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82551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457200" y="63060"/>
            <a:ext cx="8229600" cy="1291514"/>
          </a:xfrm>
        </p:spPr>
        <p:txBody>
          <a:bodyPr/>
          <a:lstStyle/>
          <a:p>
            <a:pPr>
              <a:defRPr/>
            </a:pPr>
            <a:r>
              <a:rPr lang="en-US" dirty="0">
                <a:ea typeface="ＭＳ Ｐゴシック" pitchFamily="-112" charset="-128"/>
              </a:rPr>
              <a:t>Financial Statements: The Portrait of an Organization</a:t>
            </a:r>
            <a:endParaRPr lang="en-US" altLang="en-US" dirty="0"/>
          </a:p>
        </p:txBody>
      </p:sp>
      <p:sp>
        <p:nvSpPr>
          <p:cNvPr id="25603" name="Rectangle 3"/>
          <p:cNvSpPr>
            <a:spLocks noGrp="1"/>
          </p:cNvSpPr>
          <p:nvPr>
            <p:ph type="body" idx="1"/>
          </p:nvPr>
        </p:nvSpPr>
        <p:spPr>
          <a:xfrm>
            <a:off x="457200" y="1528000"/>
            <a:ext cx="8229600" cy="4462900"/>
          </a:xfrm>
        </p:spPr>
        <p:txBody>
          <a:bodyPr>
            <a:noAutofit/>
          </a:bodyPr>
          <a:lstStyle/>
          <a:p>
            <a:pPr>
              <a:buFontTx/>
              <a:buChar char="•"/>
            </a:pPr>
            <a:r>
              <a:rPr lang="en-US" sz="2400" dirty="0"/>
              <a:t>Like a portrait, financial accounting attempts to present a portrait of an organization that can be used by interested parties</a:t>
            </a:r>
          </a:p>
          <a:p>
            <a:pPr>
              <a:buFontTx/>
              <a:buChar char="•"/>
            </a:pPr>
            <a:r>
              <a:rPr lang="en-US" sz="2400" dirty="0"/>
              <a:t>In accounting, this portrait is most often presented in the form of financial statements</a:t>
            </a: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4</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pic>
        <p:nvPicPr>
          <p:cNvPr id="6" name="Picture 8" descr="C:\Documents and Settings\lrosencrants\Local Settings\Temporary Internet Files\Content.IE5\7C9OABB6\MCj0441754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5754" y="3070858"/>
            <a:ext cx="2238699" cy="292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7124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US" dirty="0">
                <a:ea typeface="ＭＳ Ｐゴシック" pitchFamily="-112" charset="-128"/>
              </a:rPr>
              <a:t>A Likeness Does Not Have to Be Exact</a:t>
            </a:r>
            <a:endParaRPr lang="en-US" dirty="0" smtClean="0">
              <a:latin typeface="Trebuchet MS" pitchFamily="-111" charset="0"/>
              <a:ea typeface="ヒラギノ角ゴ Pro W3" pitchFamily="-111" charset="-128"/>
              <a:cs typeface="Trebuchet MS" pitchFamily="-111" charset="0"/>
            </a:endParaRPr>
          </a:p>
        </p:txBody>
      </p:sp>
      <p:sp>
        <p:nvSpPr>
          <p:cNvPr id="25603" name="Rectangle 3"/>
          <p:cNvSpPr>
            <a:spLocks noGrp="1"/>
          </p:cNvSpPr>
          <p:nvPr>
            <p:ph type="body" idx="1"/>
          </p:nvPr>
        </p:nvSpPr>
        <p:spPr>
          <a:xfrm>
            <a:off x="457200" y="1528000"/>
            <a:ext cx="8229600" cy="4462900"/>
          </a:xfrm>
        </p:spPr>
        <p:txBody>
          <a:bodyPr>
            <a:noAutofit/>
          </a:bodyPr>
          <a:lstStyle/>
          <a:p>
            <a:pPr>
              <a:buFontTx/>
              <a:buChar char="•"/>
            </a:pPr>
            <a:r>
              <a:rPr lang="en-US" sz="2400" dirty="0"/>
              <a:t>Financial accounting information is rarely an exactly accurate portrait</a:t>
            </a:r>
          </a:p>
          <a:p>
            <a:pPr marL="1166813" lvl="1" indent="-266700"/>
            <a:r>
              <a:rPr lang="en-US" sz="2400" dirty="0"/>
              <a:t>The accountant’s goal is to create financial statements that present a likeness of an organization that can be used to make decisions</a:t>
            </a:r>
          </a:p>
          <a:p>
            <a:pPr>
              <a:buFontTx/>
              <a:buChar char="•"/>
            </a:pPr>
            <a:r>
              <a:rPr lang="en-US" sz="2400" dirty="0"/>
              <a:t>Financial statements are still useful for decision making, even though they are not exact</a:t>
            </a: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5</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2715416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US" dirty="0"/>
              <a:t>Material Misstatements</a:t>
            </a:r>
            <a:endParaRPr lang="en-US" dirty="0" smtClean="0">
              <a:latin typeface="Trebuchet MS" pitchFamily="-111" charset="0"/>
              <a:ea typeface="ヒラギノ角ゴ Pro W3" pitchFamily="-111" charset="-128"/>
              <a:cs typeface="Trebuchet MS" pitchFamily="-111" charset="0"/>
            </a:endParaRPr>
          </a:p>
        </p:txBody>
      </p:sp>
      <p:sp>
        <p:nvSpPr>
          <p:cNvPr id="2" name="Content Placeholder 1"/>
          <p:cNvSpPr>
            <a:spLocks noGrp="1"/>
          </p:cNvSpPr>
          <p:nvPr>
            <p:ph idx="1"/>
          </p:nvPr>
        </p:nvSpPr>
        <p:spPr/>
        <p:txBody>
          <a:bodyPr>
            <a:normAutofit/>
          </a:bodyPr>
          <a:lstStyle/>
          <a:p>
            <a:pPr>
              <a:buFontTx/>
              <a:buChar char="•"/>
            </a:pPr>
            <a:r>
              <a:rPr lang="en-US" sz="2400" dirty="0"/>
              <a:t>The data presented to decision makers by an organization should never contain any misstatements that are deemed to be material </a:t>
            </a:r>
          </a:p>
          <a:p>
            <a:pPr>
              <a:buFontTx/>
              <a:buChar char="•"/>
            </a:pPr>
            <a:r>
              <a:rPr lang="en-US" sz="2400" dirty="0"/>
              <a:t>Financial statements do not need exact accuracy</a:t>
            </a:r>
          </a:p>
          <a:p>
            <a:pPr marL="1166813" lvl="1" indent="-266700"/>
            <a:r>
              <a:rPr lang="en-US" sz="2400" dirty="0"/>
              <a:t>They must be free of material misstatements in order to be of use to decision makers</a:t>
            </a:r>
          </a:p>
          <a:p>
            <a:pPr>
              <a:buFontTx/>
              <a:buChar char="•"/>
            </a:pPr>
            <a:endParaRPr lang="en-US" dirty="0"/>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6</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00504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Material Misstatements</a:t>
            </a:r>
            <a:endParaRPr lang="en-US" dirty="0" smtClean="0">
              <a:latin typeface="Trebuchet MS" pitchFamily="-111" charset="0"/>
              <a:ea typeface="ヒラギノ角ゴ Pro W3" pitchFamily="-111" charset="-128"/>
              <a:cs typeface="Trebuchet MS" pitchFamily="-111" charset="0"/>
            </a:endParaRPr>
          </a:p>
        </p:txBody>
      </p:sp>
      <p:sp>
        <p:nvSpPr>
          <p:cNvPr id="2" name="Content Placeholder 1"/>
          <p:cNvSpPr>
            <a:spLocks noGrp="1"/>
          </p:cNvSpPr>
          <p:nvPr>
            <p:ph idx="1"/>
          </p:nvPr>
        </p:nvSpPr>
        <p:spPr/>
        <p:txBody>
          <a:bodyPr>
            <a:normAutofit/>
          </a:bodyPr>
          <a:lstStyle/>
          <a:p>
            <a:pPr>
              <a:buFontTx/>
              <a:buChar char="•"/>
            </a:pPr>
            <a:r>
              <a:rPr lang="en-US" sz="2400" dirty="0"/>
              <a:t>The two types of misstatements are:</a:t>
            </a:r>
          </a:p>
          <a:p>
            <a:pPr lvl="1"/>
            <a:r>
              <a:rPr lang="en-US" sz="2400" dirty="0"/>
              <a:t>An error (made accidently)</a:t>
            </a:r>
          </a:p>
          <a:p>
            <a:pPr lvl="1"/>
            <a:r>
              <a:rPr lang="en-US" sz="2400" dirty="0"/>
              <a:t>A fraud (done intentionally)</a:t>
            </a:r>
          </a:p>
          <a:p>
            <a:pPr>
              <a:spcBef>
                <a:spcPts val="2200"/>
              </a:spcBef>
              <a:buFontTx/>
              <a:buChar char="•"/>
            </a:pPr>
            <a:r>
              <a:rPr lang="en-US" sz="2400" dirty="0"/>
              <a:t>A misstatement is deemed to be material if it is so significant that its presence would impact a decision made by an interested party</a:t>
            </a: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7</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123344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0"/>
            <a:ext cx="8229600" cy="1417638"/>
          </a:xfrm>
        </p:spPr>
        <p:txBody>
          <a:bodyPr/>
          <a:lstStyle/>
          <a:p>
            <a:r>
              <a:rPr lang="en-US" dirty="0"/>
              <a:t>Section 2—Learning Objectives</a:t>
            </a:r>
            <a:endParaRPr lang="en-US" dirty="0" smtClean="0">
              <a:latin typeface="Trebuchet MS" pitchFamily="-111" charset="0"/>
              <a:ea typeface="ヒラギノ角ゴ Pro W3" pitchFamily="-111" charset="-128"/>
              <a:cs typeface="Trebuchet MS" pitchFamily="-111" charset="0"/>
            </a:endParaRPr>
          </a:p>
        </p:txBody>
      </p:sp>
      <p:sp>
        <p:nvSpPr>
          <p:cNvPr id="20483" name="Content Placeholder 2"/>
          <p:cNvSpPr>
            <a:spLocks noGrp="1"/>
          </p:cNvSpPr>
          <p:nvPr>
            <p:ph idx="1"/>
          </p:nvPr>
        </p:nvSpPr>
        <p:spPr>
          <a:xfrm>
            <a:off x="457200" y="1321672"/>
            <a:ext cx="8420100" cy="4445000"/>
          </a:xfrm>
        </p:spPr>
        <p:txBody>
          <a:bodyPr>
            <a:noAutofit/>
          </a:bodyPr>
          <a:lstStyle/>
          <a:p>
            <a:pPr>
              <a:buFontTx/>
              <a:buAutoNum type="arabicPeriod"/>
            </a:pPr>
            <a:r>
              <a:rPr lang="en-US" sz="2400" dirty="0"/>
              <a:t>Discuss the challenge created for financial accountants by the presence of uncertainty</a:t>
            </a:r>
          </a:p>
          <a:p>
            <a:pPr>
              <a:buFontTx/>
              <a:buAutoNum type="arabicPeriod"/>
            </a:pPr>
            <a:r>
              <a:rPr lang="en-US" sz="2400" dirty="0"/>
              <a:t>List examples of uncertainty that an accountant might face in reporting financial information about an organization</a:t>
            </a:r>
          </a:p>
          <a:p>
            <a:pPr>
              <a:buFontTx/>
              <a:buAutoNum type="arabicPeriod"/>
            </a:pPr>
            <a:r>
              <a:rPr lang="en-US" sz="2400" dirty="0"/>
              <a:t>Explain how financial accounting resembles a language such as Spanish or Japanese</a:t>
            </a:r>
          </a:p>
        </p:txBody>
      </p:sp>
      <p:sp>
        <p:nvSpPr>
          <p:cNvPr id="4" name="Oval 3"/>
          <p:cNvSpPr/>
          <p:nvPr/>
        </p:nvSpPr>
        <p:spPr>
          <a:xfrm>
            <a:off x="8615854" y="6431402"/>
            <a:ext cx="457200" cy="36512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28F24EB1-D228-4FCA-99A9-88829B37EF2E}" type="slidenum">
              <a:rPr lang="en-US" smtClean="0">
                <a:solidFill>
                  <a:schemeClr val="tx2"/>
                </a:solidFill>
              </a:rPr>
              <a:t>8</a:t>
            </a:fld>
            <a:endParaRPr lang="en-US" dirty="0">
              <a:solidFill>
                <a:schemeClr val="tx2"/>
              </a:solidFill>
            </a:endParaRPr>
          </a:p>
        </p:txBody>
      </p:sp>
      <p:sp>
        <p:nvSpPr>
          <p:cNvPr id="5" name="Rectangle 4"/>
          <p:cNvSpPr/>
          <p:nvPr/>
        </p:nvSpPr>
        <p:spPr>
          <a:xfrm>
            <a:off x="1592320" y="6494466"/>
            <a:ext cx="5013435" cy="36512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Trebuchet MS" pitchFamily="34" charset="0"/>
              </a:rPr>
              <a:t>© </a:t>
            </a:r>
            <a:r>
              <a:rPr lang="en-US" sz="1200" dirty="0">
                <a:solidFill>
                  <a:schemeClr val="tx1"/>
                </a:solidFill>
                <a:latin typeface="Trebuchet MS" pitchFamily="34" charset="0"/>
              </a:rPr>
              <a:t>2015 Flat World Knowledge</a:t>
            </a:r>
          </a:p>
        </p:txBody>
      </p:sp>
    </p:spTree>
    <p:extLst>
      <p:ext uri="{BB962C8B-B14F-4D97-AF65-F5344CB8AC3E}">
        <p14:creationId xmlns:p14="http://schemas.microsoft.com/office/powerpoint/2010/main" val="3778889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13024</TotalTime>
  <Words>3009</Words>
  <Application>Microsoft Macintosh PowerPoint</Application>
  <PresentationFormat>On-screen Show (4:3)</PresentationFormat>
  <Paragraphs>157</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Financial Accounting By Joe Ben Hoyle and C.J. Skender </vt:lpstr>
      <vt:lpstr>Published by: Flat World Knowledge, Inc. 1111 19th Street Northwest Washington, DC 20036  © 2015 by Flat World Knowledge, Inc.  All rights reserved.  Your use of this work is subject to the License Agreement available here http://www.flatworldknowledge.com/legal.  No part of this work may be used, modified, or reproduced in any form or by any means except as expressly permitted under the License Agreement.</vt:lpstr>
      <vt:lpstr>What Should Decision Makers Know in Order to Make Good Decisions about an Organization?</vt:lpstr>
      <vt:lpstr>Section 1—Learning Objectives</vt:lpstr>
      <vt:lpstr>Financial Statements: The Portrait of an Organization</vt:lpstr>
      <vt:lpstr>A Likeness Does Not Have to Be Exact</vt:lpstr>
      <vt:lpstr>Material Misstatements</vt:lpstr>
      <vt:lpstr>Material Misstatements</vt:lpstr>
      <vt:lpstr>Section 2—Learning Objectives</vt:lpstr>
      <vt:lpstr>Uncertainty, the True Challenge for Reporting</vt:lpstr>
      <vt:lpstr>Accounting as the Language of Business</vt:lpstr>
      <vt:lpstr>Section 3—Learning Objectives</vt:lpstr>
      <vt:lpstr>Section 3—Learning Objectives</vt:lpstr>
      <vt:lpstr>The Existence of Formal Accounting Standards</vt:lpstr>
      <vt:lpstr>The Development of Accounting Standards</vt:lpstr>
      <vt:lpstr>The Importance of Accounting Standards </vt:lpstr>
      <vt:lpstr>The Importance of Accounting Standards </vt:lpstr>
      <vt:lpstr>The Evolution of Accounting Standards</vt:lpstr>
      <vt:lpstr>Section 4—Learning Objectives</vt:lpstr>
      <vt:lpstr>Assets, Liabilities, Revenues, and Expenses</vt:lpstr>
      <vt:lpstr> Assets, Liabilities, Revenues, and Expenses</vt:lpstr>
    </vt:vector>
  </TitlesOfParts>
  <Company>FlatWorld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Henggeler</dc:creator>
  <cp:lastModifiedBy>Vicki Brentnall</cp:lastModifiedBy>
  <cp:revision>58</cp:revision>
  <dcterms:created xsi:type="dcterms:W3CDTF">2014-03-24T21:11:51Z</dcterms:created>
  <dcterms:modified xsi:type="dcterms:W3CDTF">2015-05-12T16:09:35Z</dcterms:modified>
</cp:coreProperties>
</file>