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16"/>
  </p:notesMasterIdLst>
  <p:handoutMasterIdLst>
    <p:handoutMasterId r:id="rId17"/>
  </p:handoutMasterIdLst>
  <p:sldIdLst>
    <p:sldId id="332" r:id="rId2"/>
    <p:sldId id="352" r:id="rId3"/>
    <p:sldId id="343" r:id="rId4"/>
    <p:sldId id="354" r:id="rId5"/>
    <p:sldId id="351" r:id="rId6"/>
    <p:sldId id="345" r:id="rId7"/>
    <p:sldId id="349" r:id="rId8"/>
    <p:sldId id="356" r:id="rId9"/>
    <p:sldId id="355" r:id="rId10"/>
    <p:sldId id="342" r:id="rId11"/>
    <p:sldId id="357" r:id="rId12"/>
    <p:sldId id="358" r:id="rId13"/>
    <p:sldId id="336" r:id="rId14"/>
    <p:sldId id="338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5pPr>
    <a:lvl6pPr marL="2286000" algn="l" defTabSz="457200" rtl="0" eaLnBrk="1" latinLnBrk="0" hangingPunct="1"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6pPr>
    <a:lvl7pPr marL="2743200" algn="l" defTabSz="457200" rtl="0" eaLnBrk="1" latinLnBrk="0" hangingPunct="1"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7pPr>
    <a:lvl8pPr marL="3200400" algn="l" defTabSz="457200" rtl="0" eaLnBrk="1" latinLnBrk="0" hangingPunct="1"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8pPr>
    <a:lvl9pPr marL="3657600" algn="l" defTabSz="457200" rtl="0" eaLnBrk="1" latinLnBrk="0" hangingPunct="1">
      <a:defRPr sz="4400" b="1" kern="1200">
        <a:solidFill>
          <a:srgbClr val="475761"/>
        </a:solidFill>
        <a:latin typeface="Trump Mediaeval" charset="0"/>
        <a:ea typeface="ＭＳ Ｐゴシック" charset="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slomack" initials="j" lastIdx="2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A19157"/>
    <a:srgbClr val="CCCC99"/>
    <a:srgbClr val="BBE0E3"/>
    <a:srgbClr val="475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6" autoAdjust="0"/>
    <p:restoredTop sz="94599"/>
  </p:normalViewPr>
  <p:slideViewPr>
    <p:cSldViewPr>
      <p:cViewPr>
        <p:scale>
          <a:sx n="100" d="100"/>
          <a:sy n="100" d="100"/>
        </p:scale>
        <p:origin x="1912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40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commentAuthors" Target="commentAuthors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r>
              <a:rPr lang="en-US"/>
              <a:t>Copyright by John Wiley and Sons, 2006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8913D492-D7C8-2142-AC36-BF9623B196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226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r>
              <a:rPr lang="en-US"/>
              <a:t>Copyright by John Wiley and Sons, 2006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Times" charset="0"/>
              </a:defRPr>
            </a:lvl1pPr>
          </a:lstStyle>
          <a:p>
            <a:fld id="{D1396DF1-E9C1-7D4A-8B3E-C1417CC79E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29636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Friday, March 4, 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90B80-4E1F-FD4C-8231-B4950F0E88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E9B88-3EB8-0846-A6E0-324316D620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813" y="455613"/>
            <a:ext cx="7313612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2813" y="1598613"/>
            <a:ext cx="3579812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5025" y="1598613"/>
            <a:ext cx="35814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2006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45F87D9-15BC-B240-AC57-EAC6EBB28B6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09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06F4A-BA4D-D049-829E-6EA8F076C8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467D11-2FA5-0041-AFE0-31947D9C39F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01F16-EAC7-E849-810D-D3466AE4CB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7F2731-107C-A64E-8675-FA4770403E1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DE824-8297-8846-A0BD-627F1D5F970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7FE1C2-BE9D-DB42-91DB-99F6DC8345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79E6D-960F-DB4C-A5C4-6F9FCAD88918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DAF05-32E5-D147-8920-DEE5946CE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Copyright 2006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CF4F2634-A25F-8949-B5DA-D915EACBA90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AutoShap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 fontScale="90000"/>
          </a:bodyPr>
          <a:lstStyle/>
          <a:p>
            <a:r>
              <a:rPr lang="en-US" sz="3600" dirty="0" smtClean="0"/>
              <a:t>Chapter 2: Preparedness, Hazard Mitigation and Climate Change Adaptation: An Overview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1780" t="17776" r="9660"/>
          <a:stretch/>
        </p:blipFill>
        <p:spPr>
          <a:xfrm>
            <a:off x="4724401" y="4395858"/>
            <a:ext cx="3886200" cy="2309742"/>
          </a:xfrm>
          <a:prstGeom prst="rect">
            <a:avLst/>
          </a:prstGeom>
        </p:spPr>
      </p:pic>
      <p:pic>
        <p:nvPicPr>
          <p:cNvPr id="8" name="Content Placeholder 7" descr="snowbankj.jpg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" b="-353"/>
          <a:stretch/>
        </p:blipFill>
        <p:spPr>
          <a:xfrm>
            <a:off x="457200" y="1777560"/>
            <a:ext cx="3733800" cy="49567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1752600"/>
            <a:ext cx="3886200" cy="2589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AutoShap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sz="3600"/>
              <a:t>Mitigation &amp; Preparedness Value</a:t>
            </a:r>
          </a:p>
        </p:txBody>
      </p:sp>
      <p:sp>
        <p:nvSpPr>
          <p:cNvPr id="17305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077200" cy="48006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cs typeface="Times New Roman" charset="0"/>
              </a:rPr>
              <a:t>Mitigation can contribute to the community</a:t>
            </a:r>
            <a:r>
              <a:rPr lang="ja-JP" altLang="en-US" sz="2800" dirty="0">
                <a:latin typeface="Arial"/>
                <a:cs typeface="Times New Roman" charset="0"/>
              </a:rPr>
              <a:t>’</a:t>
            </a:r>
            <a:r>
              <a:rPr lang="en-US" sz="2800" dirty="0">
                <a:cs typeface="Times New Roman" charset="0"/>
              </a:rPr>
              <a:t>s long-term sustainability, supporting economic vitality, environmental health, and quality of life</a:t>
            </a:r>
            <a:r>
              <a:rPr lang="en-US" sz="2800" dirty="0" smtClean="0">
                <a:cs typeface="Times New Roman" charset="0"/>
              </a:rPr>
              <a:t>.</a:t>
            </a:r>
          </a:p>
          <a:p>
            <a:pPr marL="0" indent="0">
              <a:lnSpc>
                <a:spcPct val="90000"/>
              </a:lnSpc>
              <a:buNone/>
            </a:pPr>
            <a:endParaRPr lang="en-US" sz="2800" dirty="0">
              <a:cs typeface="Times New Roman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cs typeface="Times New Roman" charset="0"/>
              </a:rPr>
              <a:t>Current dollars invested in mitigation will significantly reduce the demand for future dollars</a:t>
            </a:r>
            <a:r>
              <a:rPr lang="en-US" sz="2800" dirty="0" smtClean="0">
                <a:cs typeface="Times New Roman" charset="0"/>
              </a:rPr>
              <a:t>.</a:t>
            </a:r>
          </a:p>
          <a:p>
            <a:pPr marL="0" indent="0" algn="ctr">
              <a:lnSpc>
                <a:spcPct val="90000"/>
              </a:lnSpc>
              <a:buNone/>
            </a:pPr>
            <a:endParaRPr lang="en-US" sz="2800" b="1" dirty="0" smtClean="0">
              <a:cs typeface="Times New Roman" charset="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800" b="1" dirty="0" smtClean="0">
                <a:cs typeface="Times New Roman" charset="0"/>
              </a:rPr>
              <a:t>$</a:t>
            </a:r>
            <a:r>
              <a:rPr lang="en-US" sz="2800" b="1" dirty="0" smtClean="0">
                <a:cs typeface="Times New Roman" charset="0"/>
              </a:rPr>
              <a:t>1 spent in mitigation saves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en-US" sz="2800" b="1" dirty="0" smtClean="0">
                <a:cs typeface="Times New Roman" charset="0"/>
              </a:rPr>
              <a:t>$4 in avoided losses!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800" b="1" dirty="0">
                <a:cs typeface="Times New Roman" charset="0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Back Smarter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286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cs typeface="Times New Roman" charset="0"/>
              </a:rPr>
              <a:t>The aftermath of a disaster presents a unique window of opportunity for a community to figure out what went wrong, and to implement strategies to prevent the same kind of damage  in the future.   </a:t>
            </a:r>
          </a:p>
          <a:p>
            <a:endParaRPr lang="en-US" dirty="0"/>
          </a:p>
        </p:txBody>
      </p:sp>
      <p:pic>
        <p:nvPicPr>
          <p:cNvPr id="4" name="docs-internal-guid-c3b15ffe-1ef6-3e6a-1e3e-d6045869ffdd" descr="https://lh3.googleusercontent.com/Jf1IKLT4_dShTOe5D2HSI7TPFwmKQj3bDvxusolQsHYgRxQaZoFOaH1C9GVaNXO1zlXK8INCGWOCjewtVe6dRsm2jj8dqIOZ9XxmNu-kTyS6IkDbswNifyCF3fx_84LV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1"/>
          <a:stretch/>
        </p:blipFill>
        <p:spPr bwMode="auto">
          <a:xfrm>
            <a:off x="304800" y="3962400"/>
            <a:ext cx="3962400" cy="266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docs-internal-guid-822f03ba-1ef9-25c3-3598-f21f0daa588e" descr="https://lh4.googleusercontent.com/EvFxlnQy4-GYbCgOmBbQArNYyEMkYEyNbxSOvE269t2qpgAfNdAqa9x7ZUokk5Tcn_pJvu59tIihjXgC_5EVOyNyKLnAOpP885-4aMK3435Pfj0TiYE05IWb6ghgOLZA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2" r="10067" b="38400"/>
          <a:stretch/>
        </p:blipFill>
        <p:spPr bwMode="auto">
          <a:xfrm>
            <a:off x="4729140" y="3962400"/>
            <a:ext cx="4110060" cy="2658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884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Change Adaptation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1676400"/>
            <a:ext cx="822960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b="0" dirty="0">
                <a:solidFill>
                  <a:schemeClr val="tx1"/>
                </a:solidFill>
                <a:latin typeface="Arial"/>
                <a:cs typeface="Arial"/>
              </a:rPr>
              <a:t>A</a:t>
            </a:r>
            <a:r>
              <a:rPr lang="en-US" sz="2400" b="0" dirty="0" smtClean="0">
                <a:solidFill>
                  <a:schemeClr val="tx1"/>
                </a:solidFill>
                <a:latin typeface="Arial"/>
                <a:cs typeface="Arial"/>
              </a:rPr>
              <a:t>djust </a:t>
            </a:r>
            <a:r>
              <a:rPr lang="en-US" sz="2400" b="0" dirty="0">
                <a:solidFill>
                  <a:schemeClr val="tx1"/>
                </a:solidFill>
                <a:latin typeface="Arial"/>
                <a:cs typeface="Arial"/>
              </a:rPr>
              <a:t>our natural or human systems in </a:t>
            </a:r>
            <a:r>
              <a:rPr lang="en-US" sz="2400" b="0" dirty="0" smtClean="0">
                <a:solidFill>
                  <a:schemeClr val="tx1"/>
                </a:solidFill>
                <a:latin typeface="Arial"/>
                <a:cs typeface="Arial"/>
              </a:rPr>
              <a:t>response </a:t>
            </a:r>
            <a:r>
              <a:rPr lang="en-US" sz="2400" b="0" dirty="0">
                <a:solidFill>
                  <a:schemeClr val="tx1"/>
                </a:solidFill>
                <a:latin typeface="Arial"/>
                <a:cs typeface="Arial"/>
              </a:rPr>
              <a:t>to climate change impacts to </a:t>
            </a:r>
            <a:r>
              <a:rPr lang="en-US" sz="2400" b="0" dirty="0" smtClean="0">
                <a:solidFill>
                  <a:schemeClr val="tx1"/>
                </a:solidFill>
                <a:latin typeface="Arial"/>
                <a:cs typeface="Arial"/>
              </a:rPr>
              <a:t>reduce harm </a:t>
            </a:r>
            <a:r>
              <a:rPr lang="en-US" sz="2400" b="0" dirty="0">
                <a:solidFill>
                  <a:schemeClr val="tx1"/>
                </a:solidFill>
                <a:latin typeface="Arial"/>
                <a:cs typeface="Arial"/>
              </a:rPr>
              <a:t>or exploit beneficial opportunities</a:t>
            </a:r>
            <a:r>
              <a:rPr lang="en-US" sz="2400" b="0" dirty="0" smtClean="0">
                <a:solidFill>
                  <a:schemeClr val="tx1"/>
                </a:solidFill>
                <a:latin typeface="Arial"/>
                <a:cs typeface="Arial"/>
              </a:rPr>
              <a:t>. </a:t>
            </a:r>
          </a:p>
          <a:p>
            <a:pPr algn="l"/>
            <a:endParaRPr lang="en-US" sz="2400" b="0" dirty="0">
              <a:solidFill>
                <a:schemeClr val="tx1"/>
              </a:solidFill>
              <a:latin typeface="Arial"/>
              <a:cs typeface="Arial"/>
            </a:endParaRPr>
          </a:p>
          <a:p>
            <a:pPr algn="l"/>
            <a:r>
              <a:rPr lang="en-US" sz="2200" b="0" dirty="0" smtClean="0">
                <a:solidFill>
                  <a:schemeClr val="tx1"/>
                </a:solidFill>
                <a:latin typeface="Arial"/>
                <a:cs typeface="Arial"/>
              </a:rPr>
              <a:t>Examples</a:t>
            </a:r>
            <a:r>
              <a:rPr lang="en-US" sz="2200" b="0" dirty="0" smtClean="0">
                <a:solidFill>
                  <a:schemeClr val="tx1"/>
                </a:solidFill>
                <a:latin typeface="Arial"/>
                <a:cs typeface="Arial"/>
              </a:rPr>
              <a:t>:</a:t>
            </a:r>
            <a:endParaRPr lang="en-US" sz="2200" b="0" dirty="0">
              <a:solidFill>
                <a:schemeClr val="tx1"/>
              </a:solidFill>
              <a:latin typeface="Arial"/>
              <a:cs typeface="Arial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200" b="0" dirty="0" smtClean="0">
                <a:solidFill>
                  <a:schemeClr val="tx1"/>
                </a:solidFill>
                <a:latin typeface="Arial"/>
                <a:cs typeface="Arial"/>
              </a:rPr>
              <a:t>Ensuring that coastal development accounts for future sea level</a:t>
            </a:r>
          </a:p>
          <a:p>
            <a:pPr marL="342900" indent="-342900" algn="l">
              <a:buFont typeface="Arial"/>
              <a:buChar char="•"/>
            </a:pPr>
            <a:r>
              <a:rPr lang="en-US" sz="2200" b="0" dirty="0" smtClean="0">
                <a:solidFill>
                  <a:schemeClr val="tx1"/>
                </a:solidFill>
                <a:latin typeface="Arial"/>
                <a:cs typeface="Arial"/>
              </a:rPr>
              <a:t>Build stormwater systems to cope with rainfall estimates decades in the future</a:t>
            </a:r>
          </a:p>
          <a:p>
            <a:pPr marL="342900" indent="-342900" algn="l">
              <a:buFont typeface="Arial"/>
              <a:buChar char="•"/>
            </a:pPr>
            <a:r>
              <a:rPr lang="en-US" sz="2200" b="0" dirty="0" smtClean="0">
                <a:solidFill>
                  <a:schemeClr val="tx1"/>
                </a:solidFill>
                <a:latin typeface="Arial"/>
                <a:cs typeface="Arial"/>
              </a:rPr>
              <a:t>Adjust crops and agricultural practices to ensure that production is not reduced by changes in climate</a:t>
            </a:r>
          </a:p>
        </p:txBody>
      </p:sp>
    </p:spTree>
    <p:extLst>
      <p:ext uri="{BB962C8B-B14F-4D97-AF65-F5344CB8AC3E}">
        <p14:creationId xmlns:p14="http://schemas.microsoft.com/office/powerpoint/2010/main" val="282450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1" name="AutoShape 1027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5890" name="Rectangle 1026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2800" dirty="0"/>
              <a:t>Hazard mitigation and preparedness activities help communities become more resilient to the impacts of hazards, and climate change adaptation gives communities a running start to deal with the impacts of natural hazards in the future. </a:t>
            </a:r>
            <a:endParaRPr lang="en-US" sz="2800" dirty="0">
              <a:cs typeface="Times New Roma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1439" b="22386"/>
          <a:stretch/>
        </p:blipFill>
        <p:spPr>
          <a:xfrm>
            <a:off x="457200" y="3705151"/>
            <a:ext cx="8215483" cy="30766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9" name="AutoShape 3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Key Terms</a:t>
            </a:r>
          </a:p>
        </p:txBody>
      </p:sp>
      <p:sp>
        <p:nvSpPr>
          <p:cNvPr id="16793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Times New Roman" charset="0"/>
              </a:rPr>
              <a:t>All-hazards approach		</a:t>
            </a:r>
          </a:p>
          <a:p>
            <a:r>
              <a:rPr lang="en-US" sz="2400" dirty="0">
                <a:cs typeface="Times New Roman" charset="0"/>
              </a:rPr>
              <a:t>Comprehensive emergency management</a:t>
            </a:r>
          </a:p>
          <a:p>
            <a:r>
              <a:rPr lang="en-US" sz="2400" dirty="0">
                <a:cs typeface="Times New Roman" charset="0"/>
              </a:rPr>
              <a:t>Disaster		</a:t>
            </a:r>
          </a:p>
          <a:p>
            <a:r>
              <a:rPr lang="en-US" sz="2400" dirty="0">
                <a:cs typeface="Times New Roman" charset="0"/>
              </a:rPr>
              <a:t>Disaster resilient community</a:t>
            </a:r>
          </a:p>
          <a:p>
            <a:pPr algn="just"/>
            <a:r>
              <a:rPr lang="en-US" dirty="0" smtClean="0">
                <a:cs typeface="Times New Roman" charset="0"/>
              </a:rPr>
              <a:t>Human-</a:t>
            </a:r>
            <a:r>
              <a:rPr lang="en-US" sz="2400" dirty="0" smtClean="0">
                <a:cs typeface="Times New Roman" charset="0"/>
              </a:rPr>
              <a:t>made </a:t>
            </a:r>
            <a:r>
              <a:rPr lang="en-US" sz="2400" dirty="0">
                <a:cs typeface="Times New Roman" charset="0"/>
              </a:rPr>
              <a:t>hazards</a:t>
            </a:r>
          </a:p>
          <a:p>
            <a:pPr algn="just"/>
            <a:r>
              <a:rPr lang="en-US" sz="2400" dirty="0">
                <a:cs typeface="Times New Roman" charset="0"/>
              </a:rPr>
              <a:t>Mitigation		</a:t>
            </a:r>
          </a:p>
          <a:p>
            <a:pPr algn="just"/>
            <a:r>
              <a:rPr lang="en-US" sz="2400" dirty="0">
                <a:cs typeface="Times New Roman" charset="0"/>
              </a:rPr>
              <a:t>Natural hazards		</a:t>
            </a:r>
          </a:p>
          <a:p>
            <a:pPr algn="just"/>
            <a:r>
              <a:rPr lang="en-US" sz="2400" dirty="0">
                <a:cs typeface="Times New Roman" charset="0"/>
              </a:rPr>
              <a:t>Preparedness		</a:t>
            </a:r>
          </a:p>
          <a:p>
            <a:pPr algn="just"/>
            <a:r>
              <a:rPr lang="en-US" sz="2400" dirty="0">
                <a:cs typeface="Times New Roman" charset="0"/>
              </a:rPr>
              <a:t>Recovery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AutoShap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229600" cy="990600"/>
          </a:xfrm>
          <a:ln/>
        </p:spPr>
        <p:txBody>
          <a:bodyPr>
            <a:normAutofit fontScale="90000"/>
          </a:bodyPr>
          <a:lstStyle/>
          <a:p>
            <a:r>
              <a:rPr lang="en-US" dirty="0" smtClean="0"/>
              <a:t>Comprehensive Emergency Management</a:t>
            </a:r>
            <a:endParaRPr lang="en-US" dirty="0"/>
          </a:p>
        </p:txBody>
      </p:sp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8001000" cy="4800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cs typeface="Times New Roman" charset="0"/>
              </a:rPr>
              <a:t>Comprehensive </a:t>
            </a:r>
            <a:r>
              <a:rPr lang="en-US" sz="2400" dirty="0">
                <a:cs typeface="Times New Roman" charset="0"/>
              </a:rPr>
              <a:t>Emergency Management is a widely used approach to deal with </a:t>
            </a:r>
            <a:r>
              <a:rPr lang="en-US" sz="2400" dirty="0" smtClean="0">
                <a:cs typeface="Times New Roman" charset="0"/>
              </a:rPr>
              <a:t>hazards </a:t>
            </a:r>
            <a:endParaRPr lang="en-US" sz="2400" dirty="0">
              <a:cs typeface="Times New Roman" charset="0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cs typeface="Times New Roman" charset="0"/>
              </a:rPr>
              <a:t>The disaster life cycle system describes the process through which emergency </a:t>
            </a:r>
            <a:r>
              <a:rPr lang="en-US" sz="2400" dirty="0" smtClean="0">
                <a:cs typeface="Times New Roman" charset="0"/>
              </a:rPr>
              <a:t>managers: 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cs typeface="Times New Roman" charset="0"/>
              </a:rPr>
              <a:t>prepare</a:t>
            </a:r>
            <a:r>
              <a:rPr lang="en-US" sz="2000" dirty="0" smtClean="0">
                <a:cs typeface="Times New Roman" charset="0"/>
              </a:rPr>
              <a:t> </a:t>
            </a:r>
            <a:r>
              <a:rPr lang="en-US" sz="2000" dirty="0">
                <a:cs typeface="Times New Roman" charset="0"/>
              </a:rPr>
              <a:t>for </a:t>
            </a:r>
            <a:r>
              <a:rPr lang="en-US" sz="2000" dirty="0" smtClean="0">
                <a:cs typeface="Times New Roman" charset="0"/>
              </a:rPr>
              <a:t>disasters</a:t>
            </a:r>
            <a:endParaRPr lang="en-US" dirty="0">
              <a:cs typeface="Times New Roman" charset="0"/>
            </a:endParaRP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cs typeface="Times New Roman" charset="0"/>
              </a:rPr>
              <a:t>respond</a:t>
            </a:r>
            <a:r>
              <a:rPr lang="en-US" sz="2000" dirty="0" smtClean="0">
                <a:cs typeface="Times New Roman" charset="0"/>
              </a:rPr>
              <a:t> </a:t>
            </a:r>
            <a:r>
              <a:rPr lang="en-US" sz="2000" dirty="0">
                <a:cs typeface="Times New Roman" charset="0"/>
              </a:rPr>
              <a:t>to </a:t>
            </a:r>
            <a:r>
              <a:rPr lang="en-US" sz="2000" dirty="0" smtClean="0">
                <a:cs typeface="Times New Roman" charset="0"/>
              </a:rPr>
              <a:t>them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>
                <a:cs typeface="Times New Roman" charset="0"/>
              </a:rPr>
              <a:t>help </a:t>
            </a:r>
            <a:r>
              <a:rPr lang="en-US" sz="2000" dirty="0">
                <a:cs typeface="Times New Roman" charset="0"/>
              </a:rPr>
              <a:t>people and institutions </a:t>
            </a:r>
            <a:r>
              <a:rPr lang="en-US" sz="2000" b="1" dirty="0">
                <a:cs typeface="Times New Roman" charset="0"/>
              </a:rPr>
              <a:t>recover</a:t>
            </a:r>
            <a:r>
              <a:rPr lang="en-US" sz="2000" dirty="0">
                <a:cs typeface="Times New Roman" charset="0"/>
              </a:rPr>
              <a:t> from </a:t>
            </a:r>
            <a:r>
              <a:rPr lang="en-US" sz="2000" dirty="0" smtClean="0">
                <a:cs typeface="Times New Roman" charset="0"/>
              </a:rPr>
              <a:t>them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cs typeface="Times New Roman" charset="0"/>
              </a:rPr>
              <a:t>mitigate</a:t>
            </a:r>
            <a:r>
              <a:rPr lang="en-US" sz="2000" dirty="0" smtClean="0">
                <a:cs typeface="Times New Roman" charset="0"/>
              </a:rPr>
              <a:t> </a:t>
            </a:r>
            <a:r>
              <a:rPr lang="en-US" sz="2000" dirty="0">
                <a:cs typeface="Times New Roman" charset="0"/>
              </a:rPr>
              <a:t>their </a:t>
            </a:r>
            <a:r>
              <a:rPr lang="en-US" sz="2000" dirty="0" smtClean="0">
                <a:cs typeface="Times New Roman" charset="0"/>
              </a:rPr>
              <a:t>effects, and </a:t>
            </a:r>
          </a:p>
          <a:p>
            <a:pPr lvl="1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(in some cases) </a:t>
            </a:r>
            <a:r>
              <a:rPr lang="en-US" sz="2000" b="1" dirty="0" smtClean="0">
                <a:cs typeface="Times New Roman" charset="0"/>
              </a:rPr>
              <a:t>prevent</a:t>
            </a:r>
            <a:r>
              <a:rPr lang="en-US" sz="2000" dirty="0" smtClean="0">
                <a:cs typeface="Times New Roman" charset="0"/>
              </a:rPr>
              <a:t> disasters from occurring</a:t>
            </a:r>
            <a:endParaRPr lang="en-US" sz="2000" dirty="0">
              <a:cs typeface="Times New Roma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0605" r="19655"/>
          <a:stretch/>
        </p:blipFill>
        <p:spPr>
          <a:xfrm>
            <a:off x="2743200" y="4724400"/>
            <a:ext cx="3200400" cy="181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11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AutoShap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/>
              <a:t>Preparedness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5562600"/>
          </a:xfrm>
        </p:spPr>
        <p:txBody>
          <a:bodyPr/>
          <a:lstStyle/>
          <a:p>
            <a:pPr indent="0">
              <a:buNone/>
            </a:pPr>
            <a:r>
              <a:rPr lang="en-US" sz="2800" dirty="0">
                <a:cs typeface="Times New Roman" charset="0"/>
              </a:rPr>
              <a:t>Preparedness ensures that if a disaster occurs, people are ready to get through it safely, and respond to it effectively. It involves:</a:t>
            </a:r>
          </a:p>
          <a:p>
            <a:pPr marL="803275" lvl="1"/>
            <a:r>
              <a:rPr lang="en-US" sz="2400" dirty="0" smtClean="0">
                <a:cs typeface="Times New Roman" charset="0"/>
              </a:rPr>
              <a:t>Anticipating </a:t>
            </a:r>
            <a:r>
              <a:rPr lang="en-US" sz="2400" dirty="0">
                <a:cs typeface="Times New Roman" charset="0"/>
              </a:rPr>
              <a:t>what might happen during different </a:t>
            </a:r>
            <a:r>
              <a:rPr lang="en-US" sz="2400" dirty="0" smtClean="0">
                <a:cs typeface="Times New Roman" charset="0"/>
              </a:rPr>
              <a:t>types of </a:t>
            </a:r>
            <a:r>
              <a:rPr lang="en-US" sz="2400" dirty="0">
                <a:cs typeface="Times New Roman" charset="0"/>
              </a:rPr>
              <a:t>hazard </a:t>
            </a:r>
            <a:r>
              <a:rPr lang="en-US" sz="2400" dirty="0" smtClean="0">
                <a:cs typeface="Times New Roman" charset="0"/>
              </a:rPr>
              <a:t>events </a:t>
            </a:r>
            <a:endParaRPr lang="en-US" sz="2400" dirty="0">
              <a:cs typeface="Times New Roman" charset="0"/>
            </a:endParaRPr>
          </a:p>
          <a:p>
            <a:pPr marL="803275" lvl="1"/>
            <a:r>
              <a:rPr lang="en-US" sz="2400" dirty="0">
                <a:cs typeface="Times New Roman" charset="0"/>
              </a:rPr>
              <a:t>Developing plans to deal with those </a:t>
            </a:r>
            <a:r>
              <a:rPr lang="en-US" sz="2400" dirty="0" smtClean="0">
                <a:cs typeface="Times New Roman" charset="0"/>
              </a:rPr>
              <a:t>possibilities </a:t>
            </a:r>
            <a:endParaRPr lang="en-US" sz="2400" dirty="0">
              <a:cs typeface="Times New Roman" charset="0"/>
            </a:endParaRPr>
          </a:p>
          <a:p>
            <a:pPr marL="803275" lvl="1"/>
            <a:r>
              <a:rPr lang="en-US" sz="2400" dirty="0">
                <a:cs typeface="Times New Roman" charset="0"/>
              </a:rPr>
              <a:t>Carrying out exercises, evaluating plans for shortfalls, and training and </a:t>
            </a:r>
            <a:r>
              <a:rPr lang="en-US" sz="2400" dirty="0" smtClean="0">
                <a:cs typeface="Times New Roman" charset="0"/>
              </a:rPr>
              <a:t>education</a:t>
            </a:r>
            <a:endParaRPr lang="en-US" sz="2400" dirty="0">
              <a:cs typeface="Times New Roman" charset="0"/>
            </a:endParaRPr>
          </a:p>
          <a:p>
            <a:pPr indent="0">
              <a:buFontTx/>
              <a:buNone/>
            </a:pPr>
            <a:endParaRPr lang="en-US" sz="2800" dirty="0">
              <a:cs typeface="Times New Roman" charset="0"/>
            </a:endParaRPr>
          </a:p>
          <a:p>
            <a:pPr indent="0">
              <a:buFontTx/>
              <a:buNone/>
            </a:pPr>
            <a:r>
              <a:rPr lang="en-US" sz="2800" i="1" dirty="0">
                <a:solidFill>
                  <a:srgbClr val="993366"/>
                </a:solidFill>
                <a:cs typeface="Times New Roman" charset="0"/>
              </a:rPr>
              <a:t> </a:t>
            </a:r>
            <a:r>
              <a:rPr lang="en-US" sz="2800" dirty="0">
                <a:cs typeface="Times New Roman" charset="0"/>
              </a:rPr>
              <a:t>	</a:t>
            </a:r>
          </a:p>
          <a:p>
            <a:pPr indent="0">
              <a:buFontTx/>
              <a:buNone/>
            </a:pPr>
            <a:endParaRPr lang="en-US" sz="2800" dirty="0"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990600"/>
          </a:xfrm>
        </p:spPr>
        <p:txBody>
          <a:bodyPr/>
          <a:lstStyle/>
          <a:p>
            <a:r>
              <a:rPr lang="en-US" dirty="0" smtClean="0"/>
              <a:t>Preparedness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876800"/>
          </a:xfrm>
        </p:spPr>
        <p:txBody>
          <a:bodyPr/>
          <a:lstStyle/>
          <a:p>
            <a:r>
              <a:rPr lang="en-US" dirty="0" smtClean="0"/>
              <a:t>Emergency Operations Planning</a:t>
            </a:r>
          </a:p>
          <a:p>
            <a:r>
              <a:rPr lang="en-US" dirty="0" smtClean="0"/>
              <a:t>Training emergency managers, first responders, and public officials </a:t>
            </a:r>
          </a:p>
          <a:p>
            <a:r>
              <a:rPr lang="en-US" dirty="0" smtClean="0"/>
              <a:t>Exercises &amp; </a:t>
            </a:r>
            <a:r>
              <a:rPr lang="en-US" dirty="0"/>
              <a:t>d</a:t>
            </a:r>
            <a:r>
              <a:rPr lang="en-US" dirty="0" smtClean="0"/>
              <a:t>rills </a:t>
            </a:r>
          </a:p>
          <a:p>
            <a:r>
              <a:rPr lang="en-US" dirty="0" smtClean="0"/>
              <a:t>Emergency awareness and education for the general public</a:t>
            </a:r>
          </a:p>
          <a:p>
            <a:r>
              <a:rPr lang="en-US" dirty="0" smtClean="0"/>
              <a:t>Warning and alert systems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343400"/>
            <a:ext cx="2119414" cy="23372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3810000"/>
            <a:ext cx="4343400" cy="28970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r="36669"/>
          <a:stretch/>
        </p:blipFill>
        <p:spPr>
          <a:xfrm>
            <a:off x="2362200" y="4419600"/>
            <a:ext cx="2175477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2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313612" cy="914400"/>
          </a:xfrm>
          <a:ln/>
        </p:spPr>
        <p:txBody>
          <a:bodyPr/>
          <a:lstStyle/>
          <a:p>
            <a:r>
              <a:rPr lang="en-US" dirty="0"/>
              <a:t>Mitigation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827213"/>
            <a:ext cx="5257800" cy="4802187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en-US" dirty="0" smtClean="0">
                <a:cs typeface="Times New Roman" charset="0"/>
              </a:rPr>
              <a:t>The </a:t>
            </a:r>
            <a:r>
              <a:rPr lang="en-US" dirty="0">
                <a:cs typeface="Times New Roman" charset="0"/>
              </a:rPr>
              <a:t>ultimate purpose </a:t>
            </a:r>
            <a:r>
              <a:rPr lang="en-US" dirty="0" smtClean="0">
                <a:cs typeface="Times New Roman" charset="0"/>
              </a:rPr>
              <a:t>of mitigation is to:</a:t>
            </a:r>
          </a:p>
          <a:p>
            <a:pPr marL="800100" lvl="1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avoid </a:t>
            </a:r>
            <a:r>
              <a:rPr lang="en-US" dirty="0">
                <a:cs typeface="Times New Roman" charset="0"/>
              </a:rPr>
              <a:t>placing people and property in harm</a:t>
            </a:r>
            <a:r>
              <a:rPr lang="ja-JP" altLang="en-US" dirty="0">
                <a:cs typeface="Times New Roman" charset="0"/>
              </a:rPr>
              <a:t>’</a:t>
            </a:r>
            <a:r>
              <a:rPr lang="en-US" dirty="0">
                <a:cs typeface="Times New Roman" charset="0"/>
              </a:rPr>
              <a:t>s </a:t>
            </a:r>
            <a:r>
              <a:rPr lang="en-US" dirty="0" smtClean="0">
                <a:cs typeface="Times New Roman" charset="0"/>
              </a:rPr>
              <a:t>way</a:t>
            </a:r>
          </a:p>
          <a:p>
            <a:pPr marL="800100" lvl="1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make </a:t>
            </a:r>
            <a:r>
              <a:rPr lang="en-US" dirty="0">
                <a:cs typeface="Times New Roman" charset="0"/>
              </a:rPr>
              <a:t>structures safer and stronger when avoidance is impossible or </a:t>
            </a:r>
            <a:r>
              <a:rPr lang="en-US" dirty="0" smtClean="0">
                <a:cs typeface="Times New Roman" charset="0"/>
              </a:rPr>
              <a:t>impractical</a:t>
            </a:r>
          </a:p>
          <a:p>
            <a:pPr lvl="1" indent="0">
              <a:lnSpc>
                <a:spcPct val="90000"/>
              </a:lnSpc>
              <a:buNone/>
            </a:pPr>
            <a:endParaRPr lang="en-US" sz="2400" dirty="0">
              <a:cs typeface="Times New Roman" charset="0"/>
            </a:endParaRPr>
          </a:p>
          <a:p>
            <a:pPr indent="0">
              <a:lnSpc>
                <a:spcPct val="90000"/>
              </a:lnSpc>
              <a:buNone/>
            </a:pPr>
            <a:r>
              <a:rPr lang="en-US" dirty="0" smtClean="0">
                <a:cs typeface="Times New Roman" charset="0"/>
              </a:rPr>
              <a:t>Mitigation </a:t>
            </a:r>
            <a:r>
              <a:rPr lang="en-US" dirty="0">
                <a:cs typeface="Times New Roman" charset="0"/>
              </a:rPr>
              <a:t>involves planning, strategizing, and implementing </a:t>
            </a:r>
            <a:r>
              <a:rPr lang="en-US" dirty="0" smtClean="0">
                <a:cs typeface="Times New Roman" charset="0"/>
              </a:rPr>
              <a:t>actions </a:t>
            </a:r>
            <a:r>
              <a:rPr lang="en-US" dirty="0">
                <a:cs typeface="Times New Roman" charset="0"/>
              </a:rPr>
              <a:t>in advance of a hazard event. </a:t>
            </a:r>
            <a:endParaRPr lang="en-US" dirty="0" smtClean="0">
              <a:cs typeface="Times New Roman" charset="0"/>
            </a:endParaRPr>
          </a:p>
          <a:p>
            <a:pPr indent="0">
              <a:lnSpc>
                <a:spcPct val="90000"/>
              </a:lnSpc>
              <a:buFontTx/>
              <a:buNone/>
            </a:pPr>
            <a:endParaRPr lang="en-US" sz="2400" dirty="0">
              <a:cs typeface="Times New Roman" charset="0"/>
            </a:endParaRPr>
          </a:p>
          <a:p>
            <a:pPr indent="0">
              <a:lnSpc>
                <a:spcPct val="90000"/>
              </a:lnSpc>
              <a:buFontTx/>
              <a:buNone/>
            </a:pPr>
            <a:r>
              <a:rPr lang="en-US" sz="2000" i="1" dirty="0">
                <a:solidFill>
                  <a:srgbClr val="993366"/>
                </a:solidFill>
                <a:cs typeface="Times New Roman" charset="0"/>
              </a:rPr>
              <a:t> </a:t>
            </a:r>
            <a:r>
              <a:rPr lang="en-US" sz="2000" dirty="0">
                <a:cs typeface="Times New Roman" charset="0"/>
              </a:rPr>
              <a:t>	</a:t>
            </a:r>
          </a:p>
          <a:p>
            <a:pPr indent="0">
              <a:lnSpc>
                <a:spcPct val="90000"/>
              </a:lnSpc>
              <a:buFontTx/>
              <a:buNone/>
            </a:pPr>
            <a:endParaRPr lang="en-US" sz="2000" dirty="0">
              <a:cs typeface="Times New Roman" charset="0"/>
            </a:endParaRPr>
          </a:p>
        </p:txBody>
      </p:sp>
      <p:pic>
        <p:nvPicPr>
          <p:cNvPr id="184325" name="Picture 5" descr="C:\Documents and Settings\HP_Administrator\Application Data\Microsoft\Media Catalog\Downloaded Clips\cl9f\j0399694.jpg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3" b="11683"/>
          <a:stretch>
            <a:fillRect/>
          </a:stretch>
        </p:blipFill>
        <p:spPr>
          <a:xfrm>
            <a:off x="5731932" y="533400"/>
            <a:ext cx="3183467" cy="36576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4305299"/>
            <a:ext cx="3657600" cy="2433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AutoShape 1026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/>
              <a:t>Mitigation Strategies</a:t>
            </a:r>
          </a:p>
        </p:txBody>
      </p:sp>
      <p:sp>
        <p:nvSpPr>
          <p:cNvPr id="176131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305800" cy="4876800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</a:pPr>
            <a:r>
              <a:rPr lang="en-US" sz="2400" dirty="0">
                <a:cs typeface="Times New Roman" charset="0"/>
              </a:rPr>
              <a:t>There is a wide variety of tools and techniques </a:t>
            </a:r>
            <a:r>
              <a:rPr lang="en-US" sz="2400" dirty="0" smtClean="0">
                <a:cs typeface="Times New Roman" charset="0"/>
              </a:rPr>
              <a:t>to reduce </a:t>
            </a:r>
            <a:r>
              <a:rPr lang="en-US" sz="2400" dirty="0">
                <a:cs typeface="Times New Roman" charset="0"/>
              </a:rPr>
              <a:t>the impacts of hazards on people and property, ranging from</a:t>
            </a:r>
            <a:r>
              <a:rPr lang="en-US" sz="2400" dirty="0" smtClean="0">
                <a:cs typeface="Times New Roman" charset="0"/>
              </a:rPr>
              <a:t>:</a:t>
            </a:r>
          </a:p>
          <a:p>
            <a:pPr marL="525780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Land use planning to prevent development in hazardous areas</a:t>
            </a:r>
          </a:p>
          <a:p>
            <a:pPr marL="525780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Strong buildings codes to protect structures</a:t>
            </a:r>
          </a:p>
          <a:p>
            <a:pPr marL="525780" indent="-342900">
              <a:lnSpc>
                <a:spcPct val="90000"/>
              </a:lnSpc>
            </a:pPr>
            <a:r>
              <a:rPr lang="en-US" sz="2400" dirty="0" smtClean="0">
                <a:cs typeface="Times New Roman" charset="0"/>
              </a:rPr>
              <a:t>Acquiring and relocating damaged structures</a:t>
            </a:r>
          </a:p>
          <a:p>
            <a:pPr marL="525780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Preserving the natural environment to serve as a buffer</a:t>
            </a:r>
          </a:p>
          <a:p>
            <a:pPr marL="525780" indent="-342900">
              <a:lnSpc>
                <a:spcPct val="90000"/>
              </a:lnSpc>
            </a:pPr>
            <a:r>
              <a:rPr lang="en-US" sz="2400" dirty="0" smtClean="0">
                <a:cs typeface="Times New Roman" charset="0"/>
              </a:rPr>
              <a:t>Insurance to protect homeowners and business owners</a:t>
            </a:r>
          </a:p>
          <a:p>
            <a:pPr marL="525780" indent="-342900">
              <a:lnSpc>
                <a:spcPct val="90000"/>
              </a:lnSpc>
            </a:pPr>
            <a:r>
              <a:rPr lang="en-US" dirty="0" smtClean="0">
                <a:cs typeface="Times New Roman" charset="0"/>
              </a:rPr>
              <a:t>Engineering solutions to lessen impacts or protect investments</a:t>
            </a:r>
            <a:endParaRPr lang="en-US" sz="2400" dirty="0">
              <a:cs typeface="Times New Roman" charset="0"/>
            </a:endParaRPr>
          </a:p>
          <a:p>
            <a:pPr indent="0">
              <a:lnSpc>
                <a:spcPct val="90000"/>
              </a:lnSpc>
            </a:pPr>
            <a:endParaRPr lang="en-US" sz="2200" dirty="0"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AutoShape 1026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>
            <a:normAutofit/>
          </a:bodyPr>
          <a:lstStyle/>
          <a:p>
            <a:r>
              <a:rPr lang="en-US" dirty="0" smtClean="0"/>
              <a:t>Ecosystem Services</a:t>
            </a:r>
            <a:endParaRPr lang="en-US" dirty="0"/>
          </a:p>
        </p:txBody>
      </p:sp>
      <p:sp>
        <p:nvSpPr>
          <p:cNvPr id="180227" name="Rectangle 1027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7924800" cy="1524000"/>
          </a:xfrm>
        </p:spPr>
        <p:txBody>
          <a:bodyPr/>
          <a:lstStyle/>
          <a:p>
            <a:pPr indent="0">
              <a:lnSpc>
                <a:spcPct val="90000"/>
              </a:lnSpc>
              <a:buNone/>
            </a:pPr>
            <a:r>
              <a:rPr lang="en-US" sz="2400" dirty="0" smtClean="0">
                <a:cs typeface="Times New Roman" charset="0"/>
              </a:rPr>
              <a:t>Preserving </a:t>
            </a:r>
            <a:r>
              <a:rPr lang="en-US" sz="2400" dirty="0">
                <a:cs typeface="Times New Roman" charset="0"/>
              </a:rPr>
              <a:t>and restoring </a:t>
            </a:r>
            <a:r>
              <a:rPr lang="en-US" sz="2400" dirty="0" smtClean="0">
                <a:cs typeface="Times New Roman" charset="0"/>
              </a:rPr>
              <a:t>floodplains, wetlands, dunes, and other natural features allows </a:t>
            </a:r>
            <a:r>
              <a:rPr lang="en-US" sz="2400" dirty="0">
                <a:cs typeface="Times New Roman" charset="0"/>
              </a:rPr>
              <a:t>these areas to serve </a:t>
            </a:r>
            <a:r>
              <a:rPr lang="en-US" sz="2400" dirty="0" smtClean="0">
                <a:cs typeface="Times New Roman" charset="0"/>
              </a:rPr>
              <a:t>as buffers and reduce storm damage.</a:t>
            </a:r>
            <a:endParaRPr lang="en-US" sz="2400" dirty="0">
              <a:cs typeface="Times New Roman" charset="0"/>
            </a:endParaRPr>
          </a:p>
        </p:txBody>
      </p:sp>
      <p:pic>
        <p:nvPicPr>
          <p:cNvPr id="5" name="Content Placeholder 3" descr="Screen Shot 2015-03-25 at 3.34.05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0" r="16378" b="6790"/>
          <a:stretch/>
        </p:blipFill>
        <p:spPr>
          <a:xfrm>
            <a:off x="152400" y="3124200"/>
            <a:ext cx="5051323" cy="35796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0" y="3352800"/>
            <a:ext cx="380560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200" dirty="0" smtClean="0">
                <a:solidFill>
                  <a:schemeClr val="tx1"/>
                </a:solidFill>
              </a:rPr>
              <a:t>Example:</a:t>
            </a:r>
          </a:p>
          <a:p>
            <a:pPr algn="l"/>
            <a:r>
              <a:rPr lang="en-US" sz="2200" b="0" dirty="0" smtClean="0">
                <a:solidFill>
                  <a:schemeClr val="tx1"/>
                </a:solidFill>
              </a:rPr>
              <a:t>This </a:t>
            </a:r>
            <a:r>
              <a:rPr lang="en-US" sz="2200" b="0" dirty="0">
                <a:solidFill>
                  <a:schemeClr val="tx1"/>
                </a:solidFill>
              </a:rPr>
              <a:t>one-acre stormwater wetland was constructed in Philadelphia to treat stormwater runoff in an effort to improve drinking water quality while minimizing the impacts of storm-related flows on natural ecosystems.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All-Hazards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43200"/>
          </a:xfrm>
        </p:spPr>
        <p:txBody>
          <a:bodyPr/>
          <a:lstStyle/>
          <a:p>
            <a:r>
              <a:rPr lang="en-US" dirty="0">
                <a:cs typeface="Times New Roman" charset="0"/>
              </a:rPr>
              <a:t>An </a:t>
            </a:r>
            <a:r>
              <a:rPr lang="en-US" i="1" dirty="0">
                <a:cs typeface="Times New Roman" charset="0"/>
              </a:rPr>
              <a:t>all-hazards approach</a:t>
            </a:r>
            <a:r>
              <a:rPr lang="en-US" dirty="0">
                <a:cs typeface="Times New Roman" charset="0"/>
              </a:rPr>
              <a:t> to mitigation planning involves consideration of all the hazards with the potential for causing </a:t>
            </a:r>
            <a:r>
              <a:rPr lang="en-US" dirty="0" smtClean="0">
                <a:cs typeface="Times New Roman" charset="0"/>
              </a:rPr>
              <a:t>harm</a:t>
            </a:r>
          </a:p>
          <a:p>
            <a:r>
              <a:rPr lang="en-US" dirty="0">
                <a:cs typeface="Times New Roman" charset="0"/>
              </a:rPr>
              <a:t>Many of the strategies used to reduce the effects of natural hazards are also effective for mitigating the impacts of </a:t>
            </a:r>
            <a:r>
              <a:rPr lang="en-US" dirty="0" smtClean="0">
                <a:cs typeface="Times New Roman" charset="0"/>
              </a:rPr>
              <a:t>human-made </a:t>
            </a:r>
            <a:r>
              <a:rPr lang="en-US" dirty="0">
                <a:cs typeface="Times New Roman" charset="0"/>
              </a:rPr>
              <a:t>hazards. </a:t>
            </a:r>
          </a:p>
          <a:p>
            <a:pPr marL="0" indent="0">
              <a:buNone/>
            </a:pPr>
            <a:endParaRPr lang="en-US" dirty="0">
              <a:cs typeface="Times New Roman" charset="0"/>
            </a:endParaRPr>
          </a:p>
          <a:p>
            <a:pPr marL="0" indent="0">
              <a:buNone/>
            </a:pPr>
            <a:endParaRPr lang="en-US" dirty="0">
              <a:cs typeface="Times New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979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990600"/>
          </a:xfrm>
        </p:spPr>
        <p:txBody>
          <a:bodyPr/>
          <a:lstStyle/>
          <a:p>
            <a:r>
              <a:rPr lang="en-US" dirty="0" smtClean="0"/>
              <a:t>Hazard Identification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4876800"/>
          </a:xfrm>
        </p:spPr>
        <p:txBody>
          <a:bodyPr/>
          <a:lstStyle/>
          <a:p>
            <a:pPr marL="525780" indent="-342900">
              <a:lnSpc>
                <a:spcPct val="90000"/>
              </a:lnSpc>
            </a:pPr>
            <a:r>
              <a:rPr lang="en-US" sz="2200" dirty="0" smtClean="0">
                <a:cs typeface="Times New Roman" charset="0"/>
              </a:rPr>
              <a:t>Before implementing mitigation or preparedness strategies, communities need a </a:t>
            </a:r>
            <a:r>
              <a:rPr lang="en-US" sz="2200" dirty="0">
                <a:cs typeface="Times New Roman" charset="0"/>
              </a:rPr>
              <a:t>clear picture of the types of hazards that pose a threat to the community, and how those hazards may impact people and property. </a:t>
            </a:r>
            <a:endParaRPr lang="en-US" sz="2200" dirty="0" smtClean="0">
              <a:cs typeface="Times New Roman" charset="0"/>
            </a:endParaRPr>
          </a:p>
          <a:p>
            <a:pPr marL="525780" indent="-342900">
              <a:lnSpc>
                <a:spcPct val="90000"/>
              </a:lnSpc>
            </a:pPr>
            <a:r>
              <a:rPr lang="en-US" sz="2200" b="1" dirty="0" smtClean="0">
                <a:cs typeface="Times New Roman" charset="0"/>
              </a:rPr>
              <a:t>Risk Assessment</a:t>
            </a:r>
            <a:r>
              <a:rPr lang="en-US" sz="2200" dirty="0" smtClean="0">
                <a:cs typeface="Times New Roman" charset="0"/>
              </a:rPr>
              <a:t> and </a:t>
            </a:r>
            <a:r>
              <a:rPr lang="en-US" sz="2200" b="1" dirty="0" smtClean="0">
                <a:cs typeface="Times New Roman" charset="0"/>
              </a:rPr>
              <a:t>mapping</a:t>
            </a:r>
            <a:r>
              <a:rPr lang="en-US" sz="2200" dirty="0" smtClean="0">
                <a:cs typeface="Times New Roman" charset="0"/>
              </a:rPr>
              <a:t> allow us to understand assets and populations that are particular vulnerable and make strategic decisions to reduce risk.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-1" r="34338" b="46293"/>
          <a:stretch/>
        </p:blipFill>
        <p:spPr>
          <a:xfrm>
            <a:off x="1371600" y="3581400"/>
            <a:ext cx="6487232" cy="313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12652</TotalTime>
  <Words>632</Words>
  <Application>Microsoft Macintosh PowerPoint</Application>
  <PresentationFormat>On-screen Show (4:3)</PresentationFormat>
  <Paragraphs>78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Times</vt:lpstr>
      <vt:lpstr>Times New Roman</vt:lpstr>
      <vt:lpstr>Trump Mediaeval</vt:lpstr>
      <vt:lpstr>Arial</vt:lpstr>
      <vt:lpstr>Clarity</vt:lpstr>
      <vt:lpstr>Chapter 2: Preparedness, Hazard Mitigation and Climate Change Adaptation: An Overview</vt:lpstr>
      <vt:lpstr>Comprehensive Emergency Management</vt:lpstr>
      <vt:lpstr>Preparedness</vt:lpstr>
      <vt:lpstr>Preparedness Strategies</vt:lpstr>
      <vt:lpstr>Mitigation</vt:lpstr>
      <vt:lpstr>Mitigation Strategies</vt:lpstr>
      <vt:lpstr>Ecosystem Services</vt:lpstr>
      <vt:lpstr>All-Hazards Approach</vt:lpstr>
      <vt:lpstr>Hazard Identification</vt:lpstr>
      <vt:lpstr>Mitigation &amp; Preparedness Value</vt:lpstr>
      <vt:lpstr>Build Back Smarter</vt:lpstr>
      <vt:lpstr>Climate Change Adaptation</vt:lpstr>
      <vt:lpstr>Summary</vt:lpstr>
      <vt:lpstr>Key Terms</vt:lpstr>
    </vt:vector>
  </TitlesOfParts>
  <Company>John Wiley and Sons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Wiley &amp; Sons</dc:title>
  <dc:creator>Nicole Spiegel</dc:creator>
  <cp:lastModifiedBy>Microsoft Office User</cp:lastModifiedBy>
  <cp:revision>205</cp:revision>
  <dcterms:created xsi:type="dcterms:W3CDTF">2004-12-09T15:05:43Z</dcterms:created>
  <dcterms:modified xsi:type="dcterms:W3CDTF">2016-03-04T11:46:31Z</dcterms:modified>
</cp:coreProperties>
</file>