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257" r:id="rId3"/>
    <p:sldId id="262" r:id="rId4"/>
    <p:sldId id="265" r:id="rId5"/>
    <p:sldId id="268" r:id="rId6"/>
    <p:sldId id="269" r:id="rId7"/>
    <p:sldId id="266"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6" r:id="rId24"/>
    <p:sldId id="285"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CA7"/>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70"/>
    <p:restoredTop sz="93009"/>
  </p:normalViewPr>
  <p:slideViewPr>
    <p:cSldViewPr snapToGrid="0" snapToObjects="1">
      <p:cViewPr varScale="1">
        <p:scale>
          <a:sx n="82" d="100"/>
          <a:sy n="82" d="100"/>
        </p:scale>
        <p:origin x="252"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5C2B09-9A80-4F52-82B3-DB597B61E24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43D58CC-B7A5-40C3-879B-2B94F7C40955}">
      <dgm:prSet phldrT="[Text]" custT="1"/>
      <dgm:spPr/>
      <dgm:t>
        <a:bodyPr/>
        <a:lstStyle/>
        <a:p>
          <a:r>
            <a:rPr lang="en-US" sz="2200" dirty="0">
              <a:latin typeface="Roboto Light"/>
            </a:rPr>
            <a:t>Answers fundamental questions about behavior</a:t>
          </a:r>
        </a:p>
      </dgm:t>
    </dgm:pt>
    <dgm:pt modelId="{538AC120-6DED-40A6-A1CD-5A2320B60291}" type="sibTrans" cxnId="{2E5A413A-E22A-4B27-BE4A-4AFFB760E218}">
      <dgm:prSet/>
      <dgm:spPr/>
      <dgm:t>
        <a:bodyPr/>
        <a:lstStyle/>
        <a:p>
          <a:endParaRPr lang="en-US"/>
        </a:p>
      </dgm:t>
    </dgm:pt>
    <dgm:pt modelId="{F2863AB8-2096-4845-A632-04DB56B0C28E}" type="parTrans" cxnId="{2E5A413A-E22A-4B27-BE4A-4AFFB760E218}">
      <dgm:prSet/>
      <dgm:spPr/>
      <dgm:t>
        <a:bodyPr/>
        <a:lstStyle/>
        <a:p>
          <a:endParaRPr lang="en-US"/>
        </a:p>
      </dgm:t>
    </dgm:pt>
    <dgm:pt modelId="{9C65E815-4929-49E5-AA89-C42895B917EA}">
      <dgm:prSet phldrT="[Text]" custT="1"/>
      <dgm:spPr>
        <a:solidFill>
          <a:srgbClr val="006CA7"/>
        </a:solidFill>
      </dgm:spPr>
      <dgm:t>
        <a:bodyPr/>
        <a:lstStyle/>
        <a:p>
          <a:r>
            <a:rPr lang="en-US" sz="2400" b="1" dirty="0">
              <a:latin typeface="Roboto Light"/>
            </a:rPr>
            <a:t>Basic Research</a:t>
          </a:r>
        </a:p>
      </dgm:t>
    </dgm:pt>
    <dgm:pt modelId="{453DE48A-3982-4E12-B7A2-E47A2732F3E0}" type="sibTrans" cxnId="{7F85EDC7-ECD4-4CBD-B9F6-55DA6C23EA2E}">
      <dgm:prSet/>
      <dgm:spPr/>
      <dgm:t>
        <a:bodyPr/>
        <a:lstStyle/>
        <a:p>
          <a:endParaRPr lang="en-US"/>
        </a:p>
      </dgm:t>
    </dgm:pt>
    <dgm:pt modelId="{88AEBEF5-2FE3-4FD6-B3BE-86A952FD6D7A}" type="parTrans" cxnId="{7F85EDC7-ECD4-4CBD-B9F6-55DA6C23EA2E}">
      <dgm:prSet/>
      <dgm:spPr/>
      <dgm:t>
        <a:bodyPr/>
        <a:lstStyle/>
        <a:p>
          <a:endParaRPr lang="en-US"/>
        </a:p>
      </dgm:t>
    </dgm:pt>
    <dgm:pt modelId="{A0E34336-3C0D-4FD6-9980-FB0F2F006DBA}">
      <dgm:prSet phldrT="[Text]" custT="1"/>
      <dgm:spPr/>
      <dgm:t>
        <a:bodyPr/>
        <a:lstStyle/>
        <a:p>
          <a:r>
            <a:rPr lang="en-US" sz="2200" dirty="0">
              <a:latin typeface="Roboto Light"/>
              <a:ea typeface="ヒラギノ角ゴ Pro W3" charset="0"/>
              <a:cs typeface="ヒラギノ角ゴ Pro W3" charset="0"/>
            </a:rPr>
            <a:t>e.g., how nerves conduct impulses from the skin to the brain</a:t>
          </a:r>
          <a:endParaRPr lang="en-US" sz="2200" dirty="0">
            <a:latin typeface="Roboto Light"/>
          </a:endParaRPr>
        </a:p>
      </dgm:t>
    </dgm:pt>
    <dgm:pt modelId="{BFDDE72C-E963-4454-9A87-9D387ACD518D}" type="parTrans" cxnId="{44645EBE-84E3-4C8C-ACDE-87426A757E61}">
      <dgm:prSet/>
      <dgm:spPr/>
      <dgm:t>
        <a:bodyPr/>
        <a:lstStyle/>
        <a:p>
          <a:endParaRPr lang="en-US"/>
        </a:p>
      </dgm:t>
    </dgm:pt>
    <dgm:pt modelId="{7E57F308-21A3-4EB1-A036-388C9C618F22}" type="sibTrans" cxnId="{44645EBE-84E3-4C8C-ACDE-87426A757E61}">
      <dgm:prSet/>
      <dgm:spPr/>
      <dgm:t>
        <a:bodyPr/>
        <a:lstStyle/>
        <a:p>
          <a:endParaRPr lang="en-US"/>
        </a:p>
      </dgm:t>
    </dgm:pt>
    <dgm:pt modelId="{5F785F87-B2A4-42F0-ABB4-156418760C50}" type="pres">
      <dgm:prSet presAssocID="{775C2B09-9A80-4F52-82B3-DB597B61E24C}" presName="linear" presStyleCnt="0">
        <dgm:presLayoutVars>
          <dgm:animLvl val="lvl"/>
          <dgm:resizeHandles val="exact"/>
        </dgm:presLayoutVars>
      </dgm:prSet>
      <dgm:spPr/>
    </dgm:pt>
    <dgm:pt modelId="{6F7629D3-560D-4055-9F79-9EC7E90B571D}" type="pres">
      <dgm:prSet presAssocID="{9C65E815-4929-49E5-AA89-C42895B917EA}" presName="parentText" presStyleLbl="node1" presStyleIdx="0" presStyleCnt="1" custLinFactNeighborY="-55604">
        <dgm:presLayoutVars>
          <dgm:chMax val="0"/>
          <dgm:bulletEnabled val="1"/>
        </dgm:presLayoutVars>
      </dgm:prSet>
      <dgm:spPr/>
    </dgm:pt>
    <dgm:pt modelId="{9D27252F-F2A9-4891-86D7-2D097F36BFBF}" type="pres">
      <dgm:prSet presAssocID="{9C65E815-4929-49E5-AA89-C42895B917EA}" presName="childText" presStyleLbl="revTx" presStyleIdx="0" presStyleCnt="1" custLinFactNeighborY="-19733">
        <dgm:presLayoutVars>
          <dgm:bulletEnabled val="1"/>
        </dgm:presLayoutVars>
      </dgm:prSet>
      <dgm:spPr/>
    </dgm:pt>
  </dgm:ptLst>
  <dgm:cxnLst>
    <dgm:cxn modelId="{75BCB72A-AC56-48AF-BAEE-00A08D983BC0}" type="presOf" srcId="{775C2B09-9A80-4F52-82B3-DB597B61E24C}" destId="{5F785F87-B2A4-42F0-ABB4-156418760C50}" srcOrd="0" destOrd="0" presId="urn:microsoft.com/office/officeart/2005/8/layout/vList2"/>
    <dgm:cxn modelId="{2E5A413A-E22A-4B27-BE4A-4AFFB760E218}" srcId="{9C65E815-4929-49E5-AA89-C42895B917EA}" destId="{543D58CC-B7A5-40C3-879B-2B94F7C40955}" srcOrd="0" destOrd="0" parTransId="{F2863AB8-2096-4845-A632-04DB56B0C28E}" sibTransId="{538AC120-6DED-40A6-A1CD-5A2320B60291}"/>
    <dgm:cxn modelId="{44645EBE-84E3-4C8C-ACDE-87426A757E61}" srcId="{543D58CC-B7A5-40C3-879B-2B94F7C40955}" destId="{A0E34336-3C0D-4FD6-9980-FB0F2F006DBA}" srcOrd="0" destOrd="0" parTransId="{BFDDE72C-E963-4454-9A87-9D387ACD518D}" sibTransId="{7E57F308-21A3-4EB1-A036-388C9C618F22}"/>
    <dgm:cxn modelId="{7F85EDC7-ECD4-4CBD-B9F6-55DA6C23EA2E}" srcId="{775C2B09-9A80-4F52-82B3-DB597B61E24C}" destId="{9C65E815-4929-49E5-AA89-C42895B917EA}" srcOrd="0" destOrd="0" parTransId="{88AEBEF5-2FE3-4FD6-B3BE-86A952FD6D7A}" sibTransId="{453DE48A-3982-4E12-B7A2-E47A2732F3E0}"/>
    <dgm:cxn modelId="{2EBDC7CB-BDFC-4B86-89FF-EEFCCFF64F72}" type="presOf" srcId="{543D58CC-B7A5-40C3-879B-2B94F7C40955}" destId="{9D27252F-F2A9-4891-86D7-2D097F36BFBF}" srcOrd="0" destOrd="0" presId="urn:microsoft.com/office/officeart/2005/8/layout/vList2"/>
    <dgm:cxn modelId="{624268CE-A0E2-47C0-A292-CABDF9C26FDA}" type="presOf" srcId="{A0E34336-3C0D-4FD6-9980-FB0F2F006DBA}" destId="{9D27252F-F2A9-4891-86D7-2D097F36BFBF}" srcOrd="0" destOrd="1" presId="urn:microsoft.com/office/officeart/2005/8/layout/vList2"/>
    <dgm:cxn modelId="{781DECF9-678B-4939-8771-B78DBF26730E}" type="presOf" srcId="{9C65E815-4929-49E5-AA89-C42895B917EA}" destId="{6F7629D3-560D-4055-9F79-9EC7E90B571D}" srcOrd="0" destOrd="0" presId="urn:microsoft.com/office/officeart/2005/8/layout/vList2"/>
    <dgm:cxn modelId="{C4FFA5F9-EFF9-4191-92E1-8F78FBD6B096}" type="presParOf" srcId="{5F785F87-B2A4-42F0-ABB4-156418760C50}" destId="{6F7629D3-560D-4055-9F79-9EC7E90B571D}" srcOrd="0" destOrd="0" presId="urn:microsoft.com/office/officeart/2005/8/layout/vList2"/>
    <dgm:cxn modelId="{88A42909-8474-4423-B951-149988415EF3}" type="presParOf" srcId="{5F785F87-B2A4-42F0-ABB4-156418760C50}" destId="{9D27252F-F2A9-4891-86D7-2D097F36BFBF}"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299B39-CD61-42D5-AC53-5323BDF4A535}"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5A292EE7-4F3B-4362-8F18-6202F72111B1}">
      <dgm:prSet phldrT="[Text]" custT="1"/>
      <dgm:spPr>
        <a:solidFill>
          <a:srgbClr val="006CA7"/>
        </a:solidFill>
      </dgm:spPr>
      <dgm:t>
        <a:bodyPr/>
        <a:lstStyle/>
        <a:p>
          <a:r>
            <a:rPr lang="en-US" sz="1800" b="1" dirty="0">
              <a:latin typeface="Roboto Light"/>
            </a:rPr>
            <a:t>Descriptive Research</a:t>
          </a:r>
        </a:p>
      </dgm:t>
    </dgm:pt>
    <dgm:pt modelId="{35B05041-6543-4A1A-9486-AEFF7E54AF59}" type="parTrans" cxnId="{31C6FBD7-B7E2-4730-9B04-3FF5F47D9788}">
      <dgm:prSet/>
      <dgm:spPr/>
      <dgm:t>
        <a:bodyPr/>
        <a:lstStyle/>
        <a:p>
          <a:endParaRPr lang="en-US"/>
        </a:p>
      </dgm:t>
    </dgm:pt>
    <dgm:pt modelId="{74F2B925-0CA4-47EC-A116-E27E58361868}" type="sibTrans" cxnId="{31C6FBD7-B7E2-4730-9B04-3FF5F47D9788}">
      <dgm:prSet/>
      <dgm:spPr/>
      <dgm:t>
        <a:bodyPr/>
        <a:lstStyle/>
        <a:p>
          <a:endParaRPr lang="en-US"/>
        </a:p>
      </dgm:t>
    </dgm:pt>
    <dgm:pt modelId="{DD780948-2B7B-45C6-8BF3-5F3B197487E6}">
      <dgm:prSet/>
      <dgm:spPr>
        <a:solidFill>
          <a:srgbClr val="006CA7"/>
        </a:solidFill>
      </dgm:spPr>
      <dgm:t>
        <a:bodyPr/>
        <a:lstStyle/>
        <a:p>
          <a:r>
            <a:rPr lang="en-US" b="1" i="1" dirty="0">
              <a:latin typeface="Roboto Light"/>
            </a:rPr>
            <a:t>naturalistic observation</a:t>
          </a:r>
        </a:p>
      </dgm:t>
    </dgm:pt>
    <dgm:pt modelId="{FD77D469-4C09-4111-8C77-7118F565F20E}" type="parTrans" cxnId="{88BFAE77-6D04-4BF0-89D2-C5F39EF45F75}">
      <dgm:prSet/>
      <dgm:spPr/>
      <dgm:t>
        <a:bodyPr/>
        <a:lstStyle/>
        <a:p>
          <a:endParaRPr lang="en-US" dirty="0"/>
        </a:p>
      </dgm:t>
    </dgm:pt>
    <dgm:pt modelId="{6D865A73-0560-4507-B88E-D0A8E020C7D2}" type="sibTrans" cxnId="{88BFAE77-6D04-4BF0-89D2-C5F39EF45F75}">
      <dgm:prSet/>
      <dgm:spPr/>
      <dgm:t>
        <a:bodyPr/>
        <a:lstStyle/>
        <a:p>
          <a:endParaRPr lang="en-US"/>
        </a:p>
      </dgm:t>
    </dgm:pt>
    <dgm:pt modelId="{E7166F29-C4F7-482D-B12D-8FFEC28C1864}">
      <dgm:prSet/>
      <dgm:spPr>
        <a:solidFill>
          <a:srgbClr val="006CA7"/>
        </a:solidFill>
      </dgm:spPr>
      <dgm:t>
        <a:bodyPr/>
        <a:lstStyle/>
        <a:p>
          <a:r>
            <a:rPr lang="en-US" b="1" i="1" dirty="0">
              <a:latin typeface="Roboto Light"/>
            </a:rPr>
            <a:t>case studies</a:t>
          </a:r>
        </a:p>
      </dgm:t>
    </dgm:pt>
    <dgm:pt modelId="{1F6EA70B-3687-4457-AC5E-2EA8FC7CACF5}" type="parTrans" cxnId="{29767CD3-4281-4130-8505-E2CD5EDD2727}">
      <dgm:prSet/>
      <dgm:spPr/>
      <dgm:t>
        <a:bodyPr/>
        <a:lstStyle/>
        <a:p>
          <a:endParaRPr lang="en-US" dirty="0"/>
        </a:p>
      </dgm:t>
    </dgm:pt>
    <dgm:pt modelId="{A1B718CF-D7BC-49F0-98B8-96BE3F2F5EE7}" type="sibTrans" cxnId="{29767CD3-4281-4130-8505-E2CD5EDD2727}">
      <dgm:prSet/>
      <dgm:spPr/>
      <dgm:t>
        <a:bodyPr/>
        <a:lstStyle/>
        <a:p>
          <a:endParaRPr lang="en-US"/>
        </a:p>
      </dgm:t>
    </dgm:pt>
    <dgm:pt modelId="{47E028B7-035F-4155-9FCF-9400459BF2D5}">
      <dgm:prSet/>
      <dgm:spPr>
        <a:solidFill>
          <a:srgbClr val="006CA7"/>
        </a:solidFill>
      </dgm:spPr>
      <dgm:t>
        <a:bodyPr/>
        <a:lstStyle/>
        <a:p>
          <a:r>
            <a:rPr lang="en-US" b="1" i="1" dirty="0">
              <a:latin typeface="Roboto Light"/>
            </a:rPr>
            <a:t>surveys</a:t>
          </a:r>
        </a:p>
      </dgm:t>
    </dgm:pt>
    <dgm:pt modelId="{4C9B71D9-008C-4580-9C91-5007DA5BBC8D}" type="parTrans" cxnId="{56C71655-356F-470E-AF48-FC9E8F6879ED}">
      <dgm:prSet/>
      <dgm:spPr/>
      <dgm:t>
        <a:bodyPr/>
        <a:lstStyle/>
        <a:p>
          <a:endParaRPr lang="en-US" dirty="0"/>
        </a:p>
      </dgm:t>
    </dgm:pt>
    <dgm:pt modelId="{A73E3371-E1EF-40DD-84A0-9B756BCEBBF9}" type="sibTrans" cxnId="{56C71655-356F-470E-AF48-FC9E8F6879ED}">
      <dgm:prSet/>
      <dgm:spPr/>
      <dgm:t>
        <a:bodyPr/>
        <a:lstStyle/>
        <a:p>
          <a:endParaRPr lang="en-US"/>
        </a:p>
      </dgm:t>
    </dgm:pt>
    <dgm:pt modelId="{7AA796DF-1DB8-4718-9FD5-126231B48047}" type="pres">
      <dgm:prSet presAssocID="{B1299B39-CD61-42D5-AC53-5323BDF4A535}" presName="cycle" presStyleCnt="0">
        <dgm:presLayoutVars>
          <dgm:chMax val="1"/>
          <dgm:dir/>
          <dgm:animLvl val="ctr"/>
          <dgm:resizeHandles val="exact"/>
        </dgm:presLayoutVars>
      </dgm:prSet>
      <dgm:spPr/>
    </dgm:pt>
    <dgm:pt modelId="{F354334D-B717-42CA-A89A-B0978D34108E}" type="pres">
      <dgm:prSet presAssocID="{5A292EE7-4F3B-4362-8F18-6202F72111B1}" presName="centerShape" presStyleLbl="node0" presStyleIdx="0" presStyleCnt="1" custScaleX="118482" custScaleY="116768" custLinFactNeighborX="0" custLinFactNeighborY="-23884"/>
      <dgm:spPr/>
    </dgm:pt>
    <dgm:pt modelId="{9840FE4C-96F7-4866-8F4B-FA31041BADBA}" type="pres">
      <dgm:prSet presAssocID="{FD77D469-4C09-4111-8C77-7118F565F20E}" presName="Name9" presStyleLbl="parChTrans1D2" presStyleIdx="0" presStyleCnt="3"/>
      <dgm:spPr/>
    </dgm:pt>
    <dgm:pt modelId="{71218A96-8087-4B6A-8574-75AC73EE1BDA}" type="pres">
      <dgm:prSet presAssocID="{FD77D469-4C09-4111-8C77-7118F565F20E}" presName="connTx" presStyleLbl="parChTrans1D2" presStyleIdx="0" presStyleCnt="3"/>
      <dgm:spPr/>
    </dgm:pt>
    <dgm:pt modelId="{9ABB7F71-680D-45D6-A29D-9BB5571D7D11}" type="pres">
      <dgm:prSet presAssocID="{DD780948-2B7B-45C6-8BF3-5F3B197487E6}" presName="node" presStyleLbl="node1" presStyleIdx="0" presStyleCnt="3" custRadScaleRad="129545" custRadScaleInc="-93229">
        <dgm:presLayoutVars>
          <dgm:bulletEnabled val="1"/>
        </dgm:presLayoutVars>
      </dgm:prSet>
      <dgm:spPr/>
    </dgm:pt>
    <dgm:pt modelId="{BA2066F4-DC2E-4BE8-9D11-5B00BD8BA725}" type="pres">
      <dgm:prSet presAssocID="{1F6EA70B-3687-4457-AC5E-2EA8FC7CACF5}" presName="Name9" presStyleLbl="parChTrans1D2" presStyleIdx="1" presStyleCnt="3"/>
      <dgm:spPr/>
    </dgm:pt>
    <dgm:pt modelId="{E7BFC0EC-3040-495C-AA36-3108DAE4D420}" type="pres">
      <dgm:prSet presAssocID="{1F6EA70B-3687-4457-AC5E-2EA8FC7CACF5}" presName="connTx" presStyleLbl="parChTrans1D2" presStyleIdx="1" presStyleCnt="3"/>
      <dgm:spPr/>
    </dgm:pt>
    <dgm:pt modelId="{3C5C5615-11A6-43F2-85FB-ED9E0C32EB20}" type="pres">
      <dgm:prSet presAssocID="{E7166F29-C4F7-482D-B12D-8FFEC28C1864}" presName="node" presStyleLbl="node1" presStyleIdx="1" presStyleCnt="3" custRadScaleRad="134315" custRadScaleInc="-104924">
        <dgm:presLayoutVars>
          <dgm:bulletEnabled val="1"/>
        </dgm:presLayoutVars>
      </dgm:prSet>
      <dgm:spPr/>
    </dgm:pt>
    <dgm:pt modelId="{398AB9F7-36DB-4CB8-8AA0-F030F244C9DE}" type="pres">
      <dgm:prSet presAssocID="{4C9B71D9-008C-4580-9C91-5007DA5BBC8D}" presName="Name9" presStyleLbl="parChTrans1D2" presStyleIdx="2" presStyleCnt="3"/>
      <dgm:spPr/>
    </dgm:pt>
    <dgm:pt modelId="{0DF1FA69-326E-4756-B965-34ABE3E89592}" type="pres">
      <dgm:prSet presAssocID="{4C9B71D9-008C-4580-9C91-5007DA5BBC8D}" presName="connTx" presStyleLbl="parChTrans1D2" presStyleIdx="2" presStyleCnt="3"/>
      <dgm:spPr/>
    </dgm:pt>
    <dgm:pt modelId="{5C0C53D2-F566-4A54-82C4-C430744D3D83}" type="pres">
      <dgm:prSet presAssocID="{47E028B7-035F-4155-9FCF-9400459BF2D5}" presName="node" presStyleLbl="node1" presStyleIdx="2" presStyleCnt="3" custRadScaleRad="89298" custRadScaleInc="-100000">
        <dgm:presLayoutVars>
          <dgm:bulletEnabled val="1"/>
        </dgm:presLayoutVars>
      </dgm:prSet>
      <dgm:spPr/>
    </dgm:pt>
  </dgm:ptLst>
  <dgm:cxnLst>
    <dgm:cxn modelId="{FEE76002-3B90-4C67-B3F7-3B43639B7CEA}" type="presOf" srcId="{E7166F29-C4F7-482D-B12D-8FFEC28C1864}" destId="{3C5C5615-11A6-43F2-85FB-ED9E0C32EB20}" srcOrd="0" destOrd="0" presId="urn:microsoft.com/office/officeart/2005/8/layout/radial1"/>
    <dgm:cxn modelId="{B6AACA09-766C-4373-A2A3-371A05DFFB8A}" type="presOf" srcId="{5A292EE7-4F3B-4362-8F18-6202F72111B1}" destId="{F354334D-B717-42CA-A89A-B0978D34108E}" srcOrd="0" destOrd="0" presId="urn:microsoft.com/office/officeart/2005/8/layout/radial1"/>
    <dgm:cxn modelId="{C3CF2C20-631E-4BC8-8D4E-42B6CF908B05}" type="presOf" srcId="{FD77D469-4C09-4111-8C77-7118F565F20E}" destId="{9840FE4C-96F7-4866-8F4B-FA31041BADBA}" srcOrd="0" destOrd="0" presId="urn:microsoft.com/office/officeart/2005/8/layout/radial1"/>
    <dgm:cxn modelId="{96B1CE48-2D65-4D17-92E2-A32D71A9207E}" type="presOf" srcId="{1F6EA70B-3687-4457-AC5E-2EA8FC7CACF5}" destId="{BA2066F4-DC2E-4BE8-9D11-5B00BD8BA725}" srcOrd="0" destOrd="0" presId="urn:microsoft.com/office/officeart/2005/8/layout/radial1"/>
    <dgm:cxn modelId="{5254E868-4172-4E55-B53B-F89DB5C1A9E7}" type="presOf" srcId="{DD780948-2B7B-45C6-8BF3-5F3B197487E6}" destId="{9ABB7F71-680D-45D6-A29D-9BB5571D7D11}" srcOrd="0" destOrd="0" presId="urn:microsoft.com/office/officeart/2005/8/layout/radial1"/>
    <dgm:cxn modelId="{56C71655-356F-470E-AF48-FC9E8F6879ED}" srcId="{5A292EE7-4F3B-4362-8F18-6202F72111B1}" destId="{47E028B7-035F-4155-9FCF-9400459BF2D5}" srcOrd="2" destOrd="0" parTransId="{4C9B71D9-008C-4580-9C91-5007DA5BBC8D}" sibTransId="{A73E3371-E1EF-40DD-84A0-9B756BCEBBF9}"/>
    <dgm:cxn modelId="{7FA70256-78DD-495A-A711-FAEB613EFD74}" type="presOf" srcId="{47E028B7-035F-4155-9FCF-9400459BF2D5}" destId="{5C0C53D2-F566-4A54-82C4-C430744D3D83}" srcOrd="0" destOrd="0" presId="urn:microsoft.com/office/officeart/2005/8/layout/radial1"/>
    <dgm:cxn modelId="{88BFAE77-6D04-4BF0-89D2-C5F39EF45F75}" srcId="{5A292EE7-4F3B-4362-8F18-6202F72111B1}" destId="{DD780948-2B7B-45C6-8BF3-5F3B197487E6}" srcOrd="0" destOrd="0" parTransId="{FD77D469-4C09-4111-8C77-7118F565F20E}" sibTransId="{6D865A73-0560-4507-B88E-D0A8E020C7D2}"/>
    <dgm:cxn modelId="{F81AD480-C11A-4BBB-A124-82BDEA2B7B55}" type="presOf" srcId="{4C9B71D9-008C-4580-9C91-5007DA5BBC8D}" destId="{398AB9F7-36DB-4CB8-8AA0-F030F244C9DE}" srcOrd="0" destOrd="0" presId="urn:microsoft.com/office/officeart/2005/8/layout/radial1"/>
    <dgm:cxn modelId="{5BB1B78A-F602-4FB6-94C7-4DAF3078F717}" type="presOf" srcId="{B1299B39-CD61-42D5-AC53-5323BDF4A535}" destId="{7AA796DF-1DB8-4718-9FD5-126231B48047}" srcOrd="0" destOrd="0" presId="urn:microsoft.com/office/officeart/2005/8/layout/radial1"/>
    <dgm:cxn modelId="{C2E3DC8D-1AE4-4AAB-B6CC-8548ADE501DA}" type="presOf" srcId="{1F6EA70B-3687-4457-AC5E-2EA8FC7CACF5}" destId="{E7BFC0EC-3040-495C-AA36-3108DAE4D420}" srcOrd="1" destOrd="0" presId="urn:microsoft.com/office/officeart/2005/8/layout/radial1"/>
    <dgm:cxn modelId="{7DF284B4-DD93-48C9-90A2-A21D10FE62AF}" type="presOf" srcId="{FD77D469-4C09-4111-8C77-7118F565F20E}" destId="{71218A96-8087-4B6A-8574-75AC73EE1BDA}" srcOrd="1" destOrd="0" presId="urn:microsoft.com/office/officeart/2005/8/layout/radial1"/>
    <dgm:cxn modelId="{29767CD3-4281-4130-8505-E2CD5EDD2727}" srcId="{5A292EE7-4F3B-4362-8F18-6202F72111B1}" destId="{E7166F29-C4F7-482D-B12D-8FFEC28C1864}" srcOrd="1" destOrd="0" parTransId="{1F6EA70B-3687-4457-AC5E-2EA8FC7CACF5}" sibTransId="{A1B718CF-D7BC-49F0-98B8-96BE3F2F5EE7}"/>
    <dgm:cxn modelId="{31C6FBD7-B7E2-4730-9B04-3FF5F47D9788}" srcId="{B1299B39-CD61-42D5-AC53-5323BDF4A535}" destId="{5A292EE7-4F3B-4362-8F18-6202F72111B1}" srcOrd="0" destOrd="0" parTransId="{35B05041-6543-4A1A-9486-AEFF7E54AF59}" sibTransId="{74F2B925-0CA4-47EC-A116-E27E58361868}"/>
    <dgm:cxn modelId="{9220F2E5-B869-4A73-9561-E7F407AACAA7}" type="presOf" srcId="{4C9B71D9-008C-4580-9C91-5007DA5BBC8D}" destId="{0DF1FA69-326E-4756-B965-34ABE3E89592}" srcOrd="1" destOrd="0" presId="urn:microsoft.com/office/officeart/2005/8/layout/radial1"/>
    <dgm:cxn modelId="{9A8185D0-AB3C-426D-AB69-7A21D6DD038E}" type="presParOf" srcId="{7AA796DF-1DB8-4718-9FD5-126231B48047}" destId="{F354334D-B717-42CA-A89A-B0978D34108E}" srcOrd="0" destOrd="0" presId="urn:microsoft.com/office/officeart/2005/8/layout/radial1"/>
    <dgm:cxn modelId="{1F040920-0FA8-4BA7-92EC-36E949065EAA}" type="presParOf" srcId="{7AA796DF-1DB8-4718-9FD5-126231B48047}" destId="{9840FE4C-96F7-4866-8F4B-FA31041BADBA}" srcOrd="1" destOrd="0" presId="urn:microsoft.com/office/officeart/2005/8/layout/radial1"/>
    <dgm:cxn modelId="{0666098E-BB56-48D9-8D0C-8641E3EB6EBF}" type="presParOf" srcId="{9840FE4C-96F7-4866-8F4B-FA31041BADBA}" destId="{71218A96-8087-4B6A-8574-75AC73EE1BDA}" srcOrd="0" destOrd="0" presId="urn:microsoft.com/office/officeart/2005/8/layout/radial1"/>
    <dgm:cxn modelId="{45A5FAF6-5A89-4193-A0E9-ADAF38E5300E}" type="presParOf" srcId="{7AA796DF-1DB8-4718-9FD5-126231B48047}" destId="{9ABB7F71-680D-45D6-A29D-9BB5571D7D11}" srcOrd="2" destOrd="0" presId="urn:microsoft.com/office/officeart/2005/8/layout/radial1"/>
    <dgm:cxn modelId="{125B0BD7-D9FC-4499-8F82-F2327AB7ADEF}" type="presParOf" srcId="{7AA796DF-1DB8-4718-9FD5-126231B48047}" destId="{BA2066F4-DC2E-4BE8-9D11-5B00BD8BA725}" srcOrd="3" destOrd="0" presId="urn:microsoft.com/office/officeart/2005/8/layout/radial1"/>
    <dgm:cxn modelId="{F7F6DA43-F25F-410E-9FFD-03FDD48D33B8}" type="presParOf" srcId="{BA2066F4-DC2E-4BE8-9D11-5B00BD8BA725}" destId="{E7BFC0EC-3040-495C-AA36-3108DAE4D420}" srcOrd="0" destOrd="0" presId="urn:microsoft.com/office/officeart/2005/8/layout/radial1"/>
    <dgm:cxn modelId="{A2634067-9317-499D-B77D-CDFB1BBD9481}" type="presParOf" srcId="{7AA796DF-1DB8-4718-9FD5-126231B48047}" destId="{3C5C5615-11A6-43F2-85FB-ED9E0C32EB20}" srcOrd="4" destOrd="0" presId="urn:microsoft.com/office/officeart/2005/8/layout/radial1"/>
    <dgm:cxn modelId="{30051F2B-FEC6-4F47-AC3B-0233DC5C21FB}" type="presParOf" srcId="{7AA796DF-1DB8-4718-9FD5-126231B48047}" destId="{398AB9F7-36DB-4CB8-8AA0-F030F244C9DE}" srcOrd="5" destOrd="0" presId="urn:microsoft.com/office/officeart/2005/8/layout/radial1"/>
    <dgm:cxn modelId="{CCA0E94C-A34E-435F-A9DC-6FB5C620D87D}" type="presParOf" srcId="{398AB9F7-36DB-4CB8-8AA0-F030F244C9DE}" destId="{0DF1FA69-326E-4756-B965-34ABE3E89592}" srcOrd="0" destOrd="0" presId="urn:microsoft.com/office/officeart/2005/8/layout/radial1"/>
    <dgm:cxn modelId="{CF8C382B-9DEE-41CE-BD11-254AF6BA9BDA}" type="presParOf" srcId="{7AA796DF-1DB8-4718-9FD5-126231B48047}" destId="{5C0C53D2-F566-4A54-82C4-C430744D3D83}" srcOrd="6"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DA08AD5-1E0B-4DB0-94D4-9F32C921717B}" type="doc">
      <dgm:prSet loTypeId="urn:microsoft.com/office/officeart/2005/8/layout/hProcess9" loCatId="process" qsTypeId="urn:microsoft.com/office/officeart/2005/8/quickstyle/simple1" qsCatId="simple" csTypeId="urn:microsoft.com/office/officeart/2005/8/colors/accent1_2" csCatId="accent1" phldr="1"/>
      <dgm:spPr/>
    </dgm:pt>
    <dgm:pt modelId="{5FF142F8-2ACF-435F-974A-2EB0FEBF736F}">
      <dgm:prSet phldrT="[Text]" custT="1"/>
      <dgm:spPr/>
      <dgm:t>
        <a:bodyPr/>
        <a:lstStyle/>
        <a:p>
          <a:r>
            <a:rPr lang="en-US" sz="1700" b="1" i="0" dirty="0">
              <a:latin typeface="Roboto Light"/>
            </a:rPr>
            <a:t>independent variable:</a:t>
          </a:r>
        </a:p>
        <a:p>
          <a:r>
            <a:rPr lang="en-US" sz="1700" i="1" dirty="0">
              <a:latin typeface="Roboto Light"/>
            </a:rPr>
            <a:t>manipulated by experimenter</a:t>
          </a:r>
          <a:endParaRPr lang="en-US" sz="1700" dirty="0">
            <a:latin typeface="Roboto Light"/>
          </a:endParaRPr>
        </a:p>
      </dgm:t>
    </dgm:pt>
    <dgm:pt modelId="{7CAEF9D2-7CDD-4720-90F4-215F5CA3CE3F}" type="parTrans" cxnId="{68206F3D-58DC-472B-BB4B-8FE9B4E0F008}">
      <dgm:prSet/>
      <dgm:spPr/>
      <dgm:t>
        <a:bodyPr/>
        <a:lstStyle/>
        <a:p>
          <a:endParaRPr lang="en-US"/>
        </a:p>
      </dgm:t>
    </dgm:pt>
    <dgm:pt modelId="{BD1CB9E1-C9F7-42F6-B642-39504E171170}" type="sibTrans" cxnId="{68206F3D-58DC-472B-BB4B-8FE9B4E0F008}">
      <dgm:prSet/>
      <dgm:spPr/>
      <dgm:t>
        <a:bodyPr/>
        <a:lstStyle/>
        <a:p>
          <a:endParaRPr lang="en-US"/>
        </a:p>
      </dgm:t>
    </dgm:pt>
    <dgm:pt modelId="{9EC07C57-2596-4915-AFDC-C861F1B0A165}">
      <dgm:prSet custT="1"/>
      <dgm:spPr/>
      <dgm:t>
        <a:bodyPr/>
        <a:lstStyle/>
        <a:p>
          <a:r>
            <a:rPr lang="en-US" sz="1700" b="1" i="0" dirty="0">
              <a:latin typeface="Roboto Light"/>
            </a:rPr>
            <a:t>dependent variable:</a:t>
          </a:r>
        </a:p>
        <a:p>
          <a:r>
            <a:rPr lang="en-US" sz="1700" i="1" dirty="0">
              <a:latin typeface="Roboto Light"/>
            </a:rPr>
            <a:t>subsequently measured by experimenter</a:t>
          </a:r>
        </a:p>
      </dgm:t>
    </dgm:pt>
    <dgm:pt modelId="{E9D2F998-F68B-4841-8DCE-E99CED6BDC90}" type="parTrans" cxnId="{61364B43-A5DF-493F-992E-5CEA4A1AF1A9}">
      <dgm:prSet/>
      <dgm:spPr/>
      <dgm:t>
        <a:bodyPr/>
        <a:lstStyle/>
        <a:p>
          <a:endParaRPr lang="en-US"/>
        </a:p>
      </dgm:t>
    </dgm:pt>
    <dgm:pt modelId="{93C8DF26-1731-4995-860E-C3CD75FF3683}" type="sibTrans" cxnId="{61364B43-A5DF-493F-992E-5CEA4A1AF1A9}">
      <dgm:prSet/>
      <dgm:spPr/>
      <dgm:t>
        <a:bodyPr/>
        <a:lstStyle/>
        <a:p>
          <a:endParaRPr lang="en-US"/>
        </a:p>
      </dgm:t>
    </dgm:pt>
    <dgm:pt modelId="{8DBFF7BA-34CD-49E7-8382-066AC574C084}" type="pres">
      <dgm:prSet presAssocID="{7DA08AD5-1E0B-4DB0-94D4-9F32C921717B}" presName="CompostProcess" presStyleCnt="0">
        <dgm:presLayoutVars>
          <dgm:dir/>
          <dgm:resizeHandles val="exact"/>
        </dgm:presLayoutVars>
      </dgm:prSet>
      <dgm:spPr/>
    </dgm:pt>
    <dgm:pt modelId="{D1260564-4CC5-4AAF-800C-9A60BD11DF76}" type="pres">
      <dgm:prSet presAssocID="{7DA08AD5-1E0B-4DB0-94D4-9F32C921717B}" presName="arrow" presStyleLbl="bgShp" presStyleIdx="0" presStyleCnt="1"/>
      <dgm:spPr/>
    </dgm:pt>
    <dgm:pt modelId="{55521808-D29E-439D-9720-6969BCF9A109}" type="pres">
      <dgm:prSet presAssocID="{7DA08AD5-1E0B-4DB0-94D4-9F32C921717B}" presName="linearProcess" presStyleCnt="0"/>
      <dgm:spPr/>
    </dgm:pt>
    <dgm:pt modelId="{FE1C6D60-CB95-4D72-8073-5C4C6FF806CE}" type="pres">
      <dgm:prSet presAssocID="{5FF142F8-2ACF-435F-974A-2EB0FEBF736F}" presName="textNode" presStyleLbl="node1" presStyleIdx="0" presStyleCnt="2" custScaleX="108558">
        <dgm:presLayoutVars>
          <dgm:bulletEnabled val="1"/>
        </dgm:presLayoutVars>
      </dgm:prSet>
      <dgm:spPr/>
    </dgm:pt>
    <dgm:pt modelId="{8A95F2F5-54C3-401C-86BE-D5F2E4450710}" type="pres">
      <dgm:prSet presAssocID="{BD1CB9E1-C9F7-42F6-B642-39504E171170}" presName="sibTrans" presStyleCnt="0"/>
      <dgm:spPr/>
    </dgm:pt>
    <dgm:pt modelId="{AEEE7B04-B69C-4A94-87B4-6FC841A660F9}" type="pres">
      <dgm:prSet presAssocID="{9EC07C57-2596-4915-AFDC-C861F1B0A165}" presName="textNode" presStyleLbl="node1" presStyleIdx="1" presStyleCnt="2" custScaleX="110918" custLinFactNeighborX="0">
        <dgm:presLayoutVars>
          <dgm:bulletEnabled val="1"/>
        </dgm:presLayoutVars>
      </dgm:prSet>
      <dgm:spPr/>
    </dgm:pt>
  </dgm:ptLst>
  <dgm:cxnLst>
    <dgm:cxn modelId="{68206F3D-58DC-472B-BB4B-8FE9B4E0F008}" srcId="{7DA08AD5-1E0B-4DB0-94D4-9F32C921717B}" destId="{5FF142F8-2ACF-435F-974A-2EB0FEBF736F}" srcOrd="0" destOrd="0" parTransId="{7CAEF9D2-7CDD-4720-90F4-215F5CA3CE3F}" sibTransId="{BD1CB9E1-C9F7-42F6-B642-39504E171170}"/>
    <dgm:cxn modelId="{61364B43-A5DF-493F-992E-5CEA4A1AF1A9}" srcId="{7DA08AD5-1E0B-4DB0-94D4-9F32C921717B}" destId="{9EC07C57-2596-4915-AFDC-C861F1B0A165}" srcOrd="1" destOrd="0" parTransId="{E9D2F998-F68B-4841-8DCE-E99CED6BDC90}" sibTransId="{93C8DF26-1731-4995-860E-C3CD75FF3683}"/>
    <dgm:cxn modelId="{BB2CF9AD-F71A-474C-8A9D-52CEF5705908}" type="presOf" srcId="{9EC07C57-2596-4915-AFDC-C861F1B0A165}" destId="{AEEE7B04-B69C-4A94-87B4-6FC841A660F9}" srcOrd="0" destOrd="0" presId="urn:microsoft.com/office/officeart/2005/8/layout/hProcess9"/>
    <dgm:cxn modelId="{7B89B0C7-02A8-4650-8FDE-65313BCBD529}" type="presOf" srcId="{7DA08AD5-1E0B-4DB0-94D4-9F32C921717B}" destId="{8DBFF7BA-34CD-49E7-8382-066AC574C084}" srcOrd="0" destOrd="0" presId="urn:microsoft.com/office/officeart/2005/8/layout/hProcess9"/>
    <dgm:cxn modelId="{51A672D1-90FE-43CE-B7BA-D7E8A10E465C}" type="presOf" srcId="{5FF142F8-2ACF-435F-974A-2EB0FEBF736F}" destId="{FE1C6D60-CB95-4D72-8073-5C4C6FF806CE}" srcOrd="0" destOrd="0" presId="urn:microsoft.com/office/officeart/2005/8/layout/hProcess9"/>
    <dgm:cxn modelId="{AC0EF126-270C-4E47-BCD0-BFD443E017BF}" type="presParOf" srcId="{8DBFF7BA-34CD-49E7-8382-066AC574C084}" destId="{D1260564-4CC5-4AAF-800C-9A60BD11DF76}" srcOrd="0" destOrd="0" presId="urn:microsoft.com/office/officeart/2005/8/layout/hProcess9"/>
    <dgm:cxn modelId="{7152DFCF-841D-42C7-B32C-4465247F819C}" type="presParOf" srcId="{8DBFF7BA-34CD-49E7-8382-066AC574C084}" destId="{55521808-D29E-439D-9720-6969BCF9A109}" srcOrd="1" destOrd="0" presId="urn:microsoft.com/office/officeart/2005/8/layout/hProcess9"/>
    <dgm:cxn modelId="{F600E300-CD67-40ED-9692-14ACC673BD21}" type="presParOf" srcId="{55521808-D29E-439D-9720-6969BCF9A109}" destId="{FE1C6D60-CB95-4D72-8073-5C4C6FF806CE}" srcOrd="0" destOrd="0" presId="urn:microsoft.com/office/officeart/2005/8/layout/hProcess9"/>
    <dgm:cxn modelId="{D54884AE-57CD-445D-ABC0-7092E30BB028}" type="presParOf" srcId="{55521808-D29E-439D-9720-6969BCF9A109}" destId="{8A95F2F5-54C3-401C-86BE-D5F2E4450710}" srcOrd="1" destOrd="0" presId="urn:microsoft.com/office/officeart/2005/8/layout/hProcess9"/>
    <dgm:cxn modelId="{629AA8DC-D828-48C7-9608-0EBFB626C73A}" type="presParOf" srcId="{55521808-D29E-439D-9720-6969BCF9A109}" destId="{AEEE7B04-B69C-4A94-87B4-6FC841A660F9}" srcOrd="2"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D0FF726-13BD-48C0-B634-C76946890567}"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5B186C18-232B-4310-8544-806FCADAC679}">
      <dgm:prSet phldrT="[Text]" custT="1"/>
      <dgm:spPr/>
      <dgm:t>
        <a:bodyPr/>
        <a:lstStyle/>
        <a:p>
          <a:r>
            <a:rPr lang="en-US" sz="1400" dirty="0">
              <a:latin typeface="Roboto Light"/>
            </a:rPr>
            <a:t>Does the dependent variable reflect the effects of the independent  variable, or a confounding variable?</a:t>
          </a:r>
        </a:p>
      </dgm:t>
    </dgm:pt>
    <dgm:pt modelId="{BAD5471C-00D2-4D54-A4AA-17B6B30AD112}" type="parTrans" cxnId="{B3B8D117-ADF9-484A-A20C-6F307D9AB454}">
      <dgm:prSet/>
      <dgm:spPr/>
      <dgm:t>
        <a:bodyPr/>
        <a:lstStyle/>
        <a:p>
          <a:endParaRPr lang="en-US"/>
        </a:p>
      </dgm:t>
    </dgm:pt>
    <dgm:pt modelId="{94C7D0BF-015B-4EF0-8B43-30069C2926A6}" type="sibTrans" cxnId="{B3B8D117-ADF9-484A-A20C-6F307D9AB454}">
      <dgm:prSet/>
      <dgm:spPr/>
      <dgm:t>
        <a:bodyPr/>
        <a:lstStyle/>
        <a:p>
          <a:endParaRPr lang="en-US"/>
        </a:p>
      </dgm:t>
    </dgm:pt>
    <dgm:pt modelId="{A1993F3C-CF6F-4B37-A3D4-80941BB49B14}">
      <dgm:prSet phldrT="[Text]" custT="1"/>
      <dgm:spPr/>
      <dgm:t>
        <a:bodyPr/>
        <a:lstStyle/>
        <a:p>
          <a:r>
            <a:rPr lang="en-US" sz="2000" b="1" dirty="0">
              <a:solidFill>
                <a:srgbClr val="006CA7"/>
              </a:solidFill>
              <a:latin typeface="Roboto Light"/>
            </a:rPr>
            <a:t>Confounding Variables</a:t>
          </a:r>
        </a:p>
      </dgm:t>
    </dgm:pt>
    <dgm:pt modelId="{5EABCAC7-3CF6-4049-8F44-5EBCB218D179}" type="parTrans" cxnId="{CCC55A1F-CEC9-4413-98B1-55449B7053B7}">
      <dgm:prSet/>
      <dgm:spPr/>
      <dgm:t>
        <a:bodyPr/>
        <a:lstStyle/>
        <a:p>
          <a:endParaRPr lang="en-US"/>
        </a:p>
      </dgm:t>
    </dgm:pt>
    <dgm:pt modelId="{4B8A6A15-B94F-4D02-9B21-4FEFF51FE8BD}" type="sibTrans" cxnId="{CCC55A1F-CEC9-4413-98B1-55449B7053B7}">
      <dgm:prSet/>
      <dgm:spPr/>
      <dgm:t>
        <a:bodyPr/>
        <a:lstStyle/>
        <a:p>
          <a:endParaRPr lang="en-US"/>
        </a:p>
      </dgm:t>
    </dgm:pt>
    <dgm:pt modelId="{98B5698F-FCE0-4423-8C97-9E2795C32932}">
      <dgm:prSet custT="1"/>
      <dgm:spPr/>
      <dgm:t>
        <a:bodyPr/>
        <a:lstStyle/>
        <a:p>
          <a:r>
            <a:rPr lang="en-US" sz="2000" dirty="0">
              <a:latin typeface="Roboto Light"/>
            </a:rPr>
            <a:t>Strategies</a:t>
          </a:r>
        </a:p>
      </dgm:t>
    </dgm:pt>
    <dgm:pt modelId="{4BB6A991-19E9-4795-83D7-31AC2C86ADFB}" type="parTrans" cxnId="{6D7C62D0-EFD1-4591-BFE8-F7BF1AD5D9D8}">
      <dgm:prSet/>
      <dgm:spPr/>
      <dgm:t>
        <a:bodyPr/>
        <a:lstStyle/>
        <a:p>
          <a:endParaRPr lang="en-US"/>
        </a:p>
      </dgm:t>
    </dgm:pt>
    <dgm:pt modelId="{AE6C82AE-8615-46FB-9889-1EE4E3FD04F3}" type="sibTrans" cxnId="{6D7C62D0-EFD1-4591-BFE8-F7BF1AD5D9D8}">
      <dgm:prSet/>
      <dgm:spPr/>
      <dgm:t>
        <a:bodyPr/>
        <a:lstStyle/>
        <a:p>
          <a:endParaRPr lang="en-US"/>
        </a:p>
      </dgm:t>
    </dgm:pt>
    <dgm:pt modelId="{E735301A-140A-4681-8BE0-85193F5A5C00}">
      <dgm:prSet custT="1"/>
      <dgm:spPr/>
      <dgm:t>
        <a:bodyPr/>
        <a:lstStyle/>
        <a:p>
          <a:r>
            <a:rPr lang="en-US" sz="1400" i="1" dirty="0">
              <a:latin typeface="Roboto Light"/>
            </a:rPr>
            <a:t>expectancy effects:  </a:t>
          </a:r>
          <a:r>
            <a:rPr lang="en-US" sz="1400" dirty="0">
              <a:latin typeface="Roboto Light"/>
            </a:rPr>
            <a:t>participants’ expectations</a:t>
          </a:r>
        </a:p>
      </dgm:t>
    </dgm:pt>
    <dgm:pt modelId="{A2A0902F-590B-4B87-BBAA-5B193527CFA2}" type="parTrans" cxnId="{7331AFD5-CF2F-4B86-A545-241B3BAE5E0A}">
      <dgm:prSet/>
      <dgm:spPr/>
      <dgm:t>
        <a:bodyPr/>
        <a:lstStyle/>
        <a:p>
          <a:endParaRPr lang="en-US" dirty="0"/>
        </a:p>
      </dgm:t>
    </dgm:pt>
    <dgm:pt modelId="{E2F4AFA7-86F2-44B0-8745-6D81D1091C3F}" type="sibTrans" cxnId="{7331AFD5-CF2F-4B86-A545-241B3BAE5E0A}">
      <dgm:prSet/>
      <dgm:spPr/>
      <dgm:t>
        <a:bodyPr/>
        <a:lstStyle/>
        <a:p>
          <a:endParaRPr lang="en-US"/>
        </a:p>
      </dgm:t>
    </dgm:pt>
    <dgm:pt modelId="{17639399-92AF-4E6D-8AE2-7624B43B35BC}">
      <dgm:prSet custT="1"/>
      <dgm:spPr/>
      <dgm:t>
        <a:bodyPr/>
        <a:lstStyle/>
        <a:p>
          <a:r>
            <a:rPr lang="en-US" sz="1400" b="1" i="0" dirty="0">
              <a:latin typeface="Roboto Light"/>
            </a:rPr>
            <a:t>placebos:</a:t>
          </a:r>
        </a:p>
        <a:p>
          <a:r>
            <a:rPr lang="en-US" sz="1400" dirty="0">
              <a:latin typeface="Roboto Light"/>
            </a:rPr>
            <a:t>participants do not know which treatment they are receiving</a:t>
          </a:r>
        </a:p>
      </dgm:t>
    </dgm:pt>
    <dgm:pt modelId="{A7236C27-A0D8-4370-BF04-808CC24F719B}" type="parTrans" cxnId="{40927028-2CC1-441C-9C7E-0CF6FE25111D}">
      <dgm:prSet/>
      <dgm:spPr/>
      <dgm:t>
        <a:bodyPr/>
        <a:lstStyle/>
        <a:p>
          <a:endParaRPr lang="en-US" dirty="0"/>
        </a:p>
      </dgm:t>
    </dgm:pt>
    <dgm:pt modelId="{41A34FED-6577-49CC-A311-1EE072AE6477}" type="sibTrans" cxnId="{40927028-2CC1-441C-9C7E-0CF6FE25111D}">
      <dgm:prSet/>
      <dgm:spPr/>
      <dgm:t>
        <a:bodyPr/>
        <a:lstStyle/>
        <a:p>
          <a:endParaRPr lang="en-US"/>
        </a:p>
      </dgm:t>
    </dgm:pt>
    <dgm:pt modelId="{9E3C554B-9DCA-418F-AFFE-E565C0C91A86}">
      <dgm:prSet phldrT="[Text]" custT="1"/>
      <dgm:spPr/>
      <dgm:t>
        <a:bodyPr/>
        <a:lstStyle/>
        <a:p>
          <a:r>
            <a:rPr lang="en-US" sz="2000" dirty="0">
              <a:latin typeface="Roboto Light"/>
            </a:rPr>
            <a:t>Internal Validity</a:t>
          </a:r>
        </a:p>
      </dgm:t>
    </dgm:pt>
    <dgm:pt modelId="{FFF032F7-01D8-4677-9215-395663716E95}" type="sibTrans" cxnId="{E4BDEF91-59E1-411D-818B-681D50999A17}">
      <dgm:prSet/>
      <dgm:spPr/>
      <dgm:t>
        <a:bodyPr/>
        <a:lstStyle/>
        <a:p>
          <a:endParaRPr lang="en-US"/>
        </a:p>
      </dgm:t>
    </dgm:pt>
    <dgm:pt modelId="{44E67CC0-8212-4B8D-9A5D-226D31AA1666}" type="parTrans" cxnId="{E4BDEF91-59E1-411D-818B-681D50999A17}">
      <dgm:prSet/>
      <dgm:spPr/>
      <dgm:t>
        <a:bodyPr/>
        <a:lstStyle/>
        <a:p>
          <a:endParaRPr lang="en-US"/>
        </a:p>
      </dgm:t>
    </dgm:pt>
    <dgm:pt modelId="{63266DD0-B7D3-4875-AE7B-E94BB2268DC6}">
      <dgm:prSet custT="1"/>
      <dgm:spPr/>
      <dgm:t>
        <a:bodyPr/>
        <a:lstStyle/>
        <a:p>
          <a:r>
            <a:rPr lang="en-US" sz="1400" b="1" i="0" dirty="0">
              <a:latin typeface="Roboto Light"/>
            </a:rPr>
            <a:t>double-blind experiments: </a:t>
          </a:r>
          <a:r>
            <a:rPr lang="en-US" sz="1400" i="0" dirty="0">
              <a:latin typeface="Roboto Light"/>
            </a:rPr>
            <a:t>neither the participants nor the experimenter know which treatment given participants are receiving</a:t>
          </a:r>
        </a:p>
      </dgm:t>
    </dgm:pt>
    <dgm:pt modelId="{E82D6C1F-8F38-445F-B4C5-3F0F824BE579}" type="parTrans" cxnId="{CD1EAB9B-E0F1-48C5-8D97-1EFBEE533961}">
      <dgm:prSet/>
      <dgm:spPr/>
      <dgm:t>
        <a:bodyPr/>
        <a:lstStyle/>
        <a:p>
          <a:endParaRPr lang="en-US" dirty="0"/>
        </a:p>
      </dgm:t>
    </dgm:pt>
    <dgm:pt modelId="{62592BC2-AAC6-424F-BCCD-57BF09663384}" type="sibTrans" cxnId="{CD1EAB9B-E0F1-48C5-8D97-1EFBEE533961}">
      <dgm:prSet/>
      <dgm:spPr/>
      <dgm:t>
        <a:bodyPr/>
        <a:lstStyle/>
        <a:p>
          <a:endParaRPr lang="en-US"/>
        </a:p>
      </dgm:t>
    </dgm:pt>
    <dgm:pt modelId="{ED15A6FC-841A-4DE9-B0D2-9BF76154619B}">
      <dgm:prSet custT="1"/>
      <dgm:spPr/>
      <dgm:t>
        <a:bodyPr/>
        <a:lstStyle/>
        <a:p>
          <a:r>
            <a:rPr lang="en-US" sz="1400" b="1" i="0" dirty="0">
              <a:latin typeface="Roboto Light"/>
            </a:rPr>
            <a:t>experimenter bias: </a:t>
          </a:r>
          <a:r>
            <a:rPr lang="en-US" sz="1400" i="0" dirty="0">
              <a:latin typeface="Roboto Light"/>
            </a:rPr>
            <a:t>experimenter treats participants in different conditions differently</a:t>
          </a:r>
          <a:endParaRPr lang="en-US" sz="1400" dirty="0">
            <a:latin typeface="Roboto Light"/>
          </a:endParaRPr>
        </a:p>
      </dgm:t>
    </dgm:pt>
    <dgm:pt modelId="{85297E4A-DCD2-4ED0-B7E5-7D36AA33D4CF}" type="parTrans" cxnId="{91BBDA5A-9F31-4BC3-AA48-323D4150FE10}">
      <dgm:prSet/>
      <dgm:spPr/>
      <dgm:t>
        <a:bodyPr/>
        <a:lstStyle/>
        <a:p>
          <a:endParaRPr lang="en-US" dirty="0"/>
        </a:p>
      </dgm:t>
    </dgm:pt>
    <dgm:pt modelId="{8CD2E1D2-5BEC-46E5-B3C9-697786BB1CDF}" type="sibTrans" cxnId="{91BBDA5A-9F31-4BC3-AA48-323D4150FE10}">
      <dgm:prSet/>
      <dgm:spPr/>
      <dgm:t>
        <a:bodyPr/>
        <a:lstStyle/>
        <a:p>
          <a:endParaRPr lang="en-US"/>
        </a:p>
      </dgm:t>
    </dgm:pt>
    <dgm:pt modelId="{2ADF1FA7-4A93-4A80-ADFC-884750CB5965}" type="pres">
      <dgm:prSet presAssocID="{1D0FF726-13BD-48C0-B634-C76946890567}" presName="mainComposite" presStyleCnt="0">
        <dgm:presLayoutVars>
          <dgm:chPref val="1"/>
          <dgm:dir/>
          <dgm:animOne val="branch"/>
          <dgm:animLvl val="lvl"/>
          <dgm:resizeHandles val="exact"/>
        </dgm:presLayoutVars>
      </dgm:prSet>
      <dgm:spPr/>
    </dgm:pt>
    <dgm:pt modelId="{C4EA95A7-3AD9-4BA7-9546-9FA453034E72}" type="pres">
      <dgm:prSet presAssocID="{1D0FF726-13BD-48C0-B634-C76946890567}" presName="hierFlow" presStyleCnt="0"/>
      <dgm:spPr/>
    </dgm:pt>
    <dgm:pt modelId="{3726C4DC-40A3-479B-9208-26CCCE498838}" type="pres">
      <dgm:prSet presAssocID="{1D0FF726-13BD-48C0-B634-C76946890567}" presName="firstBuf" presStyleCnt="0"/>
      <dgm:spPr/>
    </dgm:pt>
    <dgm:pt modelId="{539D7390-BA47-49CD-965E-4E8240940052}" type="pres">
      <dgm:prSet presAssocID="{1D0FF726-13BD-48C0-B634-C76946890567}" presName="hierChild1" presStyleCnt="0">
        <dgm:presLayoutVars>
          <dgm:chPref val="1"/>
          <dgm:animOne val="branch"/>
          <dgm:animLvl val="lvl"/>
        </dgm:presLayoutVars>
      </dgm:prSet>
      <dgm:spPr/>
    </dgm:pt>
    <dgm:pt modelId="{BDBA98A1-1DEB-4C0F-AA42-3ED1B3FB8698}" type="pres">
      <dgm:prSet presAssocID="{5B186C18-232B-4310-8544-806FCADAC679}" presName="Name17" presStyleCnt="0"/>
      <dgm:spPr/>
    </dgm:pt>
    <dgm:pt modelId="{70FF0404-76BB-43BC-9C8A-BBFE4985F403}" type="pres">
      <dgm:prSet presAssocID="{5B186C18-232B-4310-8544-806FCADAC679}" presName="level1Shape" presStyleLbl="node0" presStyleIdx="0" presStyleCnt="1" custScaleY="256518">
        <dgm:presLayoutVars>
          <dgm:chPref val="3"/>
        </dgm:presLayoutVars>
      </dgm:prSet>
      <dgm:spPr/>
    </dgm:pt>
    <dgm:pt modelId="{A33738D5-9972-451E-98EB-8B0578FCB91A}" type="pres">
      <dgm:prSet presAssocID="{5B186C18-232B-4310-8544-806FCADAC679}" presName="hierChild2" presStyleCnt="0"/>
      <dgm:spPr/>
    </dgm:pt>
    <dgm:pt modelId="{5103C3E8-D987-4168-B311-573A548CD8A7}" type="pres">
      <dgm:prSet presAssocID="{A2A0902F-590B-4B87-BBAA-5B193527CFA2}" presName="Name25" presStyleLbl="parChTrans1D2" presStyleIdx="0" presStyleCnt="2"/>
      <dgm:spPr/>
    </dgm:pt>
    <dgm:pt modelId="{74219173-DB64-44B9-9B99-C4063E0FC1F1}" type="pres">
      <dgm:prSet presAssocID="{A2A0902F-590B-4B87-BBAA-5B193527CFA2}" presName="connTx" presStyleLbl="parChTrans1D2" presStyleIdx="0" presStyleCnt="2"/>
      <dgm:spPr/>
    </dgm:pt>
    <dgm:pt modelId="{BFB6877F-358C-4BF3-A9A6-F8298830AA69}" type="pres">
      <dgm:prSet presAssocID="{E735301A-140A-4681-8BE0-85193F5A5C00}" presName="Name30" presStyleCnt="0"/>
      <dgm:spPr/>
    </dgm:pt>
    <dgm:pt modelId="{4424B599-BBCF-40D2-A7D9-6640A417C952}" type="pres">
      <dgm:prSet presAssocID="{E735301A-140A-4681-8BE0-85193F5A5C00}" presName="level2Shape" presStyleLbl="node2" presStyleIdx="0" presStyleCnt="2"/>
      <dgm:spPr/>
    </dgm:pt>
    <dgm:pt modelId="{F9547BE9-6809-495B-B992-4151576B1620}" type="pres">
      <dgm:prSet presAssocID="{E735301A-140A-4681-8BE0-85193F5A5C00}" presName="hierChild3" presStyleCnt="0"/>
      <dgm:spPr/>
    </dgm:pt>
    <dgm:pt modelId="{343D3375-9A7F-4552-81CA-D4EC19043783}" type="pres">
      <dgm:prSet presAssocID="{A7236C27-A0D8-4370-BF04-808CC24F719B}" presName="Name25" presStyleLbl="parChTrans1D3" presStyleIdx="0" presStyleCnt="2"/>
      <dgm:spPr/>
    </dgm:pt>
    <dgm:pt modelId="{FA8265EF-26FC-4E8C-89DD-9F5187B323B1}" type="pres">
      <dgm:prSet presAssocID="{A7236C27-A0D8-4370-BF04-808CC24F719B}" presName="connTx" presStyleLbl="parChTrans1D3" presStyleIdx="0" presStyleCnt="2"/>
      <dgm:spPr/>
    </dgm:pt>
    <dgm:pt modelId="{3D6986C0-214C-441D-BE05-960FF9170301}" type="pres">
      <dgm:prSet presAssocID="{17639399-92AF-4E6D-8AE2-7624B43B35BC}" presName="Name30" presStyleCnt="0"/>
      <dgm:spPr/>
    </dgm:pt>
    <dgm:pt modelId="{D83A01C6-5940-4FB2-8A25-BA18AAC481BC}" type="pres">
      <dgm:prSet presAssocID="{17639399-92AF-4E6D-8AE2-7624B43B35BC}" presName="level2Shape" presStyleLbl="node3" presStyleIdx="0" presStyleCnt="2" custScaleX="120225" custScaleY="132733"/>
      <dgm:spPr/>
    </dgm:pt>
    <dgm:pt modelId="{C383144D-32CE-4E3B-A41B-18141016DA79}" type="pres">
      <dgm:prSet presAssocID="{17639399-92AF-4E6D-8AE2-7624B43B35BC}" presName="hierChild3" presStyleCnt="0"/>
      <dgm:spPr/>
    </dgm:pt>
    <dgm:pt modelId="{6743FA35-A871-4DE9-B8FE-9811BF9FB4BE}" type="pres">
      <dgm:prSet presAssocID="{85297E4A-DCD2-4ED0-B7E5-7D36AA33D4CF}" presName="Name25" presStyleLbl="parChTrans1D2" presStyleIdx="1" presStyleCnt="2"/>
      <dgm:spPr/>
    </dgm:pt>
    <dgm:pt modelId="{BFA1F980-DBF7-4463-919F-A7C9223A1978}" type="pres">
      <dgm:prSet presAssocID="{85297E4A-DCD2-4ED0-B7E5-7D36AA33D4CF}" presName="connTx" presStyleLbl="parChTrans1D2" presStyleIdx="1" presStyleCnt="2"/>
      <dgm:spPr/>
    </dgm:pt>
    <dgm:pt modelId="{F349F031-88DE-4631-BFB2-05A8EAC5A6FF}" type="pres">
      <dgm:prSet presAssocID="{ED15A6FC-841A-4DE9-B0D2-9BF76154619B}" presName="Name30" presStyleCnt="0"/>
      <dgm:spPr/>
    </dgm:pt>
    <dgm:pt modelId="{0B8D47C5-DA58-460C-956C-EF82A995B9A9}" type="pres">
      <dgm:prSet presAssocID="{ED15A6FC-841A-4DE9-B0D2-9BF76154619B}" presName="level2Shape" presStyleLbl="node2" presStyleIdx="1" presStyleCnt="2" custScaleY="121664"/>
      <dgm:spPr/>
    </dgm:pt>
    <dgm:pt modelId="{F0AB35C4-3BF0-42E6-ADCE-796622AB26AC}" type="pres">
      <dgm:prSet presAssocID="{ED15A6FC-841A-4DE9-B0D2-9BF76154619B}" presName="hierChild3" presStyleCnt="0"/>
      <dgm:spPr/>
    </dgm:pt>
    <dgm:pt modelId="{1024F93F-D557-4FAE-8423-2B95FE5FC385}" type="pres">
      <dgm:prSet presAssocID="{E82D6C1F-8F38-445F-B4C5-3F0F824BE579}" presName="Name25" presStyleLbl="parChTrans1D3" presStyleIdx="1" presStyleCnt="2"/>
      <dgm:spPr/>
    </dgm:pt>
    <dgm:pt modelId="{74058E4E-E44B-4E35-B1B2-7F86D4A6BE39}" type="pres">
      <dgm:prSet presAssocID="{E82D6C1F-8F38-445F-B4C5-3F0F824BE579}" presName="connTx" presStyleLbl="parChTrans1D3" presStyleIdx="1" presStyleCnt="2"/>
      <dgm:spPr/>
    </dgm:pt>
    <dgm:pt modelId="{C4CD1ED7-AFFA-4E4A-8AC2-B2C217DDA672}" type="pres">
      <dgm:prSet presAssocID="{63266DD0-B7D3-4875-AE7B-E94BB2268DC6}" presName="Name30" presStyleCnt="0"/>
      <dgm:spPr/>
    </dgm:pt>
    <dgm:pt modelId="{3CF48954-47BF-4CC1-8DA8-845E94A7B4F0}" type="pres">
      <dgm:prSet presAssocID="{63266DD0-B7D3-4875-AE7B-E94BB2268DC6}" presName="level2Shape" presStyleLbl="node3" presStyleIdx="1" presStyleCnt="2" custScaleX="119065" custScaleY="177579"/>
      <dgm:spPr/>
    </dgm:pt>
    <dgm:pt modelId="{24A7FC9F-87A1-48E9-BFB7-8E59E6B70B30}" type="pres">
      <dgm:prSet presAssocID="{63266DD0-B7D3-4875-AE7B-E94BB2268DC6}" presName="hierChild3" presStyleCnt="0"/>
      <dgm:spPr/>
    </dgm:pt>
    <dgm:pt modelId="{2540B553-EDB0-4BF0-AA00-473162A5113F}" type="pres">
      <dgm:prSet presAssocID="{1D0FF726-13BD-48C0-B634-C76946890567}" presName="bgShapesFlow" presStyleCnt="0"/>
      <dgm:spPr/>
    </dgm:pt>
    <dgm:pt modelId="{39BDA6B5-8D80-4330-AADC-75BABB508A4E}" type="pres">
      <dgm:prSet presAssocID="{9E3C554B-9DCA-418F-AFFE-E565C0C91A86}" presName="rectComp" presStyleCnt="0"/>
      <dgm:spPr/>
    </dgm:pt>
    <dgm:pt modelId="{3AFE20B4-F6C7-4B2C-84E5-E54CB48590CD}" type="pres">
      <dgm:prSet presAssocID="{9E3C554B-9DCA-418F-AFFE-E565C0C91A86}" presName="bgRect" presStyleLbl="bgShp" presStyleIdx="0" presStyleCnt="3"/>
      <dgm:spPr/>
    </dgm:pt>
    <dgm:pt modelId="{2D132F4D-4D58-47EB-A6C3-6B4E61FAE5A1}" type="pres">
      <dgm:prSet presAssocID="{9E3C554B-9DCA-418F-AFFE-E565C0C91A86}" presName="bgRectTx" presStyleLbl="bgShp" presStyleIdx="0" presStyleCnt="3">
        <dgm:presLayoutVars>
          <dgm:bulletEnabled val="1"/>
        </dgm:presLayoutVars>
      </dgm:prSet>
      <dgm:spPr/>
    </dgm:pt>
    <dgm:pt modelId="{8BF80105-CA1E-4A4F-A493-BEF1EE48FE3F}" type="pres">
      <dgm:prSet presAssocID="{9E3C554B-9DCA-418F-AFFE-E565C0C91A86}" presName="spComp" presStyleCnt="0"/>
      <dgm:spPr/>
    </dgm:pt>
    <dgm:pt modelId="{7745D2B3-BA15-41B7-8FEB-D13C717835F8}" type="pres">
      <dgm:prSet presAssocID="{9E3C554B-9DCA-418F-AFFE-E565C0C91A86}" presName="hSp" presStyleCnt="0"/>
      <dgm:spPr/>
    </dgm:pt>
    <dgm:pt modelId="{41B45CF4-014E-4BEB-AEF7-4F07AB62EDFE}" type="pres">
      <dgm:prSet presAssocID="{A1993F3C-CF6F-4B37-A3D4-80941BB49B14}" presName="rectComp" presStyleCnt="0"/>
      <dgm:spPr/>
    </dgm:pt>
    <dgm:pt modelId="{F7B68147-DE49-4375-8854-BCB22A4E5D11}" type="pres">
      <dgm:prSet presAssocID="{A1993F3C-CF6F-4B37-A3D4-80941BB49B14}" presName="bgRect" presStyleLbl="bgShp" presStyleIdx="1" presStyleCnt="3"/>
      <dgm:spPr/>
    </dgm:pt>
    <dgm:pt modelId="{4CF1A7CB-5573-463A-8B27-2247768CE396}" type="pres">
      <dgm:prSet presAssocID="{A1993F3C-CF6F-4B37-A3D4-80941BB49B14}" presName="bgRectTx" presStyleLbl="bgShp" presStyleIdx="1" presStyleCnt="3">
        <dgm:presLayoutVars>
          <dgm:bulletEnabled val="1"/>
        </dgm:presLayoutVars>
      </dgm:prSet>
      <dgm:spPr/>
    </dgm:pt>
    <dgm:pt modelId="{5D288D00-965C-4AAF-9FD5-45565E7EA42A}" type="pres">
      <dgm:prSet presAssocID="{A1993F3C-CF6F-4B37-A3D4-80941BB49B14}" presName="spComp" presStyleCnt="0"/>
      <dgm:spPr/>
    </dgm:pt>
    <dgm:pt modelId="{7476B54D-5353-445D-B420-6609A310A419}" type="pres">
      <dgm:prSet presAssocID="{A1993F3C-CF6F-4B37-A3D4-80941BB49B14}" presName="hSp" presStyleCnt="0"/>
      <dgm:spPr/>
    </dgm:pt>
    <dgm:pt modelId="{143A163D-4BC9-4A6D-85A2-E0E65ADE899F}" type="pres">
      <dgm:prSet presAssocID="{98B5698F-FCE0-4423-8C97-9E2795C32932}" presName="rectComp" presStyleCnt="0"/>
      <dgm:spPr/>
    </dgm:pt>
    <dgm:pt modelId="{45B5D83B-C2EA-4DD6-AD50-9F85C7D09A96}" type="pres">
      <dgm:prSet presAssocID="{98B5698F-FCE0-4423-8C97-9E2795C32932}" presName="bgRect" presStyleLbl="bgShp" presStyleIdx="2" presStyleCnt="3" custScaleX="113140"/>
      <dgm:spPr/>
    </dgm:pt>
    <dgm:pt modelId="{271FFBC0-7F4C-4CEB-B95B-A25CBFEEA717}" type="pres">
      <dgm:prSet presAssocID="{98B5698F-FCE0-4423-8C97-9E2795C32932}" presName="bgRectTx" presStyleLbl="bgShp" presStyleIdx="2" presStyleCnt="3">
        <dgm:presLayoutVars>
          <dgm:bulletEnabled val="1"/>
        </dgm:presLayoutVars>
      </dgm:prSet>
      <dgm:spPr/>
    </dgm:pt>
  </dgm:ptLst>
  <dgm:cxnLst>
    <dgm:cxn modelId="{50B52600-3BCC-4764-B051-80BE7DBD9972}" type="presOf" srcId="{A7236C27-A0D8-4370-BF04-808CC24F719B}" destId="{FA8265EF-26FC-4E8C-89DD-9F5187B323B1}" srcOrd="1" destOrd="0" presId="urn:microsoft.com/office/officeart/2005/8/layout/hierarchy5"/>
    <dgm:cxn modelId="{89D37C01-B17B-42D8-9108-503F9D3582AD}" type="presOf" srcId="{1D0FF726-13BD-48C0-B634-C76946890567}" destId="{2ADF1FA7-4A93-4A80-ADFC-884750CB5965}" srcOrd="0" destOrd="0" presId="urn:microsoft.com/office/officeart/2005/8/layout/hierarchy5"/>
    <dgm:cxn modelId="{D6A20A02-B1CB-4751-B52F-083B134F4449}" type="presOf" srcId="{85297E4A-DCD2-4ED0-B7E5-7D36AA33D4CF}" destId="{BFA1F980-DBF7-4463-919F-A7C9223A1978}" srcOrd="1" destOrd="0" presId="urn:microsoft.com/office/officeart/2005/8/layout/hierarchy5"/>
    <dgm:cxn modelId="{B7042F02-EDB1-49A7-8188-966726591132}" type="presOf" srcId="{A1993F3C-CF6F-4B37-A3D4-80941BB49B14}" destId="{4CF1A7CB-5573-463A-8B27-2247768CE396}" srcOrd="1" destOrd="0" presId="urn:microsoft.com/office/officeart/2005/8/layout/hierarchy5"/>
    <dgm:cxn modelId="{7A9DFF02-4957-4868-AAFF-47EB5F5683DD}" type="presOf" srcId="{A7236C27-A0D8-4370-BF04-808CC24F719B}" destId="{343D3375-9A7F-4552-81CA-D4EC19043783}" srcOrd="0" destOrd="0" presId="urn:microsoft.com/office/officeart/2005/8/layout/hierarchy5"/>
    <dgm:cxn modelId="{23104608-286D-4BE7-8567-1B1B01FE94CB}" type="presOf" srcId="{5B186C18-232B-4310-8544-806FCADAC679}" destId="{70FF0404-76BB-43BC-9C8A-BBFE4985F403}" srcOrd="0" destOrd="0" presId="urn:microsoft.com/office/officeart/2005/8/layout/hierarchy5"/>
    <dgm:cxn modelId="{7E2A850A-BD96-49C8-92A3-3981952A4B52}" type="presOf" srcId="{98B5698F-FCE0-4423-8C97-9E2795C32932}" destId="{45B5D83B-C2EA-4DD6-AD50-9F85C7D09A96}" srcOrd="0" destOrd="0" presId="urn:microsoft.com/office/officeart/2005/8/layout/hierarchy5"/>
    <dgm:cxn modelId="{B3B8D117-ADF9-484A-A20C-6F307D9AB454}" srcId="{1D0FF726-13BD-48C0-B634-C76946890567}" destId="{5B186C18-232B-4310-8544-806FCADAC679}" srcOrd="0" destOrd="0" parTransId="{BAD5471C-00D2-4D54-A4AA-17B6B30AD112}" sibTransId="{94C7D0BF-015B-4EF0-8B43-30069C2926A6}"/>
    <dgm:cxn modelId="{CCC55A1F-CEC9-4413-98B1-55449B7053B7}" srcId="{1D0FF726-13BD-48C0-B634-C76946890567}" destId="{A1993F3C-CF6F-4B37-A3D4-80941BB49B14}" srcOrd="2" destOrd="0" parTransId="{5EABCAC7-3CF6-4049-8F44-5EBCB218D179}" sibTransId="{4B8A6A15-B94F-4D02-9B21-4FEFF51FE8BD}"/>
    <dgm:cxn modelId="{BF6F2221-BD2E-4E22-8826-B7E42A867CD1}" type="presOf" srcId="{9E3C554B-9DCA-418F-AFFE-E565C0C91A86}" destId="{2D132F4D-4D58-47EB-A6C3-6B4E61FAE5A1}" srcOrd="1" destOrd="0" presId="urn:microsoft.com/office/officeart/2005/8/layout/hierarchy5"/>
    <dgm:cxn modelId="{C0F52727-4362-479C-AE82-8B78D4344C1E}" type="presOf" srcId="{85297E4A-DCD2-4ED0-B7E5-7D36AA33D4CF}" destId="{6743FA35-A871-4DE9-B8FE-9811BF9FB4BE}" srcOrd="0" destOrd="0" presId="urn:microsoft.com/office/officeart/2005/8/layout/hierarchy5"/>
    <dgm:cxn modelId="{40927028-2CC1-441C-9C7E-0CF6FE25111D}" srcId="{E735301A-140A-4681-8BE0-85193F5A5C00}" destId="{17639399-92AF-4E6D-8AE2-7624B43B35BC}" srcOrd="0" destOrd="0" parTransId="{A7236C27-A0D8-4370-BF04-808CC24F719B}" sibTransId="{41A34FED-6577-49CC-A311-1EE072AE6477}"/>
    <dgm:cxn modelId="{91BBDA5A-9F31-4BC3-AA48-323D4150FE10}" srcId="{5B186C18-232B-4310-8544-806FCADAC679}" destId="{ED15A6FC-841A-4DE9-B0D2-9BF76154619B}" srcOrd="1" destOrd="0" parTransId="{85297E4A-DCD2-4ED0-B7E5-7D36AA33D4CF}" sibTransId="{8CD2E1D2-5BEC-46E5-B3C9-697786BB1CDF}"/>
    <dgm:cxn modelId="{30F17D84-698C-4234-8B46-5FE6C6A20C91}" type="presOf" srcId="{E82D6C1F-8F38-445F-B4C5-3F0F824BE579}" destId="{74058E4E-E44B-4E35-B1B2-7F86D4A6BE39}" srcOrd="1" destOrd="0" presId="urn:microsoft.com/office/officeart/2005/8/layout/hierarchy5"/>
    <dgm:cxn modelId="{D93C3789-2E7B-4D48-8985-447A94C3E71C}" type="presOf" srcId="{A1993F3C-CF6F-4B37-A3D4-80941BB49B14}" destId="{F7B68147-DE49-4375-8854-BCB22A4E5D11}" srcOrd="0" destOrd="0" presId="urn:microsoft.com/office/officeart/2005/8/layout/hierarchy5"/>
    <dgm:cxn modelId="{E4BDEF91-59E1-411D-818B-681D50999A17}" srcId="{1D0FF726-13BD-48C0-B634-C76946890567}" destId="{9E3C554B-9DCA-418F-AFFE-E565C0C91A86}" srcOrd="1" destOrd="0" parTransId="{44E67CC0-8212-4B8D-9A5D-226D31AA1666}" sibTransId="{FFF032F7-01D8-4677-9215-395663716E95}"/>
    <dgm:cxn modelId="{CD1EAB9B-E0F1-48C5-8D97-1EFBEE533961}" srcId="{ED15A6FC-841A-4DE9-B0D2-9BF76154619B}" destId="{63266DD0-B7D3-4875-AE7B-E94BB2268DC6}" srcOrd="0" destOrd="0" parTransId="{E82D6C1F-8F38-445F-B4C5-3F0F824BE579}" sibTransId="{62592BC2-AAC6-424F-BCCD-57BF09663384}"/>
    <dgm:cxn modelId="{41F2B8A9-2CA8-493C-BAD0-4735D43370F5}" type="presOf" srcId="{E82D6C1F-8F38-445F-B4C5-3F0F824BE579}" destId="{1024F93F-D557-4FAE-8423-2B95FE5FC385}" srcOrd="0" destOrd="0" presId="urn:microsoft.com/office/officeart/2005/8/layout/hierarchy5"/>
    <dgm:cxn modelId="{271B12B5-3AEB-4DD3-9951-DA02C2F549C2}" type="presOf" srcId="{17639399-92AF-4E6D-8AE2-7624B43B35BC}" destId="{D83A01C6-5940-4FB2-8A25-BA18AAC481BC}" srcOrd="0" destOrd="0" presId="urn:microsoft.com/office/officeart/2005/8/layout/hierarchy5"/>
    <dgm:cxn modelId="{B4EB30B8-314F-40B0-A0A6-C2B3F33765E2}" type="presOf" srcId="{63266DD0-B7D3-4875-AE7B-E94BB2268DC6}" destId="{3CF48954-47BF-4CC1-8DA8-845E94A7B4F0}" srcOrd="0" destOrd="0" presId="urn:microsoft.com/office/officeart/2005/8/layout/hierarchy5"/>
    <dgm:cxn modelId="{5E2B44BD-37FE-4A85-A134-38059962B839}" type="presOf" srcId="{9E3C554B-9DCA-418F-AFFE-E565C0C91A86}" destId="{3AFE20B4-F6C7-4B2C-84E5-E54CB48590CD}" srcOrd="0" destOrd="0" presId="urn:microsoft.com/office/officeart/2005/8/layout/hierarchy5"/>
    <dgm:cxn modelId="{6D7C62D0-EFD1-4591-BFE8-F7BF1AD5D9D8}" srcId="{1D0FF726-13BD-48C0-B634-C76946890567}" destId="{98B5698F-FCE0-4423-8C97-9E2795C32932}" srcOrd="3" destOrd="0" parTransId="{4BB6A991-19E9-4795-83D7-31AC2C86ADFB}" sibTransId="{AE6C82AE-8615-46FB-9889-1EE4E3FD04F3}"/>
    <dgm:cxn modelId="{7331AFD5-CF2F-4B86-A545-241B3BAE5E0A}" srcId="{5B186C18-232B-4310-8544-806FCADAC679}" destId="{E735301A-140A-4681-8BE0-85193F5A5C00}" srcOrd="0" destOrd="0" parTransId="{A2A0902F-590B-4B87-BBAA-5B193527CFA2}" sibTransId="{E2F4AFA7-86F2-44B0-8745-6D81D1091C3F}"/>
    <dgm:cxn modelId="{96DD0DF5-652D-4810-A5F2-5F7309393468}" type="presOf" srcId="{E735301A-140A-4681-8BE0-85193F5A5C00}" destId="{4424B599-BBCF-40D2-A7D9-6640A417C952}" srcOrd="0" destOrd="0" presId="urn:microsoft.com/office/officeart/2005/8/layout/hierarchy5"/>
    <dgm:cxn modelId="{46C76EFB-8D22-4EA8-8707-0F1F75CB0B64}" type="presOf" srcId="{A2A0902F-590B-4B87-BBAA-5B193527CFA2}" destId="{74219173-DB64-44B9-9B99-C4063E0FC1F1}" srcOrd="1" destOrd="0" presId="urn:microsoft.com/office/officeart/2005/8/layout/hierarchy5"/>
    <dgm:cxn modelId="{5BE967FC-7F74-4CCC-A906-5FE489827154}" type="presOf" srcId="{ED15A6FC-841A-4DE9-B0D2-9BF76154619B}" destId="{0B8D47C5-DA58-460C-956C-EF82A995B9A9}" srcOrd="0" destOrd="0" presId="urn:microsoft.com/office/officeart/2005/8/layout/hierarchy5"/>
    <dgm:cxn modelId="{C46044FE-026A-428A-9C80-3415BA63F877}" type="presOf" srcId="{A2A0902F-590B-4B87-BBAA-5B193527CFA2}" destId="{5103C3E8-D987-4168-B311-573A548CD8A7}" srcOrd="0" destOrd="0" presId="urn:microsoft.com/office/officeart/2005/8/layout/hierarchy5"/>
    <dgm:cxn modelId="{47F450FE-B5F7-4C45-8961-B8E5C231943E}" type="presOf" srcId="{98B5698F-FCE0-4423-8C97-9E2795C32932}" destId="{271FFBC0-7F4C-4CEB-B95B-A25CBFEEA717}" srcOrd="1" destOrd="0" presId="urn:microsoft.com/office/officeart/2005/8/layout/hierarchy5"/>
    <dgm:cxn modelId="{D4CA309D-FB7E-4F7F-BC81-187069380F86}" type="presParOf" srcId="{2ADF1FA7-4A93-4A80-ADFC-884750CB5965}" destId="{C4EA95A7-3AD9-4BA7-9546-9FA453034E72}" srcOrd="0" destOrd="0" presId="urn:microsoft.com/office/officeart/2005/8/layout/hierarchy5"/>
    <dgm:cxn modelId="{48DE8B36-B3A8-46B1-8F98-3A739781D6BB}" type="presParOf" srcId="{C4EA95A7-3AD9-4BA7-9546-9FA453034E72}" destId="{3726C4DC-40A3-479B-9208-26CCCE498838}" srcOrd="0" destOrd="0" presId="urn:microsoft.com/office/officeart/2005/8/layout/hierarchy5"/>
    <dgm:cxn modelId="{3B39FE21-1BEB-4D8C-BE03-66260850331C}" type="presParOf" srcId="{C4EA95A7-3AD9-4BA7-9546-9FA453034E72}" destId="{539D7390-BA47-49CD-965E-4E8240940052}" srcOrd="1" destOrd="0" presId="urn:microsoft.com/office/officeart/2005/8/layout/hierarchy5"/>
    <dgm:cxn modelId="{7D95F5F9-4E6C-4176-96AE-B02065A6CBB7}" type="presParOf" srcId="{539D7390-BA47-49CD-965E-4E8240940052}" destId="{BDBA98A1-1DEB-4C0F-AA42-3ED1B3FB8698}" srcOrd="0" destOrd="0" presId="urn:microsoft.com/office/officeart/2005/8/layout/hierarchy5"/>
    <dgm:cxn modelId="{A43838D7-2D4E-4F55-A699-4E6182C98662}" type="presParOf" srcId="{BDBA98A1-1DEB-4C0F-AA42-3ED1B3FB8698}" destId="{70FF0404-76BB-43BC-9C8A-BBFE4985F403}" srcOrd="0" destOrd="0" presId="urn:microsoft.com/office/officeart/2005/8/layout/hierarchy5"/>
    <dgm:cxn modelId="{2A10A67E-A440-44AF-8934-81D280074EBE}" type="presParOf" srcId="{BDBA98A1-1DEB-4C0F-AA42-3ED1B3FB8698}" destId="{A33738D5-9972-451E-98EB-8B0578FCB91A}" srcOrd="1" destOrd="0" presId="urn:microsoft.com/office/officeart/2005/8/layout/hierarchy5"/>
    <dgm:cxn modelId="{BD072A81-44FC-4727-AF9D-3C136FA05400}" type="presParOf" srcId="{A33738D5-9972-451E-98EB-8B0578FCB91A}" destId="{5103C3E8-D987-4168-B311-573A548CD8A7}" srcOrd="0" destOrd="0" presId="urn:microsoft.com/office/officeart/2005/8/layout/hierarchy5"/>
    <dgm:cxn modelId="{8364C964-4EB7-4F58-BCEC-E8902FD9DD3B}" type="presParOf" srcId="{5103C3E8-D987-4168-B311-573A548CD8A7}" destId="{74219173-DB64-44B9-9B99-C4063E0FC1F1}" srcOrd="0" destOrd="0" presId="urn:microsoft.com/office/officeart/2005/8/layout/hierarchy5"/>
    <dgm:cxn modelId="{F16C0DC1-D9C4-47FF-A33D-6C50BF4F1FD5}" type="presParOf" srcId="{A33738D5-9972-451E-98EB-8B0578FCB91A}" destId="{BFB6877F-358C-4BF3-A9A6-F8298830AA69}" srcOrd="1" destOrd="0" presId="urn:microsoft.com/office/officeart/2005/8/layout/hierarchy5"/>
    <dgm:cxn modelId="{348F4EA5-4FBB-45B2-8188-6109E0B98C38}" type="presParOf" srcId="{BFB6877F-358C-4BF3-A9A6-F8298830AA69}" destId="{4424B599-BBCF-40D2-A7D9-6640A417C952}" srcOrd="0" destOrd="0" presId="urn:microsoft.com/office/officeart/2005/8/layout/hierarchy5"/>
    <dgm:cxn modelId="{86CE7203-BD09-42BC-95FB-E5EA549F02F1}" type="presParOf" srcId="{BFB6877F-358C-4BF3-A9A6-F8298830AA69}" destId="{F9547BE9-6809-495B-B992-4151576B1620}" srcOrd="1" destOrd="0" presId="urn:microsoft.com/office/officeart/2005/8/layout/hierarchy5"/>
    <dgm:cxn modelId="{892D2BFF-8188-4247-B619-5A58D8060560}" type="presParOf" srcId="{F9547BE9-6809-495B-B992-4151576B1620}" destId="{343D3375-9A7F-4552-81CA-D4EC19043783}" srcOrd="0" destOrd="0" presId="urn:microsoft.com/office/officeart/2005/8/layout/hierarchy5"/>
    <dgm:cxn modelId="{B3DCBD6A-7D93-4F32-8C4C-428416A38985}" type="presParOf" srcId="{343D3375-9A7F-4552-81CA-D4EC19043783}" destId="{FA8265EF-26FC-4E8C-89DD-9F5187B323B1}" srcOrd="0" destOrd="0" presId="urn:microsoft.com/office/officeart/2005/8/layout/hierarchy5"/>
    <dgm:cxn modelId="{F73F84AB-3DA1-4320-8E4F-3E36590B3239}" type="presParOf" srcId="{F9547BE9-6809-495B-B992-4151576B1620}" destId="{3D6986C0-214C-441D-BE05-960FF9170301}" srcOrd="1" destOrd="0" presId="urn:microsoft.com/office/officeart/2005/8/layout/hierarchy5"/>
    <dgm:cxn modelId="{1DAD3364-DBAF-4128-AC56-A7FF13D3540C}" type="presParOf" srcId="{3D6986C0-214C-441D-BE05-960FF9170301}" destId="{D83A01C6-5940-4FB2-8A25-BA18AAC481BC}" srcOrd="0" destOrd="0" presId="urn:microsoft.com/office/officeart/2005/8/layout/hierarchy5"/>
    <dgm:cxn modelId="{EF90D47D-3E88-4E40-9A40-8E2923AFBE7D}" type="presParOf" srcId="{3D6986C0-214C-441D-BE05-960FF9170301}" destId="{C383144D-32CE-4E3B-A41B-18141016DA79}" srcOrd="1" destOrd="0" presId="urn:microsoft.com/office/officeart/2005/8/layout/hierarchy5"/>
    <dgm:cxn modelId="{37B5F27E-5A0A-436C-9F8F-8DA64CDD5877}" type="presParOf" srcId="{A33738D5-9972-451E-98EB-8B0578FCB91A}" destId="{6743FA35-A871-4DE9-B8FE-9811BF9FB4BE}" srcOrd="2" destOrd="0" presId="urn:microsoft.com/office/officeart/2005/8/layout/hierarchy5"/>
    <dgm:cxn modelId="{9AB9D0C0-74E7-4B66-A4BF-9F45879DBCAE}" type="presParOf" srcId="{6743FA35-A871-4DE9-B8FE-9811BF9FB4BE}" destId="{BFA1F980-DBF7-4463-919F-A7C9223A1978}" srcOrd="0" destOrd="0" presId="urn:microsoft.com/office/officeart/2005/8/layout/hierarchy5"/>
    <dgm:cxn modelId="{DE1D36F6-8CAF-4646-9403-490AB6F1B678}" type="presParOf" srcId="{A33738D5-9972-451E-98EB-8B0578FCB91A}" destId="{F349F031-88DE-4631-BFB2-05A8EAC5A6FF}" srcOrd="3" destOrd="0" presId="urn:microsoft.com/office/officeart/2005/8/layout/hierarchy5"/>
    <dgm:cxn modelId="{02E3B330-4F94-450C-A73C-73EFE96522D6}" type="presParOf" srcId="{F349F031-88DE-4631-BFB2-05A8EAC5A6FF}" destId="{0B8D47C5-DA58-460C-956C-EF82A995B9A9}" srcOrd="0" destOrd="0" presId="urn:microsoft.com/office/officeart/2005/8/layout/hierarchy5"/>
    <dgm:cxn modelId="{B67BC064-EEFC-487A-8BA6-EB8F4D7F224B}" type="presParOf" srcId="{F349F031-88DE-4631-BFB2-05A8EAC5A6FF}" destId="{F0AB35C4-3BF0-42E6-ADCE-796622AB26AC}" srcOrd="1" destOrd="0" presId="urn:microsoft.com/office/officeart/2005/8/layout/hierarchy5"/>
    <dgm:cxn modelId="{884D5162-731E-4782-BE80-757D4DBEE53F}" type="presParOf" srcId="{F0AB35C4-3BF0-42E6-ADCE-796622AB26AC}" destId="{1024F93F-D557-4FAE-8423-2B95FE5FC385}" srcOrd="0" destOrd="0" presId="urn:microsoft.com/office/officeart/2005/8/layout/hierarchy5"/>
    <dgm:cxn modelId="{C89637AD-86F9-4842-9DB7-204D79301AC4}" type="presParOf" srcId="{1024F93F-D557-4FAE-8423-2B95FE5FC385}" destId="{74058E4E-E44B-4E35-B1B2-7F86D4A6BE39}" srcOrd="0" destOrd="0" presId="urn:microsoft.com/office/officeart/2005/8/layout/hierarchy5"/>
    <dgm:cxn modelId="{103FF403-0C46-4E95-B623-B64CB8657C17}" type="presParOf" srcId="{F0AB35C4-3BF0-42E6-ADCE-796622AB26AC}" destId="{C4CD1ED7-AFFA-4E4A-8AC2-B2C217DDA672}" srcOrd="1" destOrd="0" presId="urn:microsoft.com/office/officeart/2005/8/layout/hierarchy5"/>
    <dgm:cxn modelId="{5061207C-7170-4199-ABA0-7A342ABE98EB}" type="presParOf" srcId="{C4CD1ED7-AFFA-4E4A-8AC2-B2C217DDA672}" destId="{3CF48954-47BF-4CC1-8DA8-845E94A7B4F0}" srcOrd="0" destOrd="0" presId="urn:microsoft.com/office/officeart/2005/8/layout/hierarchy5"/>
    <dgm:cxn modelId="{8A976768-CEAE-4124-93CC-B03426ADA1F7}" type="presParOf" srcId="{C4CD1ED7-AFFA-4E4A-8AC2-B2C217DDA672}" destId="{24A7FC9F-87A1-48E9-BFB7-8E59E6B70B30}" srcOrd="1" destOrd="0" presId="urn:microsoft.com/office/officeart/2005/8/layout/hierarchy5"/>
    <dgm:cxn modelId="{19BA6FEA-7DEE-4931-946A-7469A97BEC57}" type="presParOf" srcId="{2ADF1FA7-4A93-4A80-ADFC-884750CB5965}" destId="{2540B553-EDB0-4BF0-AA00-473162A5113F}" srcOrd="1" destOrd="0" presId="urn:microsoft.com/office/officeart/2005/8/layout/hierarchy5"/>
    <dgm:cxn modelId="{7A3F262F-EA1F-4C10-A0E3-E39C98B56653}" type="presParOf" srcId="{2540B553-EDB0-4BF0-AA00-473162A5113F}" destId="{39BDA6B5-8D80-4330-AADC-75BABB508A4E}" srcOrd="0" destOrd="0" presId="urn:microsoft.com/office/officeart/2005/8/layout/hierarchy5"/>
    <dgm:cxn modelId="{E808787E-473C-4274-8A49-1A9A322E179B}" type="presParOf" srcId="{39BDA6B5-8D80-4330-AADC-75BABB508A4E}" destId="{3AFE20B4-F6C7-4B2C-84E5-E54CB48590CD}" srcOrd="0" destOrd="0" presId="urn:microsoft.com/office/officeart/2005/8/layout/hierarchy5"/>
    <dgm:cxn modelId="{9EF10023-51EF-478E-9612-CA83C0CF3317}" type="presParOf" srcId="{39BDA6B5-8D80-4330-AADC-75BABB508A4E}" destId="{2D132F4D-4D58-47EB-A6C3-6B4E61FAE5A1}" srcOrd="1" destOrd="0" presId="urn:microsoft.com/office/officeart/2005/8/layout/hierarchy5"/>
    <dgm:cxn modelId="{CA259F2D-A663-43E8-8F5F-12AC2B39C59E}" type="presParOf" srcId="{2540B553-EDB0-4BF0-AA00-473162A5113F}" destId="{8BF80105-CA1E-4A4F-A493-BEF1EE48FE3F}" srcOrd="1" destOrd="0" presId="urn:microsoft.com/office/officeart/2005/8/layout/hierarchy5"/>
    <dgm:cxn modelId="{AD2B5C42-77D8-463F-A2C4-49DC338EDDA5}" type="presParOf" srcId="{8BF80105-CA1E-4A4F-A493-BEF1EE48FE3F}" destId="{7745D2B3-BA15-41B7-8FEB-D13C717835F8}" srcOrd="0" destOrd="0" presId="urn:microsoft.com/office/officeart/2005/8/layout/hierarchy5"/>
    <dgm:cxn modelId="{C48821FB-2D12-4343-B4D4-D07AB924123F}" type="presParOf" srcId="{2540B553-EDB0-4BF0-AA00-473162A5113F}" destId="{41B45CF4-014E-4BEB-AEF7-4F07AB62EDFE}" srcOrd="2" destOrd="0" presId="urn:microsoft.com/office/officeart/2005/8/layout/hierarchy5"/>
    <dgm:cxn modelId="{A3CB405F-2A34-401E-9CEE-5DD08B60ECCD}" type="presParOf" srcId="{41B45CF4-014E-4BEB-AEF7-4F07AB62EDFE}" destId="{F7B68147-DE49-4375-8854-BCB22A4E5D11}" srcOrd="0" destOrd="0" presId="urn:microsoft.com/office/officeart/2005/8/layout/hierarchy5"/>
    <dgm:cxn modelId="{342D903B-4A6D-43DE-A339-0CCF0A5B465B}" type="presParOf" srcId="{41B45CF4-014E-4BEB-AEF7-4F07AB62EDFE}" destId="{4CF1A7CB-5573-463A-8B27-2247768CE396}" srcOrd="1" destOrd="0" presId="urn:microsoft.com/office/officeart/2005/8/layout/hierarchy5"/>
    <dgm:cxn modelId="{618DDB62-9AE4-47FF-ACAC-6E621B5F8D62}" type="presParOf" srcId="{2540B553-EDB0-4BF0-AA00-473162A5113F}" destId="{5D288D00-965C-4AAF-9FD5-45565E7EA42A}" srcOrd="3" destOrd="0" presId="urn:microsoft.com/office/officeart/2005/8/layout/hierarchy5"/>
    <dgm:cxn modelId="{ECC388A0-6CD8-4AD3-A34A-36DAF440FCAD}" type="presParOf" srcId="{5D288D00-965C-4AAF-9FD5-45565E7EA42A}" destId="{7476B54D-5353-445D-B420-6609A310A419}" srcOrd="0" destOrd="0" presId="urn:microsoft.com/office/officeart/2005/8/layout/hierarchy5"/>
    <dgm:cxn modelId="{46D9A175-4FA2-40F7-857C-5EBA82C668A2}" type="presParOf" srcId="{2540B553-EDB0-4BF0-AA00-473162A5113F}" destId="{143A163D-4BC9-4A6D-85A2-E0E65ADE899F}" srcOrd="4" destOrd="0" presId="urn:microsoft.com/office/officeart/2005/8/layout/hierarchy5"/>
    <dgm:cxn modelId="{F6A3B5CA-7964-4649-918B-8FA86673F426}" type="presParOf" srcId="{143A163D-4BC9-4A6D-85A2-E0E65ADE899F}" destId="{45B5D83B-C2EA-4DD6-AD50-9F85C7D09A96}" srcOrd="0" destOrd="0" presId="urn:microsoft.com/office/officeart/2005/8/layout/hierarchy5"/>
    <dgm:cxn modelId="{CD965F36-BB56-4568-9291-F79E944F0BDA}" type="presParOf" srcId="{143A163D-4BC9-4A6D-85A2-E0E65ADE899F}" destId="{271FFBC0-7F4C-4CEB-B95B-A25CBFEEA717}" srcOrd="1" destOrd="0" presId="urn:microsoft.com/office/officeart/2005/8/layout/hierarchy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A29F097-7B57-4625-8382-85F47D2C7D6D}"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C0EB9893-925D-4143-B283-80ED04C4FB1E}">
      <dgm:prSet phldrT="[Text]" custT="1"/>
      <dgm:spPr/>
      <dgm:t>
        <a:bodyPr/>
        <a:lstStyle/>
        <a:p>
          <a:r>
            <a:rPr lang="en-US" sz="2000" b="1" dirty="0">
              <a:latin typeface="Roboto Light"/>
            </a:rPr>
            <a:t>Generalization</a:t>
          </a:r>
        </a:p>
      </dgm:t>
    </dgm:pt>
    <dgm:pt modelId="{97DDAC8A-EF0D-4DF3-BAC2-594A5F9D88EB}" type="parTrans" cxnId="{D6C2567E-9F47-4621-9195-F871A0BB864D}">
      <dgm:prSet/>
      <dgm:spPr/>
      <dgm:t>
        <a:bodyPr/>
        <a:lstStyle/>
        <a:p>
          <a:endParaRPr lang="en-US"/>
        </a:p>
      </dgm:t>
    </dgm:pt>
    <dgm:pt modelId="{250141DE-6532-459B-93DB-55515F62CA91}" type="sibTrans" cxnId="{D6C2567E-9F47-4621-9195-F871A0BB864D}">
      <dgm:prSet/>
      <dgm:spPr/>
      <dgm:t>
        <a:bodyPr/>
        <a:lstStyle/>
        <a:p>
          <a:endParaRPr lang="en-US"/>
        </a:p>
      </dgm:t>
    </dgm:pt>
    <dgm:pt modelId="{857330AF-8A85-477B-AF52-2262F5E80B87}">
      <dgm:prSet phldrT="[Text]"/>
      <dgm:spPr/>
      <dgm:t>
        <a:bodyPr/>
        <a:lstStyle/>
        <a:p>
          <a:r>
            <a:rPr lang="en-US" dirty="0">
              <a:latin typeface="Roboto Light"/>
            </a:rPr>
            <a:t>relationships among conceptual variables can be demonstrated in a wide variety of people and a wide variety of measured variables</a:t>
          </a:r>
        </a:p>
      </dgm:t>
    </dgm:pt>
    <dgm:pt modelId="{A96D2C97-9424-4260-B4DC-E343126B191B}" type="parTrans" cxnId="{253B41E5-8E94-4BB8-87FE-88ACB8B26B4E}">
      <dgm:prSet/>
      <dgm:spPr/>
      <dgm:t>
        <a:bodyPr/>
        <a:lstStyle/>
        <a:p>
          <a:endParaRPr lang="en-US"/>
        </a:p>
      </dgm:t>
    </dgm:pt>
    <dgm:pt modelId="{F6A93C31-4CB2-46E6-82AC-FE40E1653513}" type="sibTrans" cxnId="{253B41E5-8E94-4BB8-87FE-88ACB8B26B4E}">
      <dgm:prSet/>
      <dgm:spPr/>
      <dgm:t>
        <a:bodyPr/>
        <a:lstStyle/>
        <a:p>
          <a:endParaRPr lang="en-US"/>
        </a:p>
      </dgm:t>
    </dgm:pt>
    <dgm:pt modelId="{0255C801-EF01-4B3A-BFD0-00E1F17C9A26}">
      <dgm:prSet phldrT="[Text]" custT="1"/>
      <dgm:spPr/>
      <dgm:t>
        <a:bodyPr/>
        <a:lstStyle/>
        <a:p>
          <a:r>
            <a:rPr lang="en-US" sz="2000" b="1" dirty="0">
              <a:latin typeface="Roboto Light"/>
            </a:rPr>
            <a:t>Replication</a:t>
          </a:r>
        </a:p>
      </dgm:t>
    </dgm:pt>
    <dgm:pt modelId="{E38E0ECB-660E-439D-A41D-520ECC2F2DEC}" type="parTrans" cxnId="{5ADEEBC7-FDF4-4FEC-B235-3BD7D07FC80F}">
      <dgm:prSet/>
      <dgm:spPr/>
      <dgm:t>
        <a:bodyPr/>
        <a:lstStyle/>
        <a:p>
          <a:endParaRPr lang="en-US"/>
        </a:p>
      </dgm:t>
    </dgm:pt>
    <dgm:pt modelId="{2E3AED04-BD82-4095-8D27-7A9FF92F0776}" type="sibTrans" cxnId="{5ADEEBC7-FDF4-4FEC-B235-3BD7D07FC80F}">
      <dgm:prSet/>
      <dgm:spPr/>
      <dgm:t>
        <a:bodyPr/>
        <a:lstStyle/>
        <a:p>
          <a:endParaRPr lang="en-US"/>
        </a:p>
      </dgm:t>
    </dgm:pt>
    <dgm:pt modelId="{08E62819-AF97-4C3C-A76F-BAC552C82013}">
      <dgm:prSet/>
      <dgm:spPr/>
      <dgm:t>
        <a:bodyPr/>
        <a:lstStyle/>
        <a:p>
          <a:r>
            <a:rPr lang="en-US" dirty="0">
              <a:latin typeface="Roboto Light"/>
            </a:rPr>
            <a:t>process of repeating previous research</a:t>
          </a:r>
        </a:p>
      </dgm:t>
    </dgm:pt>
    <dgm:pt modelId="{3C9E5248-C473-4631-8767-47BED5BE19C3}" type="parTrans" cxnId="{8F8F7CBA-5F89-436C-9E84-0D139936775E}">
      <dgm:prSet/>
      <dgm:spPr/>
      <dgm:t>
        <a:bodyPr/>
        <a:lstStyle/>
        <a:p>
          <a:endParaRPr lang="en-US"/>
        </a:p>
      </dgm:t>
    </dgm:pt>
    <dgm:pt modelId="{E7F08489-886D-4066-99C4-3C47A6BF49FD}" type="sibTrans" cxnId="{8F8F7CBA-5F89-436C-9E84-0D139936775E}">
      <dgm:prSet/>
      <dgm:spPr/>
      <dgm:t>
        <a:bodyPr/>
        <a:lstStyle/>
        <a:p>
          <a:endParaRPr lang="en-US"/>
        </a:p>
      </dgm:t>
    </dgm:pt>
    <dgm:pt modelId="{58EE817D-41A5-4899-A355-3C8E7DC7576B}">
      <dgm:prSet custT="1"/>
      <dgm:spPr/>
      <dgm:t>
        <a:bodyPr/>
        <a:lstStyle/>
        <a:p>
          <a:r>
            <a:rPr lang="en-US" sz="2000" b="1" dirty="0">
              <a:latin typeface="Roboto Light"/>
            </a:rPr>
            <a:t>Meta-analysis</a:t>
          </a:r>
        </a:p>
      </dgm:t>
    </dgm:pt>
    <dgm:pt modelId="{F0312FB1-BF68-489A-BC50-A910112A9947}" type="parTrans" cxnId="{FFAE6775-2790-4BEC-8FF3-F549C48E45F0}">
      <dgm:prSet/>
      <dgm:spPr/>
      <dgm:t>
        <a:bodyPr/>
        <a:lstStyle/>
        <a:p>
          <a:endParaRPr lang="en-US"/>
        </a:p>
      </dgm:t>
    </dgm:pt>
    <dgm:pt modelId="{8D149B90-D513-4537-BE90-6CC5F7A5DA86}" type="sibTrans" cxnId="{FFAE6775-2790-4BEC-8FF3-F549C48E45F0}">
      <dgm:prSet/>
      <dgm:spPr/>
      <dgm:t>
        <a:bodyPr/>
        <a:lstStyle/>
        <a:p>
          <a:endParaRPr lang="en-US"/>
        </a:p>
      </dgm:t>
    </dgm:pt>
    <dgm:pt modelId="{91B3198D-C69B-4D8C-93AB-7C26DCCF16CE}">
      <dgm:prSet/>
      <dgm:spPr/>
      <dgm:t>
        <a:bodyPr/>
        <a:lstStyle/>
        <a:p>
          <a:r>
            <a:rPr lang="en-US" dirty="0">
              <a:latin typeface="Roboto Light"/>
            </a:rPr>
            <a:t>statistical technique summarizing results of existing studies</a:t>
          </a:r>
        </a:p>
      </dgm:t>
    </dgm:pt>
    <dgm:pt modelId="{E21C74DA-F275-480D-9F36-B3F64C721A56}" type="parTrans" cxnId="{C0D59BEA-F336-4B35-AC0F-32D3F576463A}">
      <dgm:prSet/>
      <dgm:spPr/>
      <dgm:t>
        <a:bodyPr/>
        <a:lstStyle/>
        <a:p>
          <a:endParaRPr lang="en-US"/>
        </a:p>
      </dgm:t>
    </dgm:pt>
    <dgm:pt modelId="{93C18AC0-E07B-4560-AFE4-B78CCA1F6613}" type="sibTrans" cxnId="{C0D59BEA-F336-4B35-AC0F-32D3F576463A}">
      <dgm:prSet/>
      <dgm:spPr/>
      <dgm:t>
        <a:bodyPr/>
        <a:lstStyle/>
        <a:p>
          <a:endParaRPr lang="en-US"/>
        </a:p>
      </dgm:t>
    </dgm:pt>
    <dgm:pt modelId="{0742F255-419D-46F4-8E2B-301A2B4076D6}" type="pres">
      <dgm:prSet presAssocID="{2A29F097-7B57-4625-8382-85F47D2C7D6D}" presName="Name0" presStyleCnt="0">
        <dgm:presLayoutVars>
          <dgm:dir/>
          <dgm:animLvl val="lvl"/>
          <dgm:resizeHandles val="exact"/>
        </dgm:presLayoutVars>
      </dgm:prSet>
      <dgm:spPr/>
    </dgm:pt>
    <dgm:pt modelId="{A5DB8AD9-3CA0-4DFA-9A03-9672D5A38123}" type="pres">
      <dgm:prSet presAssocID="{2A29F097-7B57-4625-8382-85F47D2C7D6D}" presName="tSp" presStyleCnt="0"/>
      <dgm:spPr/>
    </dgm:pt>
    <dgm:pt modelId="{4785AC92-DAE3-41DA-A6A9-E193936C53B4}" type="pres">
      <dgm:prSet presAssocID="{2A29F097-7B57-4625-8382-85F47D2C7D6D}" presName="bSp" presStyleCnt="0"/>
      <dgm:spPr/>
    </dgm:pt>
    <dgm:pt modelId="{32DB8131-9131-4478-AC74-F295A9F91FCD}" type="pres">
      <dgm:prSet presAssocID="{2A29F097-7B57-4625-8382-85F47D2C7D6D}" presName="process" presStyleCnt="0"/>
      <dgm:spPr/>
    </dgm:pt>
    <dgm:pt modelId="{299E3221-C72C-4292-B913-7F79259A1FAE}" type="pres">
      <dgm:prSet presAssocID="{C0EB9893-925D-4143-B283-80ED04C4FB1E}" presName="composite1" presStyleCnt="0"/>
      <dgm:spPr/>
    </dgm:pt>
    <dgm:pt modelId="{58FF4A50-AF60-448E-B36F-735CF6594C16}" type="pres">
      <dgm:prSet presAssocID="{C0EB9893-925D-4143-B283-80ED04C4FB1E}" presName="dummyNode1" presStyleLbl="node1" presStyleIdx="0" presStyleCnt="3"/>
      <dgm:spPr/>
    </dgm:pt>
    <dgm:pt modelId="{56E3408A-70B5-4A0F-932E-F772AB5A30E7}" type="pres">
      <dgm:prSet presAssocID="{C0EB9893-925D-4143-B283-80ED04C4FB1E}" presName="childNode1" presStyleLbl="bgAcc1" presStyleIdx="0" presStyleCnt="3">
        <dgm:presLayoutVars>
          <dgm:bulletEnabled val="1"/>
        </dgm:presLayoutVars>
      </dgm:prSet>
      <dgm:spPr/>
    </dgm:pt>
    <dgm:pt modelId="{F3C24D62-0424-4D4F-994F-5240CB2E1ED9}" type="pres">
      <dgm:prSet presAssocID="{C0EB9893-925D-4143-B283-80ED04C4FB1E}" presName="childNode1tx" presStyleLbl="bgAcc1" presStyleIdx="0" presStyleCnt="3">
        <dgm:presLayoutVars>
          <dgm:bulletEnabled val="1"/>
        </dgm:presLayoutVars>
      </dgm:prSet>
      <dgm:spPr/>
    </dgm:pt>
    <dgm:pt modelId="{5319A649-C203-4557-B1C5-9EE557743140}" type="pres">
      <dgm:prSet presAssocID="{C0EB9893-925D-4143-B283-80ED04C4FB1E}" presName="parentNode1" presStyleLbl="node1" presStyleIdx="0" presStyleCnt="3">
        <dgm:presLayoutVars>
          <dgm:chMax val="1"/>
          <dgm:bulletEnabled val="1"/>
        </dgm:presLayoutVars>
      </dgm:prSet>
      <dgm:spPr/>
    </dgm:pt>
    <dgm:pt modelId="{A4F60F88-FACD-4331-BBD0-D0BB0836F107}" type="pres">
      <dgm:prSet presAssocID="{C0EB9893-925D-4143-B283-80ED04C4FB1E}" presName="connSite1" presStyleCnt="0"/>
      <dgm:spPr/>
    </dgm:pt>
    <dgm:pt modelId="{F826A6A2-AAF2-47D2-8D2B-26141D2A9AAB}" type="pres">
      <dgm:prSet presAssocID="{250141DE-6532-459B-93DB-55515F62CA91}" presName="Name9" presStyleLbl="sibTrans2D1" presStyleIdx="0" presStyleCnt="2"/>
      <dgm:spPr/>
    </dgm:pt>
    <dgm:pt modelId="{48E51DE7-DDB5-4852-830D-582ECEADA8FF}" type="pres">
      <dgm:prSet presAssocID="{0255C801-EF01-4B3A-BFD0-00E1F17C9A26}" presName="composite2" presStyleCnt="0"/>
      <dgm:spPr/>
    </dgm:pt>
    <dgm:pt modelId="{8E03D722-2E17-4146-B731-0BFC62ECEEDF}" type="pres">
      <dgm:prSet presAssocID="{0255C801-EF01-4B3A-BFD0-00E1F17C9A26}" presName="dummyNode2" presStyleLbl="node1" presStyleIdx="0" presStyleCnt="3"/>
      <dgm:spPr/>
    </dgm:pt>
    <dgm:pt modelId="{4142A08E-FA28-47C9-9493-401D55628939}" type="pres">
      <dgm:prSet presAssocID="{0255C801-EF01-4B3A-BFD0-00E1F17C9A26}" presName="childNode2" presStyleLbl="bgAcc1" presStyleIdx="1" presStyleCnt="3">
        <dgm:presLayoutVars>
          <dgm:bulletEnabled val="1"/>
        </dgm:presLayoutVars>
      </dgm:prSet>
      <dgm:spPr/>
    </dgm:pt>
    <dgm:pt modelId="{539D9381-0E00-41B4-AF84-E814C37C1E1E}" type="pres">
      <dgm:prSet presAssocID="{0255C801-EF01-4B3A-BFD0-00E1F17C9A26}" presName="childNode2tx" presStyleLbl="bgAcc1" presStyleIdx="1" presStyleCnt="3">
        <dgm:presLayoutVars>
          <dgm:bulletEnabled val="1"/>
        </dgm:presLayoutVars>
      </dgm:prSet>
      <dgm:spPr/>
    </dgm:pt>
    <dgm:pt modelId="{15414C92-9CFD-464D-B223-1A382DDAA1C2}" type="pres">
      <dgm:prSet presAssocID="{0255C801-EF01-4B3A-BFD0-00E1F17C9A26}" presName="parentNode2" presStyleLbl="node1" presStyleIdx="1" presStyleCnt="3">
        <dgm:presLayoutVars>
          <dgm:chMax val="0"/>
          <dgm:bulletEnabled val="1"/>
        </dgm:presLayoutVars>
      </dgm:prSet>
      <dgm:spPr/>
    </dgm:pt>
    <dgm:pt modelId="{10049F76-90BE-4E69-AA57-2D6A904A998D}" type="pres">
      <dgm:prSet presAssocID="{0255C801-EF01-4B3A-BFD0-00E1F17C9A26}" presName="connSite2" presStyleCnt="0"/>
      <dgm:spPr/>
    </dgm:pt>
    <dgm:pt modelId="{FA195EFC-0648-4EB4-99BF-9B8031742B20}" type="pres">
      <dgm:prSet presAssocID="{2E3AED04-BD82-4095-8D27-7A9FF92F0776}" presName="Name18" presStyleLbl="sibTrans2D1" presStyleIdx="1" presStyleCnt="2"/>
      <dgm:spPr/>
    </dgm:pt>
    <dgm:pt modelId="{2FF1ACEE-8F40-4BA3-AECC-87E8AAF7B2A4}" type="pres">
      <dgm:prSet presAssocID="{58EE817D-41A5-4899-A355-3C8E7DC7576B}" presName="composite1" presStyleCnt="0"/>
      <dgm:spPr/>
    </dgm:pt>
    <dgm:pt modelId="{E3F032E9-719D-413B-B9F9-59329520F6D3}" type="pres">
      <dgm:prSet presAssocID="{58EE817D-41A5-4899-A355-3C8E7DC7576B}" presName="dummyNode1" presStyleLbl="node1" presStyleIdx="1" presStyleCnt="3"/>
      <dgm:spPr/>
    </dgm:pt>
    <dgm:pt modelId="{1F5AFC4B-A66E-4EF7-AE41-61142A1CD8AB}" type="pres">
      <dgm:prSet presAssocID="{58EE817D-41A5-4899-A355-3C8E7DC7576B}" presName="childNode1" presStyleLbl="bgAcc1" presStyleIdx="2" presStyleCnt="3">
        <dgm:presLayoutVars>
          <dgm:bulletEnabled val="1"/>
        </dgm:presLayoutVars>
      </dgm:prSet>
      <dgm:spPr/>
    </dgm:pt>
    <dgm:pt modelId="{B7174D39-E73C-4178-9958-FF420493450D}" type="pres">
      <dgm:prSet presAssocID="{58EE817D-41A5-4899-A355-3C8E7DC7576B}" presName="childNode1tx" presStyleLbl="bgAcc1" presStyleIdx="2" presStyleCnt="3">
        <dgm:presLayoutVars>
          <dgm:bulletEnabled val="1"/>
        </dgm:presLayoutVars>
      </dgm:prSet>
      <dgm:spPr/>
    </dgm:pt>
    <dgm:pt modelId="{1712F013-6B9B-4995-8026-6E8ACD4A541F}" type="pres">
      <dgm:prSet presAssocID="{58EE817D-41A5-4899-A355-3C8E7DC7576B}" presName="parentNode1" presStyleLbl="node1" presStyleIdx="2" presStyleCnt="3">
        <dgm:presLayoutVars>
          <dgm:chMax val="1"/>
          <dgm:bulletEnabled val="1"/>
        </dgm:presLayoutVars>
      </dgm:prSet>
      <dgm:spPr/>
    </dgm:pt>
    <dgm:pt modelId="{FE4F68C5-47BD-4961-B277-124F1B858C31}" type="pres">
      <dgm:prSet presAssocID="{58EE817D-41A5-4899-A355-3C8E7DC7576B}" presName="connSite1" presStyleCnt="0"/>
      <dgm:spPr/>
    </dgm:pt>
  </dgm:ptLst>
  <dgm:cxnLst>
    <dgm:cxn modelId="{E28F3E22-2C2A-41FD-94EC-FC51522327D3}" type="presOf" srcId="{857330AF-8A85-477B-AF52-2262F5E80B87}" destId="{56E3408A-70B5-4A0F-932E-F772AB5A30E7}" srcOrd="0" destOrd="0" presId="urn:microsoft.com/office/officeart/2005/8/layout/hProcess4"/>
    <dgm:cxn modelId="{CC3CE763-49A3-455E-83DE-810B0EAD26AC}" type="presOf" srcId="{91B3198D-C69B-4D8C-93AB-7C26DCCF16CE}" destId="{1F5AFC4B-A66E-4EF7-AE41-61142A1CD8AB}" srcOrd="0" destOrd="0" presId="urn:microsoft.com/office/officeart/2005/8/layout/hProcess4"/>
    <dgm:cxn modelId="{0325F664-6415-4C4C-9EC5-4C076723CF85}" type="presOf" srcId="{857330AF-8A85-477B-AF52-2262F5E80B87}" destId="{F3C24D62-0424-4D4F-994F-5240CB2E1ED9}" srcOrd="1" destOrd="0" presId="urn:microsoft.com/office/officeart/2005/8/layout/hProcess4"/>
    <dgm:cxn modelId="{75244C45-7F22-4A3D-9842-9971DB64A0C0}" type="presOf" srcId="{C0EB9893-925D-4143-B283-80ED04C4FB1E}" destId="{5319A649-C203-4557-B1C5-9EE557743140}" srcOrd="0" destOrd="0" presId="urn:microsoft.com/office/officeart/2005/8/layout/hProcess4"/>
    <dgm:cxn modelId="{FC6F5868-6923-4DCB-BC9C-90428976B031}" type="presOf" srcId="{0255C801-EF01-4B3A-BFD0-00E1F17C9A26}" destId="{15414C92-9CFD-464D-B223-1A382DDAA1C2}" srcOrd="0" destOrd="0" presId="urn:microsoft.com/office/officeart/2005/8/layout/hProcess4"/>
    <dgm:cxn modelId="{FFAE6775-2790-4BEC-8FF3-F549C48E45F0}" srcId="{2A29F097-7B57-4625-8382-85F47D2C7D6D}" destId="{58EE817D-41A5-4899-A355-3C8E7DC7576B}" srcOrd="2" destOrd="0" parTransId="{F0312FB1-BF68-489A-BC50-A910112A9947}" sibTransId="{8D149B90-D513-4537-BE90-6CC5F7A5DA86}"/>
    <dgm:cxn modelId="{D6C2567E-9F47-4621-9195-F871A0BB864D}" srcId="{2A29F097-7B57-4625-8382-85F47D2C7D6D}" destId="{C0EB9893-925D-4143-B283-80ED04C4FB1E}" srcOrd="0" destOrd="0" parTransId="{97DDAC8A-EF0D-4DF3-BAC2-594A5F9D88EB}" sibTransId="{250141DE-6532-459B-93DB-55515F62CA91}"/>
    <dgm:cxn modelId="{8F8F7CBA-5F89-436C-9E84-0D139936775E}" srcId="{0255C801-EF01-4B3A-BFD0-00E1F17C9A26}" destId="{08E62819-AF97-4C3C-A76F-BAC552C82013}" srcOrd="0" destOrd="0" parTransId="{3C9E5248-C473-4631-8767-47BED5BE19C3}" sibTransId="{E7F08489-886D-4066-99C4-3C47A6BF49FD}"/>
    <dgm:cxn modelId="{7DC4ACC4-8BFD-4321-B9A3-5C71EE0C84D5}" type="presOf" srcId="{2E3AED04-BD82-4095-8D27-7A9FF92F0776}" destId="{FA195EFC-0648-4EB4-99BF-9B8031742B20}" srcOrd="0" destOrd="0" presId="urn:microsoft.com/office/officeart/2005/8/layout/hProcess4"/>
    <dgm:cxn modelId="{F2440BC6-E90C-456C-B213-084E48836499}" type="presOf" srcId="{08E62819-AF97-4C3C-A76F-BAC552C82013}" destId="{539D9381-0E00-41B4-AF84-E814C37C1E1E}" srcOrd="1" destOrd="0" presId="urn:microsoft.com/office/officeart/2005/8/layout/hProcess4"/>
    <dgm:cxn modelId="{5ADEEBC7-FDF4-4FEC-B235-3BD7D07FC80F}" srcId="{2A29F097-7B57-4625-8382-85F47D2C7D6D}" destId="{0255C801-EF01-4B3A-BFD0-00E1F17C9A26}" srcOrd="1" destOrd="0" parTransId="{E38E0ECB-660E-439D-A41D-520ECC2F2DEC}" sibTransId="{2E3AED04-BD82-4095-8D27-7A9FF92F0776}"/>
    <dgm:cxn modelId="{EE4F2BD5-0167-462B-9BBC-ED48956B6C00}" type="presOf" srcId="{08E62819-AF97-4C3C-A76F-BAC552C82013}" destId="{4142A08E-FA28-47C9-9493-401D55628939}" srcOrd="0" destOrd="0" presId="urn:microsoft.com/office/officeart/2005/8/layout/hProcess4"/>
    <dgm:cxn modelId="{A2D0B4DC-7FA2-4D95-B44E-E507B47A6F5A}" type="presOf" srcId="{58EE817D-41A5-4899-A355-3C8E7DC7576B}" destId="{1712F013-6B9B-4995-8026-6E8ACD4A541F}" srcOrd="0" destOrd="0" presId="urn:microsoft.com/office/officeart/2005/8/layout/hProcess4"/>
    <dgm:cxn modelId="{9328E3E4-1928-4EB9-BE9C-CD88BCE2A3E1}" type="presOf" srcId="{250141DE-6532-459B-93DB-55515F62CA91}" destId="{F826A6A2-AAF2-47D2-8D2B-26141D2A9AAB}" srcOrd="0" destOrd="0" presId="urn:microsoft.com/office/officeart/2005/8/layout/hProcess4"/>
    <dgm:cxn modelId="{253B41E5-8E94-4BB8-87FE-88ACB8B26B4E}" srcId="{C0EB9893-925D-4143-B283-80ED04C4FB1E}" destId="{857330AF-8A85-477B-AF52-2262F5E80B87}" srcOrd="0" destOrd="0" parTransId="{A96D2C97-9424-4260-B4DC-E343126B191B}" sibTransId="{F6A93C31-4CB2-46E6-82AC-FE40E1653513}"/>
    <dgm:cxn modelId="{486C70E7-2340-48DE-87DD-934EB4059EFA}" type="presOf" srcId="{91B3198D-C69B-4D8C-93AB-7C26DCCF16CE}" destId="{B7174D39-E73C-4178-9958-FF420493450D}" srcOrd="1" destOrd="0" presId="urn:microsoft.com/office/officeart/2005/8/layout/hProcess4"/>
    <dgm:cxn modelId="{C0D59BEA-F336-4B35-AC0F-32D3F576463A}" srcId="{58EE817D-41A5-4899-A355-3C8E7DC7576B}" destId="{91B3198D-C69B-4D8C-93AB-7C26DCCF16CE}" srcOrd="0" destOrd="0" parTransId="{E21C74DA-F275-480D-9F36-B3F64C721A56}" sibTransId="{93C18AC0-E07B-4560-AFE4-B78CCA1F6613}"/>
    <dgm:cxn modelId="{45908DF7-2F31-4B5A-8079-8CE8102F4181}" type="presOf" srcId="{2A29F097-7B57-4625-8382-85F47D2C7D6D}" destId="{0742F255-419D-46F4-8E2B-301A2B4076D6}" srcOrd="0" destOrd="0" presId="urn:microsoft.com/office/officeart/2005/8/layout/hProcess4"/>
    <dgm:cxn modelId="{6AB454E5-0F65-4EE2-BBB3-CBEBA16ECB2B}" type="presParOf" srcId="{0742F255-419D-46F4-8E2B-301A2B4076D6}" destId="{A5DB8AD9-3CA0-4DFA-9A03-9672D5A38123}" srcOrd="0" destOrd="0" presId="urn:microsoft.com/office/officeart/2005/8/layout/hProcess4"/>
    <dgm:cxn modelId="{CFE3B0E1-5209-48F3-BB80-4FF5E470882E}" type="presParOf" srcId="{0742F255-419D-46F4-8E2B-301A2B4076D6}" destId="{4785AC92-DAE3-41DA-A6A9-E193936C53B4}" srcOrd="1" destOrd="0" presId="urn:microsoft.com/office/officeart/2005/8/layout/hProcess4"/>
    <dgm:cxn modelId="{4BF8BE50-DE76-4DC2-B110-7BCED4A11E43}" type="presParOf" srcId="{0742F255-419D-46F4-8E2B-301A2B4076D6}" destId="{32DB8131-9131-4478-AC74-F295A9F91FCD}" srcOrd="2" destOrd="0" presId="urn:microsoft.com/office/officeart/2005/8/layout/hProcess4"/>
    <dgm:cxn modelId="{AD1C9F00-88B1-43BA-90F9-E4F1A6524BDC}" type="presParOf" srcId="{32DB8131-9131-4478-AC74-F295A9F91FCD}" destId="{299E3221-C72C-4292-B913-7F79259A1FAE}" srcOrd="0" destOrd="0" presId="urn:microsoft.com/office/officeart/2005/8/layout/hProcess4"/>
    <dgm:cxn modelId="{4F23164F-88F4-411E-A0FC-38A0843C82BC}" type="presParOf" srcId="{299E3221-C72C-4292-B913-7F79259A1FAE}" destId="{58FF4A50-AF60-448E-B36F-735CF6594C16}" srcOrd="0" destOrd="0" presId="urn:microsoft.com/office/officeart/2005/8/layout/hProcess4"/>
    <dgm:cxn modelId="{F3430B40-4842-448E-8C60-D25241A96562}" type="presParOf" srcId="{299E3221-C72C-4292-B913-7F79259A1FAE}" destId="{56E3408A-70B5-4A0F-932E-F772AB5A30E7}" srcOrd="1" destOrd="0" presId="urn:microsoft.com/office/officeart/2005/8/layout/hProcess4"/>
    <dgm:cxn modelId="{37FE4450-3BFA-455E-8B44-BCD1A295FAEF}" type="presParOf" srcId="{299E3221-C72C-4292-B913-7F79259A1FAE}" destId="{F3C24D62-0424-4D4F-994F-5240CB2E1ED9}" srcOrd="2" destOrd="0" presId="urn:microsoft.com/office/officeart/2005/8/layout/hProcess4"/>
    <dgm:cxn modelId="{019593A6-85AA-4A58-9C68-F347541C82F3}" type="presParOf" srcId="{299E3221-C72C-4292-B913-7F79259A1FAE}" destId="{5319A649-C203-4557-B1C5-9EE557743140}" srcOrd="3" destOrd="0" presId="urn:microsoft.com/office/officeart/2005/8/layout/hProcess4"/>
    <dgm:cxn modelId="{B259CBFB-41DC-410C-B49E-9BB526468AB3}" type="presParOf" srcId="{299E3221-C72C-4292-B913-7F79259A1FAE}" destId="{A4F60F88-FACD-4331-BBD0-D0BB0836F107}" srcOrd="4" destOrd="0" presId="urn:microsoft.com/office/officeart/2005/8/layout/hProcess4"/>
    <dgm:cxn modelId="{10AF30ED-E5BC-40C7-90C7-CB41C96A80DE}" type="presParOf" srcId="{32DB8131-9131-4478-AC74-F295A9F91FCD}" destId="{F826A6A2-AAF2-47D2-8D2B-26141D2A9AAB}" srcOrd="1" destOrd="0" presId="urn:microsoft.com/office/officeart/2005/8/layout/hProcess4"/>
    <dgm:cxn modelId="{B6C92904-7BE0-478A-B785-B30BBC5D0169}" type="presParOf" srcId="{32DB8131-9131-4478-AC74-F295A9F91FCD}" destId="{48E51DE7-DDB5-4852-830D-582ECEADA8FF}" srcOrd="2" destOrd="0" presId="urn:microsoft.com/office/officeart/2005/8/layout/hProcess4"/>
    <dgm:cxn modelId="{17E32895-FFEC-4F92-A99B-61D89D75DDB1}" type="presParOf" srcId="{48E51DE7-DDB5-4852-830D-582ECEADA8FF}" destId="{8E03D722-2E17-4146-B731-0BFC62ECEEDF}" srcOrd="0" destOrd="0" presId="urn:microsoft.com/office/officeart/2005/8/layout/hProcess4"/>
    <dgm:cxn modelId="{507DE31E-FA97-46B7-982E-1BFA2A53CF13}" type="presParOf" srcId="{48E51DE7-DDB5-4852-830D-582ECEADA8FF}" destId="{4142A08E-FA28-47C9-9493-401D55628939}" srcOrd="1" destOrd="0" presId="urn:microsoft.com/office/officeart/2005/8/layout/hProcess4"/>
    <dgm:cxn modelId="{F3597ACB-481B-4816-B60D-70AF6F9BF67C}" type="presParOf" srcId="{48E51DE7-DDB5-4852-830D-582ECEADA8FF}" destId="{539D9381-0E00-41B4-AF84-E814C37C1E1E}" srcOrd="2" destOrd="0" presId="urn:microsoft.com/office/officeart/2005/8/layout/hProcess4"/>
    <dgm:cxn modelId="{31D3AB2C-4739-469D-AF9A-9B227C828460}" type="presParOf" srcId="{48E51DE7-DDB5-4852-830D-582ECEADA8FF}" destId="{15414C92-9CFD-464D-B223-1A382DDAA1C2}" srcOrd="3" destOrd="0" presId="urn:microsoft.com/office/officeart/2005/8/layout/hProcess4"/>
    <dgm:cxn modelId="{526A0B12-CFAF-46F3-A2ED-EC357D2D9BF6}" type="presParOf" srcId="{48E51DE7-DDB5-4852-830D-582ECEADA8FF}" destId="{10049F76-90BE-4E69-AA57-2D6A904A998D}" srcOrd="4" destOrd="0" presId="urn:microsoft.com/office/officeart/2005/8/layout/hProcess4"/>
    <dgm:cxn modelId="{CD1E27BE-DDB2-4FA7-B591-914465252960}" type="presParOf" srcId="{32DB8131-9131-4478-AC74-F295A9F91FCD}" destId="{FA195EFC-0648-4EB4-99BF-9B8031742B20}" srcOrd="3" destOrd="0" presId="urn:microsoft.com/office/officeart/2005/8/layout/hProcess4"/>
    <dgm:cxn modelId="{EB389272-2B15-47EA-B4CB-D7D0C6C3EBFA}" type="presParOf" srcId="{32DB8131-9131-4478-AC74-F295A9F91FCD}" destId="{2FF1ACEE-8F40-4BA3-AECC-87E8AAF7B2A4}" srcOrd="4" destOrd="0" presId="urn:microsoft.com/office/officeart/2005/8/layout/hProcess4"/>
    <dgm:cxn modelId="{A535D2A8-9649-4C64-8A75-89E0068E96B7}" type="presParOf" srcId="{2FF1ACEE-8F40-4BA3-AECC-87E8AAF7B2A4}" destId="{E3F032E9-719D-413B-B9F9-59329520F6D3}" srcOrd="0" destOrd="0" presId="urn:microsoft.com/office/officeart/2005/8/layout/hProcess4"/>
    <dgm:cxn modelId="{F2CE7208-649B-471A-B3C3-EC8C3B9D9674}" type="presParOf" srcId="{2FF1ACEE-8F40-4BA3-AECC-87E8AAF7B2A4}" destId="{1F5AFC4B-A66E-4EF7-AE41-61142A1CD8AB}" srcOrd="1" destOrd="0" presId="urn:microsoft.com/office/officeart/2005/8/layout/hProcess4"/>
    <dgm:cxn modelId="{E5B7283F-4CEC-4160-A36A-3940E2C429A5}" type="presParOf" srcId="{2FF1ACEE-8F40-4BA3-AECC-87E8AAF7B2A4}" destId="{B7174D39-E73C-4178-9958-FF420493450D}" srcOrd="2" destOrd="0" presId="urn:microsoft.com/office/officeart/2005/8/layout/hProcess4"/>
    <dgm:cxn modelId="{DD1CCA62-4A75-418F-99E8-66922E33EFAE}" type="presParOf" srcId="{2FF1ACEE-8F40-4BA3-AECC-87E8AAF7B2A4}" destId="{1712F013-6B9B-4995-8026-6E8ACD4A541F}" srcOrd="3" destOrd="0" presId="urn:microsoft.com/office/officeart/2005/8/layout/hProcess4"/>
    <dgm:cxn modelId="{D2DFB634-5285-4383-8B11-00E9A8E76E80}" type="presParOf" srcId="{2FF1ACEE-8F40-4BA3-AECC-87E8AAF7B2A4}" destId="{FE4F68C5-47BD-4961-B277-124F1B858C31}" srcOrd="4" destOrd="0" presId="urn:microsoft.com/office/officeart/2005/8/layout/h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5C2B09-9A80-4F52-82B3-DB597B61E24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43D58CC-B7A5-40C3-879B-2B94F7C40955}">
      <dgm:prSet phldrT="[Text]" custT="1"/>
      <dgm:spPr/>
      <dgm:t>
        <a:bodyPr/>
        <a:lstStyle/>
        <a:p>
          <a:r>
            <a:rPr lang="en-US" sz="2200" dirty="0">
              <a:latin typeface="Roboto Light"/>
            </a:rPr>
            <a:t>Investigative issues with implications for everyday life; provides solutions to problems</a:t>
          </a:r>
        </a:p>
      </dgm:t>
    </dgm:pt>
    <dgm:pt modelId="{538AC120-6DED-40A6-A1CD-5A2320B60291}" type="sibTrans" cxnId="{2E5A413A-E22A-4B27-BE4A-4AFFB760E218}">
      <dgm:prSet/>
      <dgm:spPr/>
      <dgm:t>
        <a:bodyPr/>
        <a:lstStyle/>
        <a:p>
          <a:endParaRPr lang="en-US"/>
        </a:p>
      </dgm:t>
    </dgm:pt>
    <dgm:pt modelId="{F2863AB8-2096-4845-A632-04DB56B0C28E}" type="parTrans" cxnId="{2E5A413A-E22A-4B27-BE4A-4AFFB760E218}">
      <dgm:prSet/>
      <dgm:spPr/>
      <dgm:t>
        <a:bodyPr/>
        <a:lstStyle/>
        <a:p>
          <a:endParaRPr lang="en-US"/>
        </a:p>
      </dgm:t>
    </dgm:pt>
    <dgm:pt modelId="{9C65E815-4929-49E5-AA89-C42895B917EA}">
      <dgm:prSet phldrT="[Text]" custT="1"/>
      <dgm:spPr>
        <a:solidFill>
          <a:srgbClr val="006CA7"/>
        </a:solidFill>
      </dgm:spPr>
      <dgm:t>
        <a:bodyPr/>
        <a:lstStyle/>
        <a:p>
          <a:r>
            <a:rPr lang="en-US" sz="2400" b="1" dirty="0">
              <a:latin typeface="Roboto Light"/>
            </a:rPr>
            <a:t>Applied Research</a:t>
          </a:r>
        </a:p>
      </dgm:t>
    </dgm:pt>
    <dgm:pt modelId="{453DE48A-3982-4E12-B7A2-E47A2732F3E0}" type="sibTrans" cxnId="{7F85EDC7-ECD4-4CBD-B9F6-55DA6C23EA2E}">
      <dgm:prSet/>
      <dgm:spPr/>
      <dgm:t>
        <a:bodyPr/>
        <a:lstStyle/>
        <a:p>
          <a:endParaRPr lang="en-US"/>
        </a:p>
      </dgm:t>
    </dgm:pt>
    <dgm:pt modelId="{88AEBEF5-2FE3-4FD6-B3BE-86A952FD6D7A}" type="parTrans" cxnId="{7F85EDC7-ECD4-4CBD-B9F6-55DA6C23EA2E}">
      <dgm:prSet/>
      <dgm:spPr/>
      <dgm:t>
        <a:bodyPr/>
        <a:lstStyle/>
        <a:p>
          <a:endParaRPr lang="en-US"/>
        </a:p>
      </dgm:t>
    </dgm:pt>
    <dgm:pt modelId="{A0E34336-3C0D-4FD6-9980-FB0F2F006DBA}">
      <dgm:prSet phldrT="[Text]" custT="1"/>
      <dgm:spPr/>
      <dgm:t>
        <a:bodyPr/>
        <a:lstStyle/>
        <a:p>
          <a:r>
            <a:rPr lang="en-US" sz="2200" dirty="0">
              <a:latin typeface="Roboto Light"/>
              <a:ea typeface="ヒラギノ角ゴ Pro W3" charset="0"/>
              <a:cs typeface="ヒラギノ角ゴ Pro W3" charset="0"/>
            </a:rPr>
            <a:t>e.g., which type of advertising campaign will reduce alcohol abuse</a:t>
          </a:r>
          <a:endParaRPr lang="en-US" sz="2200" dirty="0">
            <a:latin typeface="Roboto Light"/>
          </a:endParaRPr>
        </a:p>
      </dgm:t>
    </dgm:pt>
    <dgm:pt modelId="{BFDDE72C-E963-4454-9A87-9D387ACD518D}" type="parTrans" cxnId="{44645EBE-84E3-4C8C-ACDE-87426A757E61}">
      <dgm:prSet/>
      <dgm:spPr/>
      <dgm:t>
        <a:bodyPr/>
        <a:lstStyle/>
        <a:p>
          <a:endParaRPr lang="en-US"/>
        </a:p>
      </dgm:t>
    </dgm:pt>
    <dgm:pt modelId="{7E57F308-21A3-4EB1-A036-388C9C618F22}" type="sibTrans" cxnId="{44645EBE-84E3-4C8C-ACDE-87426A757E61}">
      <dgm:prSet/>
      <dgm:spPr/>
      <dgm:t>
        <a:bodyPr/>
        <a:lstStyle/>
        <a:p>
          <a:endParaRPr lang="en-US"/>
        </a:p>
      </dgm:t>
    </dgm:pt>
    <dgm:pt modelId="{5F785F87-B2A4-42F0-ABB4-156418760C50}" type="pres">
      <dgm:prSet presAssocID="{775C2B09-9A80-4F52-82B3-DB597B61E24C}" presName="linear" presStyleCnt="0">
        <dgm:presLayoutVars>
          <dgm:animLvl val="lvl"/>
          <dgm:resizeHandles val="exact"/>
        </dgm:presLayoutVars>
      </dgm:prSet>
      <dgm:spPr/>
    </dgm:pt>
    <dgm:pt modelId="{6F7629D3-560D-4055-9F79-9EC7E90B571D}" type="pres">
      <dgm:prSet presAssocID="{9C65E815-4929-49E5-AA89-C42895B917EA}" presName="parentText" presStyleLbl="node1" presStyleIdx="0" presStyleCnt="1" custScaleX="100000" custLinFactNeighborY="-55604">
        <dgm:presLayoutVars>
          <dgm:chMax val="0"/>
          <dgm:bulletEnabled val="1"/>
        </dgm:presLayoutVars>
      </dgm:prSet>
      <dgm:spPr/>
    </dgm:pt>
    <dgm:pt modelId="{9D27252F-F2A9-4891-86D7-2D097F36BFBF}" type="pres">
      <dgm:prSet presAssocID="{9C65E815-4929-49E5-AA89-C42895B917EA}" presName="childText" presStyleLbl="revTx" presStyleIdx="0" presStyleCnt="1" custLinFactNeighborY="-7521">
        <dgm:presLayoutVars>
          <dgm:bulletEnabled val="1"/>
        </dgm:presLayoutVars>
      </dgm:prSet>
      <dgm:spPr/>
    </dgm:pt>
  </dgm:ptLst>
  <dgm:cxnLst>
    <dgm:cxn modelId="{75BCB72A-AC56-48AF-BAEE-00A08D983BC0}" type="presOf" srcId="{775C2B09-9A80-4F52-82B3-DB597B61E24C}" destId="{5F785F87-B2A4-42F0-ABB4-156418760C50}" srcOrd="0" destOrd="0" presId="urn:microsoft.com/office/officeart/2005/8/layout/vList2"/>
    <dgm:cxn modelId="{2E5A413A-E22A-4B27-BE4A-4AFFB760E218}" srcId="{9C65E815-4929-49E5-AA89-C42895B917EA}" destId="{543D58CC-B7A5-40C3-879B-2B94F7C40955}" srcOrd="0" destOrd="0" parTransId="{F2863AB8-2096-4845-A632-04DB56B0C28E}" sibTransId="{538AC120-6DED-40A6-A1CD-5A2320B60291}"/>
    <dgm:cxn modelId="{44645EBE-84E3-4C8C-ACDE-87426A757E61}" srcId="{543D58CC-B7A5-40C3-879B-2B94F7C40955}" destId="{A0E34336-3C0D-4FD6-9980-FB0F2F006DBA}" srcOrd="0" destOrd="0" parTransId="{BFDDE72C-E963-4454-9A87-9D387ACD518D}" sibTransId="{7E57F308-21A3-4EB1-A036-388C9C618F22}"/>
    <dgm:cxn modelId="{7F85EDC7-ECD4-4CBD-B9F6-55DA6C23EA2E}" srcId="{775C2B09-9A80-4F52-82B3-DB597B61E24C}" destId="{9C65E815-4929-49E5-AA89-C42895B917EA}" srcOrd="0" destOrd="0" parTransId="{88AEBEF5-2FE3-4FD6-B3BE-86A952FD6D7A}" sibTransId="{453DE48A-3982-4E12-B7A2-E47A2732F3E0}"/>
    <dgm:cxn modelId="{2EBDC7CB-BDFC-4B86-89FF-EEFCCFF64F72}" type="presOf" srcId="{543D58CC-B7A5-40C3-879B-2B94F7C40955}" destId="{9D27252F-F2A9-4891-86D7-2D097F36BFBF}" srcOrd="0" destOrd="0" presId="urn:microsoft.com/office/officeart/2005/8/layout/vList2"/>
    <dgm:cxn modelId="{624268CE-A0E2-47C0-A292-CABDF9C26FDA}" type="presOf" srcId="{A0E34336-3C0D-4FD6-9980-FB0F2F006DBA}" destId="{9D27252F-F2A9-4891-86D7-2D097F36BFBF}" srcOrd="0" destOrd="1" presId="urn:microsoft.com/office/officeart/2005/8/layout/vList2"/>
    <dgm:cxn modelId="{781DECF9-678B-4939-8771-B78DBF26730E}" type="presOf" srcId="{9C65E815-4929-49E5-AA89-C42895B917EA}" destId="{6F7629D3-560D-4055-9F79-9EC7E90B571D}" srcOrd="0" destOrd="0" presId="urn:microsoft.com/office/officeart/2005/8/layout/vList2"/>
    <dgm:cxn modelId="{C4FFA5F9-EFF9-4191-92E1-8F78FBD6B096}" type="presParOf" srcId="{5F785F87-B2A4-42F0-ABB4-156418760C50}" destId="{6F7629D3-560D-4055-9F79-9EC7E90B571D}" srcOrd="0" destOrd="0" presId="urn:microsoft.com/office/officeart/2005/8/layout/vList2"/>
    <dgm:cxn modelId="{88A42909-8474-4423-B951-149988415EF3}" type="presParOf" srcId="{5F785F87-B2A4-42F0-ABB4-156418760C50}" destId="{9D27252F-F2A9-4891-86D7-2D097F36BFBF}"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E4AB0B-6ECE-487B-A31D-D4F16AD1D919}"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US"/>
        </a:p>
      </dgm:t>
    </dgm:pt>
    <dgm:pt modelId="{437A8EF7-A0D0-4BAE-B993-06A25774A5D5}">
      <dgm:prSet phldrT="[Text]" custT="1"/>
      <dgm:spPr/>
      <dgm:t>
        <a:bodyPr/>
        <a:lstStyle/>
        <a:p>
          <a:r>
            <a:rPr lang="en-US" sz="2200" dirty="0">
              <a:latin typeface="Roboto Light"/>
            </a:rPr>
            <a:t>Basic research guides the design of applied programs.</a:t>
          </a:r>
        </a:p>
      </dgm:t>
    </dgm:pt>
    <dgm:pt modelId="{81274AE2-736B-43A7-960D-19A40920CBB7}" type="parTrans" cxnId="{08B10961-F3D9-4E78-8469-70ABC484425E}">
      <dgm:prSet/>
      <dgm:spPr/>
      <dgm:t>
        <a:bodyPr/>
        <a:lstStyle/>
        <a:p>
          <a:endParaRPr lang="en-US"/>
        </a:p>
      </dgm:t>
    </dgm:pt>
    <dgm:pt modelId="{46E18686-E549-4E3A-8B57-A4809F4BC0C9}" type="sibTrans" cxnId="{08B10961-F3D9-4E78-8469-70ABC484425E}">
      <dgm:prSet/>
      <dgm:spPr/>
      <dgm:t>
        <a:bodyPr/>
        <a:lstStyle/>
        <a:p>
          <a:endParaRPr lang="en-US"/>
        </a:p>
      </dgm:t>
    </dgm:pt>
    <dgm:pt modelId="{F51CA337-B519-497C-A4F6-E046BAA5189A}">
      <dgm:prSet custT="1"/>
      <dgm:spPr/>
      <dgm:t>
        <a:bodyPr/>
        <a:lstStyle/>
        <a:p>
          <a:r>
            <a:rPr lang="en-US" sz="2200" dirty="0">
              <a:latin typeface="Roboto Light"/>
            </a:rPr>
            <a:t>The results of applications can inspire basic research.</a:t>
          </a:r>
        </a:p>
      </dgm:t>
    </dgm:pt>
    <dgm:pt modelId="{E6D26A58-7CC4-4A48-8AF1-9581E0432BB7}" type="parTrans" cxnId="{2A6B6A92-B60C-43C0-B1CF-E4F62313BD8C}">
      <dgm:prSet/>
      <dgm:spPr/>
      <dgm:t>
        <a:bodyPr/>
        <a:lstStyle/>
        <a:p>
          <a:endParaRPr lang="en-US"/>
        </a:p>
      </dgm:t>
    </dgm:pt>
    <dgm:pt modelId="{C6238CC4-4FA8-4641-A0B3-EBF238E71398}" type="sibTrans" cxnId="{2A6B6A92-B60C-43C0-B1CF-E4F62313BD8C}">
      <dgm:prSet/>
      <dgm:spPr/>
      <dgm:t>
        <a:bodyPr/>
        <a:lstStyle/>
        <a:p>
          <a:endParaRPr lang="en-US"/>
        </a:p>
      </dgm:t>
    </dgm:pt>
    <dgm:pt modelId="{CD5F0230-8F52-4551-AD19-6A4DBF85FA69}" type="pres">
      <dgm:prSet presAssocID="{32E4AB0B-6ECE-487B-A31D-D4F16AD1D919}" presName="Name0" presStyleCnt="0">
        <dgm:presLayoutVars>
          <dgm:chMax val="2"/>
          <dgm:chPref val="2"/>
          <dgm:animLvl val="lvl"/>
        </dgm:presLayoutVars>
      </dgm:prSet>
      <dgm:spPr/>
    </dgm:pt>
    <dgm:pt modelId="{6CD288D4-5911-42AC-A293-08486E6284A7}" type="pres">
      <dgm:prSet presAssocID="{32E4AB0B-6ECE-487B-A31D-D4F16AD1D919}" presName="LeftText" presStyleLbl="revTx" presStyleIdx="0" presStyleCnt="0">
        <dgm:presLayoutVars>
          <dgm:bulletEnabled val="1"/>
        </dgm:presLayoutVars>
      </dgm:prSet>
      <dgm:spPr/>
    </dgm:pt>
    <dgm:pt modelId="{93C1D74F-4130-406B-A5BF-4DDE41F4CF49}" type="pres">
      <dgm:prSet presAssocID="{32E4AB0B-6ECE-487B-A31D-D4F16AD1D919}" presName="LeftNode" presStyleLbl="bgImgPlace1" presStyleIdx="0" presStyleCnt="2">
        <dgm:presLayoutVars>
          <dgm:chMax val="2"/>
          <dgm:chPref val="2"/>
        </dgm:presLayoutVars>
      </dgm:prSet>
      <dgm:spPr/>
    </dgm:pt>
    <dgm:pt modelId="{C945024F-D500-4EB5-B015-470BF87DDD85}" type="pres">
      <dgm:prSet presAssocID="{32E4AB0B-6ECE-487B-A31D-D4F16AD1D919}" presName="RightText" presStyleLbl="revTx" presStyleIdx="0" presStyleCnt="0">
        <dgm:presLayoutVars>
          <dgm:bulletEnabled val="1"/>
        </dgm:presLayoutVars>
      </dgm:prSet>
      <dgm:spPr/>
    </dgm:pt>
    <dgm:pt modelId="{9C330504-2DA9-44E4-A1B5-498D544D636A}" type="pres">
      <dgm:prSet presAssocID="{32E4AB0B-6ECE-487B-A31D-D4F16AD1D919}" presName="RightNode" presStyleLbl="bgImgPlace1" presStyleIdx="1" presStyleCnt="2">
        <dgm:presLayoutVars>
          <dgm:chMax val="0"/>
          <dgm:chPref val="0"/>
        </dgm:presLayoutVars>
      </dgm:prSet>
      <dgm:spPr/>
    </dgm:pt>
    <dgm:pt modelId="{59C38B00-A709-43E5-88DE-A8699673D191}" type="pres">
      <dgm:prSet presAssocID="{32E4AB0B-6ECE-487B-A31D-D4F16AD1D919}" presName="TopArrow" presStyleLbl="node1" presStyleIdx="0" presStyleCnt="2"/>
      <dgm:spPr/>
    </dgm:pt>
    <dgm:pt modelId="{5670E3FB-0107-4479-9F02-010EE9CE4692}" type="pres">
      <dgm:prSet presAssocID="{32E4AB0B-6ECE-487B-A31D-D4F16AD1D919}" presName="BottomArrow" presStyleLbl="node1" presStyleIdx="1" presStyleCnt="2"/>
      <dgm:spPr/>
    </dgm:pt>
  </dgm:ptLst>
  <dgm:cxnLst>
    <dgm:cxn modelId="{C6BB501A-C813-4FE1-BAAF-472A150889BB}" type="presOf" srcId="{437A8EF7-A0D0-4BAE-B993-06A25774A5D5}" destId="{93C1D74F-4130-406B-A5BF-4DDE41F4CF49}" srcOrd="1" destOrd="0" presId="urn:microsoft.com/office/officeart/2009/layout/ReverseList"/>
    <dgm:cxn modelId="{08B10961-F3D9-4E78-8469-70ABC484425E}" srcId="{32E4AB0B-6ECE-487B-A31D-D4F16AD1D919}" destId="{437A8EF7-A0D0-4BAE-B993-06A25774A5D5}" srcOrd="0" destOrd="0" parTransId="{81274AE2-736B-43A7-960D-19A40920CBB7}" sibTransId="{46E18686-E549-4E3A-8B57-A4809F4BC0C9}"/>
    <dgm:cxn modelId="{23318E63-34EA-4EBD-9CCA-67686D9DC0E7}" type="presOf" srcId="{437A8EF7-A0D0-4BAE-B993-06A25774A5D5}" destId="{6CD288D4-5911-42AC-A293-08486E6284A7}" srcOrd="0" destOrd="0" presId="urn:microsoft.com/office/officeart/2009/layout/ReverseList"/>
    <dgm:cxn modelId="{2A6B6A92-B60C-43C0-B1CF-E4F62313BD8C}" srcId="{32E4AB0B-6ECE-487B-A31D-D4F16AD1D919}" destId="{F51CA337-B519-497C-A4F6-E046BAA5189A}" srcOrd="1" destOrd="0" parTransId="{E6D26A58-7CC4-4A48-8AF1-9581E0432BB7}" sibTransId="{C6238CC4-4FA8-4641-A0B3-EBF238E71398}"/>
    <dgm:cxn modelId="{28F88695-6893-49D3-AD43-54874E7E1407}" type="presOf" srcId="{32E4AB0B-6ECE-487B-A31D-D4F16AD1D919}" destId="{CD5F0230-8F52-4551-AD19-6A4DBF85FA69}" srcOrd="0" destOrd="0" presId="urn:microsoft.com/office/officeart/2009/layout/ReverseList"/>
    <dgm:cxn modelId="{9D1FA4C5-6BDA-4165-97DB-F47A2816DD7A}" type="presOf" srcId="{F51CA337-B519-497C-A4F6-E046BAA5189A}" destId="{9C330504-2DA9-44E4-A1B5-498D544D636A}" srcOrd="1" destOrd="0" presId="urn:microsoft.com/office/officeart/2009/layout/ReverseList"/>
    <dgm:cxn modelId="{D9504BD4-2CD6-44B5-809C-2EA8CA5F06AD}" type="presOf" srcId="{F51CA337-B519-497C-A4F6-E046BAA5189A}" destId="{C945024F-D500-4EB5-B015-470BF87DDD85}" srcOrd="0" destOrd="0" presId="urn:microsoft.com/office/officeart/2009/layout/ReverseList"/>
    <dgm:cxn modelId="{45C89942-10C0-4E0F-BF4D-BB2F41EFC55E}" type="presParOf" srcId="{CD5F0230-8F52-4551-AD19-6A4DBF85FA69}" destId="{6CD288D4-5911-42AC-A293-08486E6284A7}" srcOrd="0" destOrd="0" presId="urn:microsoft.com/office/officeart/2009/layout/ReverseList"/>
    <dgm:cxn modelId="{89D4F6C9-DC32-4CCA-9945-C7DA5E4C6967}" type="presParOf" srcId="{CD5F0230-8F52-4551-AD19-6A4DBF85FA69}" destId="{93C1D74F-4130-406B-A5BF-4DDE41F4CF49}" srcOrd="1" destOrd="0" presId="urn:microsoft.com/office/officeart/2009/layout/ReverseList"/>
    <dgm:cxn modelId="{9108175D-8026-4F0D-812B-3F7AB6DDAA73}" type="presParOf" srcId="{CD5F0230-8F52-4551-AD19-6A4DBF85FA69}" destId="{C945024F-D500-4EB5-B015-470BF87DDD85}" srcOrd="2" destOrd="0" presId="urn:microsoft.com/office/officeart/2009/layout/ReverseList"/>
    <dgm:cxn modelId="{DF0596B8-F16E-4BD9-95C7-6446F7F9101B}" type="presParOf" srcId="{CD5F0230-8F52-4551-AD19-6A4DBF85FA69}" destId="{9C330504-2DA9-44E4-A1B5-498D544D636A}" srcOrd="3" destOrd="0" presId="urn:microsoft.com/office/officeart/2009/layout/ReverseList"/>
    <dgm:cxn modelId="{7C89427D-0580-4770-98B7-B43B9BA5EA2C}" type="presParOf" srcId="{CD5F0230-8F52-4551-AD19-6A4DBF85FA69}" destId="{59C38B00-A709-43E5-88DE-A8699673D191}" srcOrd="4" destOrd="0" presId="urn:microsoft.com/office/officeart/2009/layout/ReverseList"/>
    <dgm:cxn modelId="{4F2FE68E-D835-4764-BBDC-FF4EBF43C57A}" type="presParOf" srcId="{CD5F0230-8F52-4551-AD19-6A4DBF85FA69}" destId="{5670E3FB-0107-4479-9F02-010EE9CE4692}" srcOrd="5" destOrd="0" presId="urn:microsoft.com/office/officeart/2009/layout/Revers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750F4C-E382-4AC7-8CC6-790D39A12646}" type="doc">
      <dgm:prSet loTypeId="urn:microsoft.com/office/officeart/2005/8/layout/target1" loCatId="relationship" qsTypeId="urn:microsoft.com/office/officeart/2005/8/quickstyle/simple2" qsCatId="simple" csTypeId="urn:microsoft.com/office/officeart/2005/8/colors/accent1_2" csCatId="accent1" phldr="1"/>
      <dgm:spPr/>
    </dgm:pt>
    <dgm:pt modelId="{141F2F67-8DC4-4EA5-BEC0-C00216B5F152}">
      <dgm:prSet phldrT="[Text]" custT="1"/>
      <dgm:spPr/>
      <dgm:t>
        <a:bodyPr/>
        <a:lstStyle/>
        <a:p>
          <a:r>
            <a:rPr lang="en-US" sz="1600" i="1" dirty="0">
              <a:latin typeface="Roboto Light"/>
            </a:rPr>
            <a:t>Law</a:t>
          </a:r>
        </a:p>
        <a:p>
          <a:r>
            <a:rPr lang="en-US" sz="1600" dirty="0">
              <a:latin typeface="Roboto Light"/>
            </a:rPr>
            <a:t>general principle applying to all situations</a:t>
          </a:r>
        </a:p>
      </dgm:t>
    </dgm:pt>
    <dgm:pt modelId="{19E53404-46DF-420A-9E4F-CD38B35AC234}" type="parTrans" cxnId="{C42BB58D-0490-48CA-96AC-91630928AC39}">
      <dgm:prSet/>
      <dgm:spPr/>
      <dgm:t>
        <a:bodyPr/>
        <a:lstStyle/>
        <a:p>
          <a:endParaRPr lang="en-US"/>
        </a:p>
      </dgm:t>
    </dgm:pt>
    <dgm:pt modelId="{3723E955-00C1-444B-935E-488CF822E3D5}" type="sibTrans" cxnId="{C42BB58D-0490-48CA-96AC-91630928AC39}">
      <dgm:prSet/>
      <dgm:spPr/>
      <dgm:t>
        <a:bodyPr/>
        <a:lstStyle/>
        <a:p>
          <a:endParaRPr lang="en-US"/>
        </a:p>
      </dgm:t>
    </dgm:pt>
    <dgm:pt modelId="{4F4B3E27-3E00-47B6-96D6-F39D3654A1EE}">
      <dgm:prSet phldrT="[Text]" custT="1"/>
      <dgm:spPr/>
      <dgm:t>
        <a:bodyPr/>
        <a:lstStyle/>
        <a:p>
          <a:r>
            <a:rPr lang="en-US" sz="1600" i="1" dirty="0">
              <a:latin typeface="Roboto Light"/>
            </a:rPr>
            <a:t>Theory                                        </a:t>
          </a:r>
          <a:r>
            <a:rPr lang="en-US" sz="1600" dirty="0">
              <a:latin typeface="Roboto Light"/>
            </a:rPr>
            <a:t>integrated explanation in a given domain</a:t>
          </a:r>
        </a:p>
      </dgm:t>
    </dgm:pt>
    <dgm:pt modelId="{16DD87CE-CFEE-42E4-953B-9BEA08FA97CD}" type="parTrans" cxnId="{CDC564E1-D9F8-49E2-8A93-392A48CE7767}">
      <dgm:prSet/>
      <dgm:spPr/>
      <dgm:t>
        <a:bodyPr/>
        <a:lstStyle/>
        <a:p>
          <a:endParaRPr lang="en-US"/>
        </a:p>
      </dgm:t>
    </dgm:pt>
    <dgm:pt modelId="{37CBFC71-EC0A-4AD8-9C1C-B1347E530966}" type="sibTrans" cxnId="{CDC564E1-D9F8-49E2-8A93-392A48CE7767}">
      <dgm:prSet/>
      <dgm:spPr/>
      <dgm:t>
        <a:bodyPr/>
        <a:lstStyle/>
        <a:p>
          <a:endParaRPr lang="en-US"/>
        </a:p>
      </dgm:t>
    </dgm:pt>
    <dgm:pt modelId="{8F9C0BEA-AEC4-43D6-BC07-4157A9F234C1}">
      <dgm:prSet phldrT="[Text]" custT="1"/>
      <dgm:spPr/>
      <dgm:t>
        <a:bodyPr/>
        <a:lstStyle/>
        <a:p>
          <a:r>
            <a:rPr lang="en-US" sz="1600" i="1" dirty="0">
              <a:latin typeface="Roboto Light"/>
            </a:rPr>
            <a:t>Hypothesis                                              </a:t>
          </a:r>
          <a:r>
            <a:rPr lang="en-US" sz="1600" dirty="0">
              <a:latin typeface="Roboto Light"/>
            </a:rPr>
            <a:t>specific prediction relating two variables</a:t>
          </a:r>
        </a:p>
      </dgm:t>
    </dgm:pt>
    <dgm:pt modelId="{513AE4D9-E38C-4A2F-A632-624AE7D86817}" type="parTrans" cxnId="{F5EDD0F8-96FD-4E43-AB23-E9FE25776A2B}">
      <dgm:prSet/>
      <dgm:spPr/>
      <dgm:t>
        <a:bodyPr/>
        <a:lstStyle/>
        <a:p>
          <a:endParaRPr lang="en-US"/>
        </a:p>
      </dgm:t>
    </dgm:pt>
    <dgm:pt modelId="{39622237-5454-4B39-ADCC-7B57CB2F755D}" type="sibTrans" cxnId="{F5EDD0F8-96FD-4E43-AB23-E9FE25776A2B}">
      <dgm:prSet/>
      <dgm:spPr/>
      <dgm:t>
        <a:bodyPr/>
        <a:lstStyle/>
        <a:p>
          <a:endParaRPr lang="en-US"/>
        </a:p>
      </dgm:t>
    </dgm:pt>
    <dgm:pt modelId="{4C99A04C-EB91-4902-A35D-15E7C219AD91}" type="pres">
      <dgm:prSet presAssocID="{13750F4C-E382-4AC7-8CC6-790D39A12646}" presName="composite" presStyleCnt="0">
        <dgm:presLayoutVars>
          <dgm:chMax val="5"/>
          <dgm:dir/>
          <dgm:resizeHandles val="exact"/>
        </dgm:presLayoutVars>
      </dgm:prSet>
      <dgm:spPr/>
    </dgm:pt>
    <dgm:pt modelId="{E90533EE-ABE3-4D40-BF55-69FAEA147DB1}" type="pres">
      <dgm:prSet presAssocID="{8F9C0BEA-AEC4-43D6-BC07-4157A9F234C1}" presName="circle1" presStyleLbl="lnNode1" presStyleIdx="0" presStyleCnt="3"/>
      <dgm:spPr>
        <a:solidFill>
          <a:srgbClr val="006CA7"/>
        </a:solidFill>
      </dgm:spPr>
    </dgm:pt>
    <dgm:pt modelId="{EDF3967B-791E-43D1-999E-075B565FB62A}" type="pres">
      <dgm:prSet presAssocID="{8F9C0BEA-AEC4-43D6-BC07-4157A9F234C1}" presName="text1" presStyleLbl="revTx" presStyleIdx="0" presStyleCnt="3" custScaleX="119462" custLinFactNeighborX="9126" custLinFactNeighborY="12038">
        <dgm:presLayoutVars>
          <dgm:bulletEnabled val="1"/>
        </dgm:presLayoutVars>
      </dgm:prSet>
      <dgm:spPr/>
    </dgm:pt>
    <dgm:pt modelId="{74246E15-3821-4E2B-9B61-E07AA0A567F9}" type="pres">
      <dgm:prSet presAssocID="{8F9C0BEA-AEC4-43D6-BC07-4157A9F234C1}" presName="line1" presStyleLbl="callout" presStyleIdx="0" presStyleCnt="6"/>
      <dgm:spPr/>
    </dgm:pt>
    <dgm:pt modelId="{7ED10156-4B8B-4968-89FD-28D9090E5619}" type="pres">
      <dgm:prSet presAssocID="{8F9C0BEA-AEC4-43D6-BC07-4157A9F234C1}" presName="d1" presStyleLbl="callout" presStyleIdx="1" presStyleCnt="6"/>
      <dgm:spPr/>
    </dgm:pt>
    <dgm:pt modelId="{BD1B17BF-A4E4-4A62-BB3C-EA6A829748B2}" type="pres">
      <dgm:prSet presAssocID="{4F4B3E27-3E00-47B6-96D6-F39D3654A1EE}" presName="circle2" presStyleLbl="lnNode1" presStyleIdx="1" presStyleCnt="3"/>
      <dgm:spPr>
        <a:solidFill>
          <a:srgbClr val="006CA7"/>
        </a:solidFill>
      </dgm:spPr>
    </dgm:pt>
    <dgm:pt modelId="{DBAA8935-D443-48E7-8798-7EBA35229CB7}" type="pres">
      <dgm:prSet presAssocID="{4F4B3E27-3E00-47B6-96D6-F39D3654A1EE}" presName="text2" presStyleLbl="revTx" presStyleIdx="1" presStyleCnt="3">
        <dgm:presLayoutVars>
          <dgm:bulletEnabled val="1"/>
        </dgm:presLayoutVars>
      </dgm:prSet>
      <dgm:spPr/>
    </dgm:pt>
    <dgm:pt modelId="{68191FAA-3FFF-4158-A4C5-1347051D91A3}" type="pres">
      <dgm:prSet presAssocID="{4F4B3E27-3E00-47B6-96D6-F39D3654A1EE}" presName="line2" presStyleLbl="callout" presStyleIdx="2" presStyleCnt="6"/>
      <dgm:spPr/>
    </dgm:pt>
    <dgm:pt modelId="{CAF0A6D1-05EE-4FA5-AE37-AE0C2239DD33}" type="pres">
      <dgm:prSet presAssocID="{4F4B3E27-3E00-47B6-96D6-F39D3654A1EE}" presName="d2" presStyleLbl="callout" presStyleIdx="3" presStyleCnt="6"/>
      <dgm:spPr/>
    </dgm:pt>
    <dgm:pt modelId="{9DB2F2AB-E5F8-47B1-BD56-26EA6015F029}" type="pres">
      <dgm:prSet presAssocID="{141F2F67-8DC4-4EA5-BEC0-C00216B5F152}" presName="circle3" presStyleLbl="lnNode1" presStyleIdx="2" presStyleCnt="3"/>
      <dgm:spPr>
        <a:solidFill>
          <a:srgbClr val="006CA7"/>
        </a:solidFill>
      </dgm:spPr>
    </dgm:pt>
    <dgm:pt modelId="{6136772C-B79E-4625-811B-1CFCF3C24DF5}" type="pres">
      <dgm:prSet presAssocID="{141F2F67-8DC4-4EA5-BEC0-C00216B5F152}" presName="text3" presStyleLbl="revTx" presStyleIdx="2" presStyleCnt="3">
        <dgm:presLayoutVars>
          <dgm:bulletEnabled val="1"/>
        </dgm:presLayoutVars>
      </dgm:prSet>
      <dgm:spPr/>
    </dgm:pt>
    <dgm:pt modelId="{D685E00C-5926-4A93-99E8-D75040733F75}" type="pres">
      <dgm:prSet presAssocID="{141F2F67-8DC4-4EA5-BEC0-C00216B5F152}" presName="line3" presStyleLbl="callout" presStyleIdx="4" presStyleCnt="6"/>
      <dgm:spPr/>
    </dgm:pt>
    <dgm:pt modelId="{E4280775-AF9E-4AF8-975B-A8BEE7CAACAB}" type="pres">
      <dgm:prSet presAssocID="{141F2F67-8DC4-4EA5-BEC0-C00216B5F152}" presName="d3" presStyleLbl="callout" presStyleIdx="5" presStyleCnt="6"/>
      <dgm:spPr/>
    </dgm:pt>
  </dgm:ptLst>
  <dgm:cxnLst>
    <dgm:cxn modelId="{D032812A-FDB3-4A53-8736-F80EDE6F7310}" type="presOf" srcId="{4F4B3E27-3E00-47B6-96D6-F39D3654A1EE}" destId="{DBAA8935-D443-48E7-8798-7EBA35229CB7}" srcOrd="0" destOrd="0" presId="urn:microsoft.com/office/officeart/2005/8/layout/target1"/>
    <dgm:cxn modelId="{B2B63974-3133-434A-A7D8-A49C1AB005CF}" type="presOf" srcId="{141F2F67-8DC4-4EA5-BEC0-C00216B5F152}" destId="{6136772C-B79E-4625-811B-1CFCF3C24DF5}" srcOrd="0" destOrd="0" presId="urn:microsoft.com/office/officeart/2005/8/layout/target1"/>
    <dgm:cxn modelId="{C42BB58D-0490-48CA-96AC-91630928AC39}" srcId="{13750F4C-E382-4AC7-8CC6-790D39A12646}" destId="{141F2F67-8DC4-4EA5-BEC0-C00216B5F152}" srcOrd="2" destOrd="0" parTransId="{19E53404-46DF-420A-9E4F-CD38B35AC234}" sibTransId="{3723E955-00C1-444B-935E-488CF822E3D5}"/>
    <dgm:cxn modelId="{5481DCDA-2E81-43C6-BFAC-C39153FA4058}" type="presOf" srcId="{8F9C0BEA-AEC4-43D6-BC07-4157A9F234C1}" destId="{EDF3967B-791E-43D1-999E-075B565FB62A}" srcOrd="0" destOrd="0" presId="urn:microsoft.com/office/officeart/2005/8/layout/target1"/>
    <dgm:cxn modelId="{CDC564E1-D9F8-49E2-8A93-392A48CE7767}" srcId="{13750F4C-E382-4AC7-8CC6-790D39A12646}" destId="{4F4B3E27-3E00-47B6-96D6-F39D3654A1EE}" srcOrd="1" destOrd="0" parTransId="{16DD87CE-CFEE-42E4-953B-9BEA08FA97CD}" sibTransId="{37CBFC71-EC0A-4AD8-9C1C-B1347E530966}"/>
    <dgm:cxn modelId="{4817C7E4-C2B2-4A1E-A048-C74619833184}" type="presOf" srcId="{13750F4C-E382-4AC7-8CC6-790D39A12646}" destId="{4C99A04C-EB91-4902-A35D-15E7C219AD91}" srcOrd="0" destOrd="0" presId="urn:microsoft.com/office/officeart/2005/8/layout/target1"/>
    <dgm:cxn modelId="{F5EDD0F8-96FD-4E43-AB23-E9FE25776A2B}" srcId="{13750F4C-E382-4AC7-8CC6-790D39A12646}" destId="{8F9C0BEA-AEC4-43D6-BC07-4157A9F234C1}" srcOrd="0" destOrd="0" parTransId="{513AE4D9-E38C-4A2F-A632-624AE7D86817}" sibTransId="{39622237-5454-4B39-ADCC-7B57CB2F755D}"/>
    <dgm:cxn modelId="{0F7D5E3A-88FD-4E93-A1A1-0B8D8BB58B5B}" type="presParOf" srcId="{4C99A04C-EB91-4902-A35D-15E7C219AD91}" destId="{E90533EE-ABE3-4D40-BF55-69FAEA147DB1}" srcOrd="0" destOrd="0" presId="urn:microsoft.com/office/officeart/2005/8/layout/target1"/>
    <dgm:cxn modelId="{CA08F1DE-62C5-418D-96A6-FF14A4664206}" type="presParOf" srcId="{4C99A04C-EB91-4902-A35D-15E7C219AD91}" destId="{EDF3967B-791E-43D1-999E-075B565FB62A}" srcOrd="1" destOrd="0" presId="urn:microsoft.com/office/officeart/2005/8/layout/target1"/>
    <dgm:cxn modelId="{628E7B97-993D-4A0A-A326-4F0589D9B590}" type="presParOf" srcId="{4C99A04C-EB91-4902-A35D-15E7C219AD91}" destId="{74246E15-3821-4E2B-9B61-E07AA0A567F9}" srcOrd="2" destOrd="0" presId="urn:microsoft.com/office/officeart/2005/8/layout/target1"/>
    <dgm:cxn modelId="{3D4DDB47-7BEF-40C6-AF19-A611F501E268}" type="presParOf" srcId="{4C99A04C-EB91-4902-A35D-15E7C219AD91}" destId="{7ED10156-4B8B-4968-89FD-28D9090E5619}" srcOrd="3" destOrd="0" presId="urn:microsoft.com/office/officeart/2005/8/layout/target1"/>
    <dgm:cxn modelId="{BCDCA6B6-7E11-4BD4-A52C-B0AC0DE73314}" type="presParOf" srcId="{4C99A04C-EB91-4902-A35D-15E7C219AD91}" destId="{BD1B17BF-A4E4-4A62-BB3C-EA6A829748B2}" srcOrd="4" destOrd="0" presId="urn:microsoft.com/office/officeart/2005/8/layout/target1"/>
    <dgm:cxn modelId="{4B840E20-9B59-4736-9911-146767893E6C}" type="presParOf" srcId="{4C99A04C-EB91-4902-A35D-15E7C219AD91}" destId="{DBAA8935-D443-48E7-8798-7EBA35229CB7}" srcOrd="5" destOrd="0" presId="urn:microsoft.com/office/officeart/2005/8/layout/target1"/>
    <dgm:cxn modelId="{23B9F33A-FADB-47C5-B5F8-31691F994C3A}" type="presParOf" srcId="{4C99A04C-EB91-4902-A35D-15E7C219AD91}" destId="{68191FAA-3FFF-4158-A4C5-1347051D91A3}" srcOrd="6" destOrd="0" presId="urn:microsoft.com/office/officeart/2005/8/layout/target1"/>
    <dgm:cxn modelId="{6DAF9000-EDDA-4137-8752-9C34E130914F}" type="presParOf" srcId="{4C99A04C-EB91-4902-A35D-15E7C219AD91}" destId="{CAF0A6D1-05EE-4FA5-AE37-AE0C2239DD33}" srcOrd="7" destOrd="0" presId="urn:microsoft.com/office/officeart/2005/8/layout/target1"/>
    <dgm:cxn modelId="{16B65C56-7917-4EAF-9050-CCCD61F8D3BB}" type="presParOf" srcId="{4C99A04C-EB91-4902-A35D-15E7C219AD91}" destId="{9DB2F2AB-E5F8-47B1-BD56-26EA6015F029}" srcOrd="8" destOrd="0" presId="urn:microsoft.com/office/officeart/2005/8/layout/target1"/>
    <dgm:cxn modelId="{C46AFC46-C854-43B4-99E6-5EE12F0AA373}" type="presParOf" srcId="{4C99A04C-EB91-4902-A35D-15E7C219AD91}" destId="{6136772C-B79E-4625-811B-1CFCF3C24DF5}" srcOrd="9" destOrd="0" presId="urn:microsoft.com/office/officeart/2005/8/layout/target1"/>
    <dgm:cxn modelId="{07478631-2498-4642-B461-670609D1F4E9}" type="presParOf" srcId="{4C99A04C-EB91-4902-A35D-15E7C219AD91}" destId="{D685E00C-5926-4A93-99E8-D75040733F75}" srcOrd="10" destOrd="0" presId="urn:microsoft.com/office/officeart/2005/8/layout/target1"/>
    <dgm:cxn modelId="{2A67DA56-ADEF-4F40-ABC7-AD2637FDAFC0}" type="presParOf" srcId="{4C99A04C-EB91-4902-A35D-15E7C219AD91}" destId="{E4280775-AF9E-4AF8-975B-A8BEE7CAACAB}" srcOrd="11" destOrd="0" presId="urn:microsoft.com/office/officeart/2005/8/layout/targe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683EFE-BE93-4517-A1DB-535ACF5924A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6741E966-FA43-4A26-933A-040127386B9B}">
      <dgm:prSet phldrT="[Text]"/>
      <dgm:spPr/>
      <dgm:t>
        <a:bodyPr/>
        <a:lstStyle/>
        <a:p>
          <a:r>
            <a:rPr lang="en-US" b="1" i="0" dirty="0">
              <a:latin typeface="Roboto Light"/>
            </a:rPr>
            <a:t>A Good Theory</a:t>
          </a:r>
          <a:endParaRPr lang="en-US" i="0" dirty="0">
            <a:latin typeface="Roboto Light"/>
          </a:endParaRPr>
        </a:p>
      </dgm:t>
    </dgm:pt>
    <dgm:pt modelId="{96AE8AAE-24C4-4FA5-B967-A133C1BDFF03}" type="parTrans" cxnId="{2E3E63AE-38C4-41DC-925A-8B7624E81173}">
      <dgm:prSet/>
      <dgm:spPr/>
      <dgm:t>
        <a:bodyPr/>
        <a:lstStyle/>
        <a:p>
          <a:endParaRPr lang="en-US"/>
        </a:p>
      </dgm:t>
    </dgm:pt>
    <dgm:pt modelId="{1F23750D-9FD5-4661-A419-4134667522D1}" type="sibTrans" cxnId="{2E3E63AE-38C4-41DC-925A-8B7624E81173}">
      <dgm:prSet/>
      <dgm:spPr/>
      <dgm:t>
        <a:bodyPr/>
        <a:lstStyle/>
        <a:p>
          <a:endParaRPr lang="en-US"/>
        </a:p>
      </dgm:t>
    </dgm:pt>
    <dgm:pt modelId="{F1A17B2B-A772-4374-88F9-D6433C5F1C4C}">
      <dgm:prSet phldrT="[Text]"/>
      <dgm:spPr>
        <a:solidFill>
          <a:srgbClr val="006CA7"/>
        </a:solidFill>
      </dgm:spPr>
      <dgm:t>
        <a:bodyPr/>
        <a:lstStyle/>
        <a:p>
          <a:r>
            <a:rPr lang="en-US" i="1" dirty="0">
              <a:latin typeface="Roboto Light"/>
            </a:rPr>
            <a:t>General:</a:t>
          </a:r>
        </a:p>
        <a:p>
          <a:r>
            <a:rPr lang="en-US" dirty="0">
              <a:latin typeface="Roboto Light"/>
            </a:rPr>
            <a:t>good theories summarize many different outcomes</a:t>
          </a:r>
        </a:p>
      </dgm:t>
    </dgm:pt>
    <dgm:pt modelId="{4CC3BC69-4F1E-4C69-AACA-94D0A948A63E}" type="parTrans" cxnId="{70094FE7-F3E9-4802-A322-317F614A476B}">
      <dgm:prSet/>
      <dgm:spPr/>
      <dgm:t>
        <a:bodyPr/>
        <a:lstStyle/>
        <a:p>
          <a:endParaRPr lang="en-US"/>
        </a:p>
      </dgm:t>
    </dgm:pt>
    <dgm:pt modelId="{7E6CE6F6-10D1-4350-A72B-1D07794E2496}" type="sibTrans" cxnId="{70094FE7-F3E9-4802-A322-317F614A476B}">
      <dgm:prSet/>
      <dgm:spPr/>
      <dgm:t>
        <a:bodyPr/>
        <a:lstStyle/>
        <a:p>
          <a:endParaRPr lang="en-US"/>
        </a:p>
      </dgm:t>
    </dgm:pt>
    <dgm:pt modelId="{4DB41EA7-CA6D-4C44-8232-6D76B14EE428}">
      <dgm:prSet phldrT="[Text]"/>
      <dgm:spPr>
        <a:solidFill>
          <a:srgbClr val="006CA7"/>
        </a:solidFill>
      </dgm:spPr>
      <dgm:t>
        <a:bodyPr/>
        <a:lstStyle/>
        <a:p>
          <a:r>
            <a:rPr lang="en-US" i="1" dirty="0">
              <a:latin typeface="Roboto Light"/>
            </a:rPr>
            <a:t>Parsimonious:</a:t>
          </a:r>
        </a:p>
        <a:p>
          <a:r>
            <a:rPr lang="en-US" dirty="0">
              <a:latin typeface="Roboto Light"/>
            </a:rPr>
            <a:t>good theories provide the simplest possible explanation</a:t>
          </a:r>
        </a:p>
      </dgm:t>
    </dgm:pt>
    <dgm:pt modelId="{C2C77EB7-C8AF-4901-BF5F-F7E1155B6FF9}" type="parTrans" cxnId="{AB557275-D7A4-49F4-BFEF-22EF3B854988}">
      <dgm:prSet/>
      <dgm:spPr/>
      <dgm:t>
        <a:bodyPr/>
        <a:lstStyle/>
        <a:p>
          <a:endParaRPr lang="en-US"/>
        </a:p>
      </dgm:t>
    </dgm:pt>
    <dgm:pt modelId="{4B3B1BB5-264C-41FC-93A3-A101B6CF996A}" type="sibTrans" cxnId="{AB557275-D7A4-49F4-BFEF-22EF3B854988}">
      <dgm:prSet/>
      <dgm:spPr/>
      <dgm:t>
        <a:bodyPr/>
        <a:lstStyle/>
        <a:p>
          <a:endParaRPr lang="en-US"/>
        </a:p>
      </dgm:t>
    </dgm:pt>
    <dgm:pt modelId="{3CEC8911-9701-4767-99B7-B233FEB4FBA1}">
      <dgm:prSet phldrT="[Text]"/>
      <dgm:spPr>
        <a:solidFill>
          <a:srgbClr val="006CA7"/>
        </a:solidFill>
      </dgm:spPr>
      <dgm:t>
        <a:bodyPr/>
        <a:lstStyle/>
        <a:p>
          <a:r>
            <a:rPr lang="en-US" i="1" dirty="0">
              <a:latin typeface="Roboto Light"/>
            </a:rPr>
            <a:t>Provide Ideas for Future Research: </a:t>
          </a:r>
          <a:r>
            <a:rPr lang="en-US" dirty="0">
              <a:latin typeface="Roboto Light"/>
            </a:rPr>
            <a:t>good theories inspire research</a:t>
          </a:r>
        </a:p>
      </dgm:t>
    </dgm:pt>
    <dgm:pt modelId="{A8366191-F015-4F58-B268-3DD8A68651D3}" type="parTrans" cxnId="{818EEFC4-6023-41C8-8567-3803AA4385C9}">
      <dgm:prSet/>
      <dgm:spPr/>
      <dgm:t>
        <a:bodyPr/>
        <a:lstStyle/>
        <a:p>
          <a:endParaRPr lang="en-US"/>
        </a:p>
      </dgm:t>
    </dgm:pt>
    <dgm:pt modelId="{A6B540EB-007E-484D-B115-3A646C6FE25D}" type="sibTrans" cxnId="{818EEFC4-6023-41C8-8567-3803AA4385C9}">
      <dgm:prSet/>
      <dgm:spPr/>
      <dgm:t>
        <a:bodyPr/>
        <a:lstStyle/>
        <a:p>
          <a:endParaRPr lang="en-US"/>
        </a:p>
      </dgm:t>
    </dgm:pt>
    <dgm:pt modelId="{83F2DCFA-D873-4175-B3B6-A39D1C00B64A}">
      <dgm:prSet phldrT="[Text]"/>
      <dgm:spPr>
        <a:solidFill>
          <a:srgbClr val="006CA7"/>
        </a:solidFill>
      </dgm:spPr>
      <dgm:t>
        <a:bodyPr/>
        <a:lstStyle/>
        <a:p>
          <a:r>
            <a:rPr lang="en-US" i="1" dirty="0">
              <a:latin typeface="Roboto Light"/>
            </a:rPr>
            <a:t>Falsifiable:</a:t>
          </a:r>
        </a:p>
        <a:p>
          <a:r>
            <a:rPr lang="en-US" dirty="0">
              <a:latin typeface="Roboto Light"/>
            </a:rPr>
            <a:t>in good theories, the relationships among variables can be shown to be incorrect</a:t>
          </a:r>
        </a:p>
      </dgm:t>
    </dgm:pt>
    <dgm:pt modelId="{CEB6E32E-1283-4CD6-B9FD-516C5332BB25}" type="parTrans" cxnId="{F01FD376-C172-4B6F-BF15-845193122110}">
      <dgm:prSet/>
      <dgm:spPr/>
      <dgm:t>
        <a:bodyPr/>
        <a:lstStyle/>
        <a:p>
          <a:endParaRPr lang="en-US"/>
        </a:p>
      </dgm:t>
    </dgm:pt>
    <dgm:pt modelId="{29796488-93EE-422A-BADF-296C19EFE5E7}" type="sibTrans" cxnId="{F01FD376-C172-4B6F-BF15-845193122110}">
      <dgm:prSet/>
      <dgm:spPr/>
      <dgm:t>
        <a:bodyPr/>
        <a:lstStyle/>
        <a:p>
          <a:endParaRPr lang="en-US"/>
        </a:p>
      </dgm:t>
    </dgm:pt>
    <dgm:pt modelId="{13757EEA-5912-4414-ACDA-07FDD5C10DC5}" type="pres">
      <dgm:prSet presAssocID="{1C683EFE-BE93-4517-A1DB-535ACF5924A7}" presName="diagram" presStyleCnt="0">
        <dgm:presLayoutVars>
          <dgm:chMax val="1"/>
          <dgm:dir/>
          <dgm:animLvl val="ctr"/>
          <dgm:resizeHandles val="exact"/>
        </dgm:presLayoutVars>
      </dgm:prSet>
      <dgm:spPr/>
    </dgm:pt>
    <dgm:pt modelId="{5314A050-A537-4916-B2BF-2BE7B0F8F4A1}" type="pres">
      <dgm:prSet presAssocID="{1C683EFE-BE93-4517-A1DB-535ACF5924A7}" presName="matrix" presStyleCnt="0"/>
      <dgm:spPr/>
    </dgm:pt>
    <dgm:pt modelId="{2286A50A-6895-436B-AE42-69A264C02AE0}" type="pres">
      <dgm:prSet presAssocID="{1C683EFE-BE93-4517-A1DB-535ACF5924A7}" presName="tile1" presStyleLbl="node1" presStyleIdx="0" presStyleCnt="4"/>
      <dgm:spPr/>
    </dgm:pt>
    <dgm:pt modelId="{48C87872-EA70-484D-9ECA-4012D3E29749}" type="pres">
      <dgm:prSet presAssocID="{1C683EFE-BE93-4517-A1DB-535ACF5924A7}" presName="tile1text" presStyleLbl="node1" presStyleIdx="0" presStyleCnt="4">
        <dgm:presLayoutVars>
          <dgm:chMax val="0"/>
          <dgm:chPref val="0"/>
          <dgm:bulletEnabled val="1"/>
        </dgm:presLayoutVars>
      </dgm:prSet>
      <dgm:spPr/>
    </dgm:pt>
    <dgm:pt modelId="{3C146E4C-998A-4A52-B866-DE4F9EEE0A14}" type="pres">
      <dgm:prSet presAssocID="{1C683EFE-BE93-4517-A1DB-535ACF5924A7}" presName="tile2" presStyleLbl="node1" presStyleIdx="1" presStyleCnt="4"/>
      <dgm:spPr/>
    </dgm:pt>
    <dgm:pt modelId="{59B9EC85-B5D8-43D6-8005-C5EDE76E2A28}" type="pres">
      <dgm:prSet presAssocID="{1C683EFE-BE93-4517-A1DB-535ACF5924A7}" presName="tile2text" presStyleLbl="node1" presStyleIdx="1" presStyleCnt="4">
        <dgm:presLayoutVars>
          <dgm:chMax val="0"/>
          <dgm:chPref val="0"/>
          <dgm:bulletEnabled val="1"/>
        </dgm:presLayoutVars>
      </dgm:prSet>
      <dgm:spPr/>
    </dgm:pt>
    <dgm:pt modelId="{E132D028-815C-4EE5-A324-FE287C5F6AF2}" type="pres">
      <dgm:prSet presAssocID="{1C683EFE-BE93-4517-A1DB-535ACF5924A7}" presName="tile3" presStyleLbl="node1" presStyleIdx="2" presStyleCnt="4"/>
      <dgm:spPr/>
    </dgm:pt>
    <dgm:pt modelId="{0161567B-929E-47C8-A06C-D75D39B07AEE}" type="pres">
      <dgm:prSet presAssocID="{1C683EFE-BE93-4517-A1DB-535ACF5924A7}" presName="tile3text" presStyleLbl="node1" presStyleIdx="2" presStyleCnt="4">
        <dgm:presLayoutVars>
          <dgm:chMax val="0"/>
          <dgm:chPref val="0"/>
          <dgm:bulletEnabled val="1"/>
        </dgm:presLayoutVars>
      </dgm:prSet>
      <dgm:spPr/>
    </dgm:pt>
    <dgm:pt modelId="{A0676E28-3D9C-4535-AAD0-830BEADA04DD}" type="pres">
      <dgm:prSet presAssocID="{1C683EFE-BE93-4517-A1DB-535ACF5924A7}" presName="tile4" presStyleLbl="node1" presStyleIdx="3" presStyleCnt="4"/>
      <dgm:spPr/>
    </dgm:pt>
    <dgm:pt modelId="{04D0C064-FEEE-4236-9C66-5CAA6325B310}" type="pres">
      <dgm:prSet presAssocID="{1C683EFE-BE93-4517-A1DB-535ACF5924A7}" presName="tile4text" presStyleLbl="node1" presStyleIdx="3" presStyleCnt="4">
        <dgm:presLayoutVars>
          <dgm:chMax val="0"/>
          <dgm:chPref val="0"/>
          <dgm:bulletEnabled val="1"/>
        </dgm:presLayoutVars>
      </dgm:prSet>
      <dgm:spPr/>
    </dgm:pt>
    <dgm:pt modelId="{5FE0AD85-C014-41C7-A2B5-AFA9ACCA7C82}" type="pres">
      <dgm:prSet presAssocID="{1C683EFE-BE93-4517-A1DB-535ACF5924A7}" presName="centerTile" presStyleLbl="fgShp" presStyleIdx="0" presStyleCnt="1">
        <dgm:presLayoutVars>
          <dgm:chMax val="0"/>
          <dgm:chPref val="0"/>
        </dgm:presLayoutVars>
      </dgm:prSet>
      <dgm:spPr/>
    </dgm:pt>
  </dgm:ptLst>
  <dgm:cxnLst>
    <dgm:cxn modelId="{AA77800D-39DB-4F72-B893-76737576AF37}" type="presOf" srcId="{4DB41EA7-CA6D-4C44-8232-6D76B14EE428}" destId="{59B9EC85-B5D8-43D6-8005-C5EDE76E2A28}" srcOrd="1" destOrd="0" presId="urn:microsoft.com/office/officeart/2005/8/layout/matrix1"/>
    <dgm:cxn modelId="{6D711410-D75D-41F9-A4B6-324AD876157A}" type="presOf" srcId="{3CEC8911-9701-4767-99B7-B233FEB4FBA1}" destId="{0161567B-929E-47C8-A06C-D75D39B07AEE}" srcOrd="1" destOrd="0" presId="urn:microsoft.com/office/officeart/2005/8/layout/matrix1"/>
    <dgm:cxn modelId="{C4D93922-1696-437A-8B8A-5A7AF2AA3202}" type="presOf" srcId="{F1A17B2B-A772-4374-88F9-D6433C5F1C4C}" destId="{2286A50A-6895-436B-AE42-69A264C02AE0}" srcOrd="0" destOrd="0" presId="urn:microsoft.com/office/officeart/2005/8/layout/matrix1"/>
    <dgm:cxn modelId="{04B0AC4D-1103-47E1-9961-7FD2D468F749}" type="presOf" srcId="{83F2DCFA-D873-4175-B3B6-A39D1C00B64A}" destId="{A0676E28-3D9C-4535-AAD0-830BEADA04DD}" srcOrd="0" destOrd="0" presId="urn:microsoft.com/office/officeart/2005/8/layout/matrix1"/>
    <dgm:cxn modelId="{AB557275-D7A4-49F4-BFEF-22EF3B854988}" srcId="{6741E966-FA43-4A26-933A-040127386B9B}" destId="{4DB41EA7-CA6D-4C44-8232-6D76B14EE428}" srcOrd="1" destOrd="0" parTransId="{C2C77EB7-C8AF-4901-BF5F-F7E1155B6FF9}" sibTransId="{4B3B1BB5-264C-41FC-93A3-A101B6CF996A}"/>
    <dgm:cxn modelId="{F01FD376-C172-4B6F-BF15-845193122110}" srcId="{6741E966-FA43-4A26-933A-040127386B9B}" destId="{83F2DCFA-D873-4175-B3B6-A39D1C00B64A}" srcOrd="3" destOrd="0" parTransId="{CEB6E32E-1283-4CD6-B9FD-516C5332BB25}" sibTransId="{29796488-93EE-422A-BADF-296C19EFE5E7}"/>
    <dgm:cxn modelId="{CAF21A91-7064-40BE-9586-2219F96498A3}" type="presOf" srcId="{6741E966-FA43-4A26-933A-040127386B9B}" destId="{5FE0AD85-C014-41C7-A2B5-AFA9ACCA7C82}" srcOrd="0" destOrd="0" presId="urn:microsoft.com/office/officeart/2005/8/layout/matrix1"/>
    <dgm:cxn modelId="{2E3E63AE-38C4-41DC-925A-8B7624E81173}" srcId="{1C683EFE-BE93-4517-A1DB-535ACF5924A7}" destId="{6741E966-FA43-4A26-933A-040127386B9B}" srcOrd="0" destOrd="0" parTransId="{96AE8AAE-24C4-4FA5-B967-A133C1BDFF03}" sibTransId="{1F23750D-9FD5-4661-A419-4134667522D1}"/>
    <dgm:cxn modelId="{5D4266C3-442E-46FC-8D97-5E242E8271EA}" type="presOf" srcId="{F1A17B2B-A772-4374-88F9-D6433C5F1C4C}" destId="{48C87872-EA70-484D-9ECA-4012D3E29749}" srcOrd="1" destOrd="0" presId="urn:microsoft.com/office/officeart/2005/8/layout/matrix1"/>
    <dgm:cxn modelId="{818EEFC4-6023-41C8-8567-3803AA4385C9}" srcId="{6741E966-FA43-4A26-933A-040127386B9B}" destId="{3CEC8911-9701-4767-99B7-B233FEB4FBA1}" srcOrd="2" destOrd="0" parTransId="{A8366191-F015-4F58-B268-3DD8A68651D3}" sibTransId="{A6B540EB-007E-484D-B115-3A646C6FE25D}"/>
    <dgm:cxn modelId="{591DCCC6-AB92-4590-8005-4374A745B393}" type="presOf" srcId="{4DB41EA7-CA6D-4C44-8232-6D76B14EE428}" destId="{3C146E4C-998A-4A52-B866-DE4F9EEE0A14}" srcOrd="0" destOrd="0" presId="urn:microsoft.com/office/officeart/2005/8/layout/matrix1"/>
    <dgm:cxn modelId="{A7E178D5-39B2-4101-A658-6DBA560412F6}" type="presOf" srcId="{3CEC8911-9701-4767-99B7-B233FEB4FBA1}" destId="{E132D028-815C-4EE5-A324-FE287C5F6AF2}" srcOrd="0" destOrd="0" presId="urn:microsoft.com/office/officeart/2005/8/layout/matrix1"/>
    <dgm:cxn modelId="{70094FE7-F3E9-4802-A322-317F614A476B}" srcId="{6741E966-FA43-4A26-933A-040127386B9B}" destId="{F1A17B2B-A772-4374-88F9-D6433C5F1C4C}" srcOrd="0" destOrd="0" parTransId="{4CC3BC69-4F1E-4C69-AACA-94D0A948A63E}" sibTransId="{7E6CE6F6-10D1-4350-A72B-1D07794E2496}"/>
    <dgm:cxn modelId="{8DA770F2-68D8-43A4-9537-8352E79328EB}" type="presOf" srcId="{1C683EFE-BE93-4517-A1DB-535ACF5924A7}" destId="{13757EEA-5912-4414-ACDA-07FDD5C10DC5}" srcOrd="0" destOrd="0" presId="urn:microsoft.com/office/officeart/2005/8/layout/matrix1"/>
    <dgm:cxn modelId="{FFB683F4-A01F-4B76-B91A-DE884AB07E8F}" type="presOf" srcId="{83F2DCFA-D873-4175-B3B6-A39D1C00B64A}" destId="{04D0C064-FEEE-4236-9C66-5CAA6325B310}" srcOrd="1" destOrd="0" presId="urn:microsoft.com/office/officeart/2005/8/layout/matrix1"/>
    <dgm:cxn modelId="{DB470FE7-F80D-4BFB-91B2-C66E3E60F4EF}" type="presParOf" srcId="{13757EEA-5912-4414-ACDA-07FDD5C10DC5}" destId="{5314A050-A537-4916-B2BF-2BE7B0F8F4A1}" srcOrd="0" destOrd="0" presId="urn:microsoft.com/office/officeart/2005/8/layout/matrix1"/>
    <dgm:cxn modelId="{94E584ED-6902-4DCA-8517-4545A8FBEF46}" type="presParOf" srcId="{5314A050-A537-4916-B2BF-2BE7B0F8F4A1}" destId="{2286A50A-6895-436B-AE42-69A264C02AE0}" srcOrd="0" destOrd="0" presId="urn:microsoft.com/office/officeart/2005/8/layout/matrix1"/>
    <dgm:cxn modelId="{4AA57746-7BFF-49D4-8A8F-BEC24A3D59E8}" type="presParOf" srcId="{5314A050-A537-4916-B2BF-2BE7B0F8F4A1}" destId="{48C87872-EA70-484D-9ECA-4012D3E29749}" srcOrd="1" destOrd="0" presId="urn:microsoft.com/office/officeart/2005/8/layout/matrix1"/>
    <dgm:cxn modelId="{21AD4301-D9B1-47D7-A9FF-20AB28F2C146}" type="presParOf" srcId="{5314A050-A537-4916-B2BF-2BE7B0F8F4A1}" destId="{3C146E4C-998A-4A52-B866-DE4F9EEE0A14}" srcOrd="2" destOrd="0" presId="urn:microsoft.com/office/officeart/2005/8/layout/matrix1"/>
    <dgm:cxn modelId="{AB1C25DE-C869-4541-8D27-E11DF0E5E94A}" type="presParOf" srcId="{5314A050-A537-4916-B2BF-2BE7B0F8F4A1}" destId="{59B9EC85-B5D8-43D6-8005-C5EDE76E2A28}" srcOrd="3" destOrd="0" presId="urn:microsoft.com/office/officeart/2005/8/layout/matrix1"/>
    <dgm:cxn modelId="{20F07C6E-FC29-437A-AA49-D10FCDD4661A}" type="presParOf" srcId="{5314A050-A537-4916-B2BF-2BE7B0F8F4A1}" destId="{E132D028-815C-4EE5-A324-FE287C5F6AF2}" srcOrd="4" destOrd="0" presId="urn:microsoft.com/office/officeart/2005/8/layout/matrix1"/>
    <dgm:cxn modelId="{D2501F9D-3F18-42D7-82F9-3502F8B58D04}" type="presParOf" srcId="{5314A050-A537-4916-B2BF-2BE7B0F8F4A1}" destId="{0161567B-929E-47C8-A06C-D75D39B07AEE}" srcOrd="5" destOrd="0" presId="urn:microsoft.com/office/officeart/2005/8/layout/matrix1"/>
    <dgm:cxn modelId="{410CCEF7-1DF2-4285-9964-C3119060473C}" type="presParOf" srcId="{5314A050-A537-4916-B2BF-2BE7B0F8F4A1}" destId="{A0676E28-3D9C-4535-AAD0-830BEADA04DD}" srcOrd="6" destOrd="0" presId="urn:microsoft.com/office/officeart/2005/8/layout/matrix1"/>
    <dgm:cxn modelId="{BA974C77-79C4-41EA-8A20-BE59D856668D}" type="presParOf" srcId="{5314A050-A537-4916-B2BF-2BE7B0F8F4A1}" destId="{04D0C064-FEEE-4236-9C66-5CAA6325B310}" srcOrd="7" destOrd="0" presId="urn:microsoft.com/office/officeart/2005/8/layout/matrix1"/>
    <dgm:cxn modelId="{8F5B4788-8F7C-4E53-B97B-59BF4FFDB372}" type="presParOf" srcId="{13757EEA-5912-4414-ACDA-07FDD5C10DC5}" destId="{5FE0AD85-C014-41C7-A2B5-AFA9ACCA7C82}"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DA08AD5-1E0B-4DB0-94D4-9F32C921717B}" type="doc">
      <dgm:prSet loTypeId="urn:microsoft.com/office/officeart/2005/8/layout/hProcess9" loCatId="process" qsTypeId="urn:microsoft.com/office/officeart/2005/8/quickstyle/simple1" qsCatId="simple" csTypeId="urn:microsoft.com/office/officeart/2005/8/colors/accent1_2" csCatId="accent1" phldr="1"/>
      <dgm:spPr/>
    </dgm:pt>
    <dgm:pt modelId="{5FF142F8-2ACF-435F-974A-2EB0FEBF736F}">
      <dgm:prSet phldrT="[Text]" custT="1"/>
      <dgm:spPr/>
      <dgm:t>
        <a:bodyPr/>
        <a:lstStyle/>
        <a:p>
          <a:r>
            <a:rPr lang="en-US" sz="1700" b="1" i="1" dirty="0">
              <a:latin typeface="Roboto Light"/>
            </a:rPr>
            <a:t>Conceptual Variable</a:t>
          </a:r>
        </a:p>
        <a:p>
          <a:r>
            <a:rPr lang="en-US" sz="1700" dirty="0">
              <a:latin typeface="Roboto Light"/>
            </a:rPr>
            <a:t>abstract idea</a:t>
          </a:r>
        </a:p>
      </dgm:t>
    </dgm:pt>
    <dgm:pt modelId="{7CAEF9D2-7CDD-4720-90F4-215F5CA3CE3F}" type="parTrans" cxnId="{68206F3D-58DC-472B-BB4B-8FE9B4E0F008}">
      <dgm:prSet/>
      <dgm:spPr/>
      <dgm:t>
        <a:bodyPr/>
        <a:lstStyle/>
        <a:p>
          <a:endParaRPr lang="en-US"/>
        </a:p>
      </dgm:t>
    </dgm:pt>
    <dgm:pt modelId="{BD1CB9E1-C9F7-42F6-B642-39504E171170}" type="sibTrans" cxnId="{68206F3D-58DC-472B-BB4B-8FE9B4E0F008}">
      <dgm:prSet/>
      <dgm:spPr/>
      <dgm:t>
        <a:bodyPr/>
        <a:lstStyle/>
        <a:p>
          <a:endParaRPr lang="en-US"/>
        </a:p>
      </dgm:t>
    </dgm:pt>
    <dgm:pt modelId="{13B0DFAA-C3E0-469A-A808-937CE2CD4073}">
      <dgm:prSet custT="1"/>
      <dgm:spPr/>
      <dgm:t>
        <a:bodyPr/>
        <a:lstStyle/>
        <a:p>
          <a:r>
            <a:rPr lang="en-US" sz="1700" b="1" i="1" dirty="0">
              <a:latin typeface="Roboto Light"/>
            </a:rPr>
            <a:t>Measured Variable</a:t>
          </a:r>
        </a:p>
        <a:p>
          <a:r>
            <a:rPr lang="en-US" sz="1700" dirty="0">
              <a:latin typeface="Roboto Light"/>
            </a:rPr>
            <a:t>numbers representing                the conceptual variable</a:t>
          </a:r>
        </a:p>
      </dgm:t>
    </dgm:pt>
    <dgm:pt modelId="{15F8BBF1-B9E1-41D9-BC4A-B85C29341BC7}" type="parTrans" cxnId="{FC253737-073E-4B5A-AEA7-0273C075C324}">
      <dgm:prSet/>
      <dgm:spPr/>
      <dgm:t>
        <a:bodyPr/>
        <a:lstStyle/>
        <a:p>
          <a:endParaRPr lang="en-US"/>
        </a:p>
      </dgm:t>
    </dgm:pt>
    <dgm:pt modelId="{E9A8505D-2529-465E-A33E-8C1783243BA2}" type="sibTrans" cxnId="{FC253737-073E-4B5A-AEA7-0273C075C324}">
      <dgm:prSet/>
      <dgm:spPr/>
      <dgm:t>
        <a:bodyPr/>
        <a:lstStyle/>
        <a:p>
          <a:endParaRPr lang="en-US"/>
        </a:p>
      </dgm:t>
    </dgm:pt>
    <dgm:pt modelId="{8DBFF7BA-34CD-49E7-8382-066AC574C084}" type="pres">
      <dgm:prSet presAssocID="{7DA08AD5-1E0B-4DB0-94D4-9F32C921717B}" presName="CompostProcess" presStyleCnt="0">
        <dgm:presLayoutVars>
          <dgm:dir/>
          <dgm:resizeHandles val="exact"/>
        </dgm:presLayoutVars>
      </dgm:prSet>
      <dgm:spPr/>
    </dgm:pt>
    <dgm:pt modelId="{D1260564-4CC5-4AAF-800C-9A60BD11DF76}" type="pres">
      <dgm:prSet presAssocID="{7DA08AD5-1E0B-4DB0-94D4-9F32C921717B}" presName="arrow" presStyleLbl="bgShp" presStyleIdx="0" presStyleCnt="1"/>
      <dgm:spPr/>
    </dgm:pt>
    <dgm:pt modelId="{55521808-D29E-439D-9720-6969BCF9A109}" type="pres">
      <dgm:prSet presAssocID="{7DA08AD5-1E0B-4DB0-94D4-9F32C921717B}" presName="linearProcess" presStyleCnt="0"/>
      <dgm:spPr/>
    </dgm:pt>
    <dgm:pt modelId="{FE1C6D60-CB95-4D72-8073-5C4C6FF806CE}" type="pres">
      <dgm:prSet presAssocID="{5FF142F8-2ACF-435F-974A-2EB0FEBF736F}" presName="textNode" presStyleLbl="node1" presStyleIdx="0" presStyleCnt="2">
        <dgm:presLayoutVars>
          <dgm:bulletEnabled val="1"/>
        </dgm:presLayoutVars>
      </dgm:prSet>
      <dgm:spPr/>
    </dgm:pt>
    <dgm:pt modelId="{8A95F2F5-54C3-401C-86BE-D5F2E4450710}" type="pres">
      <dgm:prSet presAssocID="{BD1CB9E1-C9F7-42F6-B642-39504E171170}" presName="sibTrans" presStyleCnt="0"/>
      <dgm:spPr/>
    </dgm:pt>
    <dgm:pt modelId="{6BBE61DE-1DA7-47B1-AF2E-B129A34BD47A}" type="pres">
      <dgm:prSet presAssocID="{13B0DFAA-C3E0-469A-A808-937CE2CD4073}" presName="textNode" presStyleLbl="node1" presStyleIdx="1" presStyleCnt="2">
        <dgm:presLayoutVars>
          <dgm:bulletEnabled val="1"/>
        </dgm:presLayoutVars>
      </dgm:prSet>
      <dgm:spPr/>
    </dgm:pt>
  </dgm:ptLst>
  <dgm:cxnLst>
    <dgm:cxn modelId="{254D1500-5A2E-4D17-ABBA-A79D658AEDCA}" type="presOf" srcId="{13B0DFAA-C3E0-469A-A808-937CE2CD4073}" destId="{6BBE61DE-1DA7-47B1-AF2E-B129A34BD47A}" srcOrd="0" destOrd="0" presId="urn:microsoft.com/office/officeart/2005/8/layout/hProcess9"/>
    <dgm:cxn modelId="{FC253737-073E-4B5A-AEA7-0273C075C324}" srcId="{7DA08AD5-1E0B-4DB0-94D4-9F32C921717B}" destId="{13B0DFAA-C3E0-469A-A808-937CE2CD4073}" srcOrd="1" destOrd="0" parTransId="{15F8BBF1-B9E1-41D9-BC4A-B85C29341BC7}" sibTransId="{E9A8505D-2529-465E-A33E-8C1783243BA2}"/>
    <dgm:cxn modelId="{68206F3D-58DC-472B-BB4B-8FE9B4E0F008}" srcId="{7DA08AD5-1E0B-4DB0-94D4-9F32C921717B}" destId="{5FF142F8-2ACF-435F-974A-2EB0FEBF736F}" srcOrd="0" destOrd="0" parTransId="{7CAEF9D2-7CDD-4720-90F4-215F5CA3CE3F}" sibTransId="{BD1CB9E1-C9F7-42F6-B642-39504E171170}"/>
    <dgm:cxn modelId="{7B89B0C7-02A8-4650-8FDE-65313BCBD529}" type="presOf" srcId="{7DA08AD5-1E0B-4DB0-94D4-9F32C921717B}" destId="{8DBFF7BA-34CD-49E7-8382-066AC574C084}" srcOrd="0" destOrd="0" presId="urn:microsoft.com/office/officeart/2005/8/layout/hProcess9"/>
    <dgm:cxn modelId="{51A672D1-90FE-43CE-B7BA-D7E8A10E465C}" type="presOf" srcId="{5FF142F8-2ACF-435F-974A-2EB0FEBF736F}" destId="{FE1C6D60-CB95-4D72-8073-5C4C6FF806CE}" srcOrd="0" destOrd="0" presId="urn:microsoft.com/office/officeart/2005/8/layout/hProcess9"/>
    <dgm:cxn modelId="{AC0EF126-270C-4E47-BCD0-BFD443E017BF}" type="presParOf" srcId="{8DBFF7BA-34CD-49E7-8382-066AC574C084}" destId="{D1260564-4CC5-4AAF-800C-9A60BD11DF76}" srcOrd="0" destOrd="0" presId="urn:microsoft.com/office/officeart/2005/8/layout/hProcess9"/>
    <dgm:cxn modelId="{7152DFCF-841D-42C7-B32C-4465247F819C}" type="presParOf" srcId="{8DBFF7BA-34CD-49E7-8382-066AC574C084}" destId="{55521808-D29E-439D-9720-6969BCF9A109}" srcOrd="1" destOrd="0" presId="urn:microsoft.com/office/officeart/2005/8/layout/hProcess9"/>
    <dgm:cxn modelId="{F600E300-CD67-40ED-9692-14ACC673BD21}" type="presParOf" srcId="{55521808-D29E-439D-9720-6969BCF9A109}" destId="{FE1C6D60-CB95-4D72-8073-5C4C6FF806CE}" srcOrd="0" destOrd="0" presId="urn:microsoft.com/office/officeart/2005/8/layout/hProcess9"/>
    <dgm:cxn modelId="{D54884AE-57CD-445D-ABC0-7092E30BB028}" type="presParOf" srcId="{55521808-D29E-439D-9720-6969BCF9A109}" destId="{8A95F2F5-54C3-401C-86BE-D5F2E4450710}" srcOrd="1" destOrd="0" presId="urn:microsoft.com/office/officeart/2005/8/layout/hProcess9"/>
    <dgm:cxn modelId="{1D301360-E37C-447C-9E9A-BE0E584BF8A0}" type="presParOf" srcId="{55521808-D29E-439D-9720-6969BCF9A109}" destId="{6BBE61DE-1DA7-47B1-AF2E-B129A34BD47A}" srcOrd="2"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683EFE-BE93-4517-A1DB-535ACF5924A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6741E966-FA43-4A26-933A-040127386B9B}">
      <dgm:prSet phldrT="[Text]" custT="1"/>
      <dgm:spPr/>
      <dgm:t>
        <a:bodyPr/>
        <a:lstStyle/>
        <a:p>
          <a:r>
            <a:rPr lang="en-US" sz="2200" i="0" dirty="0">
              <a:latin typeface="Roboto Light"/>
            </a:rPr>
            <a:t>Ethical Concerns</a:t>
          </a:r>
        </a:p>
      </dgm:t>
    </dgm:pt>
    <dgm:pt modelId="{96AE8AAE-24C4-4FA5-B967-A133C1BDFF03}" type="parTrans" cxnId="{2E3E63AE-38C4-41DC-925A-8B7624E81173}">
      <dgm:prSet/>
      <dgm:spPr/>
      <dgm:t>
        <a:bodyPr/>
        <a:lstStyle/>
        <a:p>
          <a:endParaRPr lang="en-US"/>
        </a:p>
      </dgm:t>
    </dgm:pt>
    <dgm:pt modelId="{1F23750D-9FD5-4661-A419-4134667522D1}" type="sibTrans" cxnId="{2E3E63AE-38C4-41DC-925A-8B7624E81173}">
      <dgm:prSet/>
      <dgm:spPr/>
      <dgm:t>
        <a:bodyPr/>
        <a:lstStyle/>
        <a:p>
          <a:endParaRPr lang="en-US"/>
        </a:p>
      </dgm:t>
    </dgm:pt>
    <dgm:pt modelId="{9ACA9F4F-5D00-43AA-AFFF-0C87B6AC65A1}">
      <dgm:prSet custT="1"/>
      <dgm:spPr>
        <a:solidFill>
          <a:srgbClr val="006CA7"/>
        </a:solidFill>
      </dgm:spPr>
      <dgm:t>
        <a:bodyPr/>
        <a:lstStyle/>
        <a:p>
          <a:r>
            <a:rPr lang="en-US" sz="2200" i="1" dirty="0">
              <a:latin typeface="Roboto Light"/>
            </a:rPr>
            <a:t>prevent harm </a:t>
          </a:r>
          <a:r>
            <a:rPr lang="en-US" sz="2200" dirty="0">
              <a:latin typeface="Roboto Light"/>
            </a:rPr>
            <a:t>to research participants</a:t>
          </a:r>
        </a:p>
      </dgm:t>
    </dgm:pt>
    <dgm:pt modelId="{563462AC-8194-42F7-BED4-8D57461CA178}" type="parTrans" cxnId="{3630A4C3-9E0C-4DBF-8CE2-5D0BAC4DC2B1}">
      <dgm:prSet/>
      <dgm:spPr/>
      <dgm:t>
        <a:bodyPr/>
        <a:lstStyle/>
        <a:p>
          <a:endParaRPr lang="en-US"/>
        </a:p>
      </dgm:t>
    </dgm:pt>
    <dgm:pt modelId="{C0C81D1A-7BBC-489C-BCC2-FDD46F4E5F3C}" type="sibTrans" cxnId="{3630A4C3-9E0C-4DBF-8CE2-5D0BAC4DC2B1}">
      <dgm:prSet/>
      <dgm:spPr/>
      <dgm:t>
        <a:bodyPr/>
        <a:lstStyle/>
        <a:p>
          <a:endParaRPr lang="en-US"/>
        </a:p>
      </dgm:t>
    </dgm:pt>
    <dgm:pt modelId="{323874EE-589D-4092-A764-E013E4DC3B52}">
      <dgm:prSet custT="1"/>
      <dgm:spPr>
        <a:solidFill>
          <a:srgbClr val="006CA7"/>
        </a:solidFill>
      </dgm:spPr>
      <dgm:t>
        <a:bodyPr/>
        <a:lstStyle/>
        <a:p>
          <a:r>
            <a:rPr lang="en-US" sz="2200" dirty="0">
              <a:latin typeface="Roboto Light"/>
            </a:rPr>
            <a:t>guarantee participants’ </a:t>
          </a:r>
          <a:r>
            <a:rPr lang="en-US" sz="2200" i="1" dirty="0">
              <a:latin typeface="Roboto Light"/>
            </a:rPr>
            <a:t>free choice </a:t>
          </a:r>
          <a:r>
            <a:rPr lang="en-US" sz="2200" dirty="0">
              <a:latin typeface="Roboto Light"/>
            </a:rPr>
            <a:t>in taking part</a:t>
          </a:r>
        </a:p>
      </dgm:t>
    </dgm:pt>
    <dgm:pt modelId="{385F9347-39F3-4CBB-95A9-D3DA9985C9E2}" type="parTrans" cxnId="{E32E4C92-8B1E-4D2A-ACF4-FD4ABCBE5EE3}">
      <dgm:prSet/>
      <dgm:spPr/>
      <dgm:t>
        <a:bodyPr/>
        <a:lstStyle/>
        <a:p>
          <a:endParaRPr lang="en-US"/>
        </a:p>
      </dgm:t>
    </dgm:pt>
    <dgm:pt modelId="{E22A7D6F-00CE-40D0-A199-C02422A4FB54}" type="sibTrans" cxnId="{E32E4C92-8B1E-4D2A-ACF4-FD4ABCBE5EE3}">
      <dgm:prSet/>
      <dgm:spPr/>
      <dgm:t>
        <a:bodyPr/>
        <a:lstStyle/>
        <a:p>
          <a:endParaRPr lang="en-US"/>
        </a:p>
      </dgm:t>
    </dgm:pt>
    <dgm:pt modelId="{0E8610DC-8C73-4E54-B233-559DEC214BBE}">
      <dgm:prSet custT="1"/>
      <dgm:spPr>
        <a:solidFill>
          <a:srgbClr val="006CA7"/>
        </a:solidFill>
      </dgm:spPr>
      <dgm:t>
        <a:bodyPr/>
        <a:lstStyle/>
        <a:p>
          <a:r>
            <a:rPr lang="en-US" sz="2200" dirty="0">
              <a:latin typeface="Roboto Light"/>
            </a:rPr>
            <a:t>protect the </a:t>
          </a:r>
          <a:r>
            <a:rPr lang="en-US" sz="2200" i="1" dirty="0">
              <a:latin typeface="Roboto Light"/>
            </a:rPr>
            <a:t>privacy</a:t>
          </a:r>
          <a:r>
            <a:rPr lang="en-US" sz="2200" dirty="0">
              <a:latin typeface="Roboto Light"/>
            </a:rPr>
            <a:t> of research participants</a:t>
          </a:r>
        </a:p>
      </dgm:t>
    </dgm:pt>
    <dgm:pt modelId="{C99926BC-34C1-4103-AD75-FFB93F2C9111}" type="parTrans" cxnId="{BCD2FBF2-9D11-4177-A365-FA45A6E010DE}">
      <dgm:prSet/>
      <dgm:spPr/>
      <dgm:t>
        <a:bodyPr/>
        <a:lstStyle/>
        <a:p>
          <a:endParaRPr lang="en-US"/>
        </a:p>
      </dgm:t>
    </dgm:pt>
    <dgm:pt modelId="{D5334D03-9C5D-4A6C-8B3D-B10036D94CE6}" type="sibTrans" cxnId="{BCD2FBF2-9D11-4177-A365-FA45A6E010DE}">
      <dgm:prSet/>
      <dgm:spPr/>
      <dgm:t>
        <a:bodyPr/>
        <a:lstStyle/>
        <a:p>
          <a:endParaRPr lang="en-US"/>
        </a:p>
      </dgm:t>
    </dgm:pt>
    <dgm:pt modelId="{93B60AD7-50D4-4EAB-A703-F2A0052F9878}">
      <dgm:prSet custT="1"/>
      <dgm:spPr>
        <a:solidFill>
          <a:srgbClr val="006CA7"/>
        </a:solidFill>
      </dgm:spPr>
      <dgm:t>
        <a:bodyPr/>
        <a:lstStyle/>
        <a:p>
          <a:r>
            <a:rPr lang="en-US" sz="2200" i="1" dirty="0">
              <a:latin typeface="Roboto Light"/>
            </a:rPr>
            <a:t>minimize </a:t>
          </a:r>
          <a:r>
            <a:rPr lang="en-US" sz="2200" b="1" i="1" dirty="0">
              <a:latin typeface="Roboto Light"/>
            </a:rPr>
            <a:t>deception</a:t>
          </a:r>
          <a:r>
            <a:rPr lang="en-US" sz="2200" i="1" dirty="0">
              <a:latin typeface="Roboto Light"/>
            </a:rPr>
            <a:t> </a:t>
          </a:r>
          <a:r>
            <a:rPr lang="en-US" sz="2200" dirty="0">
              <a:latin typeface="Roboto Light"/>
            </a:rPr>
            <a:t>in research procedures </a:t>
          </a:r>
        </a:p>
      </dgm:t>
    </dgm:pt>
    <dgm:pt modelId="{B5BEEFD9-23D2-4DAE-B204-A07AC5F0A765}" type="parTrans" cxnId="{2D595217-F12F-4E8A-BBE0-0CA18EA32599}">
      <dgm:prSet/>
      <dgm:spPr/>
      <dgm:t>
        <a:bodyPr/>
        <a:lstStyle/>
        <a:p>
          <a:endParaRPr lang="en-US"/>
        </a:p>
      </dgm:t>
    </dgm:pt>
    <dgm:pt modelId="{7235F0E9-44C9-4D23-9693-AD74CFAF2A0B}" type="sibTrans" cxnId="{2D595217-F12F-4E8A-BBE0-0CA18EA32599}">
      <dgm:prSet/>
      <dgm:spPr/>
      <dgm:t>
        <a:bodyPr/>
        <a:lstStyle/>
        <a:p>
          <a:endParaRPr lang="en-US"/>
        </a:p>
      </dgm:t>
    </dgm:pt>
    <dgm:pt modelId="{13757EEA-5912-4414-ACDA-07FDD5C10DC5}" type="pres">
      <dgm:prSet presAssocID="{1C683EFE-BE93-4517-A1DB-535ACF5924A7}" presName="diagram" presStyleCnt="0">
        <dgm:presLayoutVars>
          <dgm:chMax val="1"/>
          <dgm:dir/>
          <dgm:animLvl val="ctr"/>
          <dgm:resizeHandles val="exact"/>
        </dgm:presLayoutVars>
      </dgm:prSet>
      <dgm:spPr/>
    </dgm:pt>
    <dgm:pt modelId="{5314A050-A537-4916-B2BF-2BE7B0F8F4A1}" type="pres">
      <dgm:prSet presAssocID="{1C683EFE-BE93-4517-A1DB-535ACF5924A7}" presName="matrix" presStyleCnt="0"/>
      <dgm:spPr/>
    </dgm:pt>
    <dgm:pt modelId="{2286A50A-6895-436B-AE42-69A264C02AE0}" type="pres">
      <dgm:prSet presAssocID="{1C683EFE-BE93-4517-A1DB-535ACF5924A7}" presName="tile1" presStyleLbl="node1" presStyleIdx="0" presStyleCnt="4"/>
      <dgm:spPr/>
    </dgm:pt>
    <dgm:pt modelId="{48C87872-EA70-484D-9ECA-4012D3E29749}" type="pres">
      <dgm:prSet presAssocID="{1C683EFE-BE93-4517-A1DB-535ACF5924A7}" presName="tile1text" presStyleLbl="node1" presStyleIdx="0" presStyleCnt="4">
        <dgm:presLayoutVars>
          <dgm:chMax val="0"/>
          <dgm:chPref val="0"/>
          <dgm:bulletEnabled val="1"/>
        </dgm:presLayoutVars>
      </dgm:prSet>
      <dgm:spPr/>
    </dgm:pt>
    <dgm:pt modelId="{3C146E4C-998A-4A52-B866-DE4F9EEE0A14}" type="pres">
      <dgm:prSet presAssocID="{1C683EFE-BE93-4517-A1DB-535ACF5924A7}" presName="tile2" presStyleLbl="node1" presStyleIdx="1" presStyleCnt="4"/>
      <dgm:spPr/>
    </dgm:pt>
    <dgm:pt modelId="{59B9EC85-B5D8-43D6-8005-C5EDE76E2A28}" type="pres">
      <dgm:prSet presAssocID="{1C683EFE-BE93-4517-A1DB-535ACF5924A7}" presName="tile2text" presStyleLbl="node1" presStyleIdx="1" presStyleCnt="4">
        <dgm:presLayoutVars>
          <dgm:chMax val="0"/>
          <dgm:chPref val="0"/>
          <dgm:bulletEnabled val="1"/>
        </dgm:presLayoutVars>
      </dgm:prSet>
      <dgm:spPr/>
    </dgm:pt>
    <dgm:pt modelId="{E132D028-815C-4EE5-A324-FE287C5F6AF2}" type="pres">
      <dgm:prSet presAssocID="{1C683EFE-BE93-4517-A1DB-535ACF5924A7}" presName="tile3" presStyleLbl="node1" presStyleIdx="2" presStyleCnt="4"/>
      <dgm:spPr/>
    </dgm:pt>
    <dgm:pt modelId="{0161567B-929E-47C8-A06C-D75D39B07AEE}" type="pres">
      <dgm:prSet presAssocID="{1C683EFE-BE93-4517-A1DB-535ACF5924A7}" presName="tile3text" presStyleLbl="node1" presStyleIdx="2" presStyleCnt="4">
        <dgm:presLayoutVars>
          <dgm:chMax val="0"/>
          <dgm:chPref val="0"/>
          <dgm:bulletEnabled val="1"/>
        </dgm:presLayoutVars>
      </dgm:prSet>
      <dgm:spPr/>
    </dgm:pt>
    <dgm:pt modelId="{A0676E28-3D9C-4535-AAD0-830BEADA04DD}" type="pres">
      <dgm:prSet presAssocID="{1C683EFE-BE93-4517-A1DB-535ACF5924A7}" presName="tile4" presStyleLbl="node1" presStyleIdx="3" presStyleCnt="4"/>
      <dgm:spPr/>
    </dgm:pt>
    <dgm:pt modelId="{04D0C064-FEEE-4236-9C66-5CAA6325B310}" type="pres">
      <dgm:prSet presAssocID="{1C683EFE-BE93-4517-A1DB-535ACF5924A7}" presName="tile4text" presStyleLbl="node1" presStyleIdx="3" presStyleCnt="4">
        <dgm:presLayoutVars>
          <dgm:chMax val="0"/>
          <dgm:chPref val="0"/>
          <dgm:bulletEnabled val="1"/>
        </dgm:presLayoutVars>
      </dgm:prSet>
      <dgm:spPr/>
    </dgm:pt>
    <dgm:pt modelId="{5FE0AD85-C014-41C7-A2B5-AFA9ACCA7C82}" type="pres">
      <dgm:prSet presAssocID="{1C683EFE-BE93-4517-A1DB-535ACF5924A7}" presName="centerTile" presStyleLbl="fgShp" presStyleIdx="0" presStyleCnt="1">
        <dgm:presLayoutVars>
          <dgm:chMax val="0"/>
          <dgm:chPref val="0"/>
        </dgm:presLayoutVars>
      </dgm:prSet>
      <dgm:spPr/>
    </dgm:pt>
  </dgm:ptLst>
  <dgm:cxnLst>
    <dgm:cxn modelId="{2D595217-F12F-4E8A-BBE0-0CA18EA32599}" srcId="{6741E966-FA43-4A26-933A-040127386B9B}" destId="{93B60AD7-50D4-4EAB-A703-F2A0052F9878}" srcOrd="3" destOrd="0" parTransId="{B5BEEFD9-23D2-4DAE-B204-A07AC5F0A765}" sibTransId="{7235F0E9-44C9-4D23-9693-AD74CFAF2A0B}"/>
    <dgm:cxn modelId="{87FD9F44-5083-414C-8C78-F09F0BF5C15C}" type="presOf" srcId="{93B60AD7-50D4-4EAB-A703-F2A0052F9878}" destId="{A0676E28-3D9C-4535-AAD0-830BEADA04DD}" srcOrd="0" destOrd="0" presId="urn:microsoft.com/office/officeart/2005/8/layout/matrix1"/>
    <dgm:cxn modelId="{71926C68-7ABC-4F83-A56F-3DBDE86789BA}" type="presOf" srcId="{93B60AD7-50D4-4EAB-A703-F2A0052F9878}" destId="{04D0C064-FEEE-4236-9C66-5CAA6325B310}" srcOrd="1" destOrd="0" presId="urn:microsoft.com/office/officeart/2005/8/layout/matrix1"/>
    <dgm:cxn modelId="{56C72680-2C89-4782-9C5F-B8B208068069}" type="presOf" srcId="{0E8610DC-8C73-4E54-B233-559DEC214BBE}" destId="{0161567B-929E-47C8-A06C-D75D39B07AEE}" srcOrd="1" destOrd="0" presId="urn:microsoft.com/office/officeart/2005/8/layout/matrix1"/>
    <dgm:cxn modelId="{CAF21A91-7064-40BE-9586-2219F96498A3}" type="presOf" srcId="{6741E966-FA43-4A26-933A-040127386B9B}" destId="{5FE0AD85-C014-41C7-A2B5-AFA9ACCA7C82}" srcOrd="0" destOrd="0" presId="urn:microsoft.com/office/officeart/2005/8/layout/matrix1"/>
    <dgm:cxn modelId="{E32E4C92-8B1E-4D2A-ACF4-FD4ABCBE5EE3}" srcId="{6741E966-FA43-4A26-933A-040127386B9B}" destId="{323874EE-589D-4092-A764-E013E4DC3B52}" srcOrd="1" destOrd="0" parTransId="{385F9347-39F3-4CBB-95A9-D3DA9985C9E2}" sibTransId="{E22A7D6F-00CE-40D0-A199-C02422A4FB54}"/>
    <dgm:cxn modelId="{2E3E63AE-38C4-41DC-925A-8B7624E81173}" srcId="{1C683EFE-BE93-4517-A1DB-535ACF5924A7}" destId="{6741E966-FA43-4A26-933A-040127386B9B}" srcOrd="0" destOrd="0" parTransId="{96AE8AAE-24C4-4FA5-B967-A133C1BDFF03}" sibTransId="{1F23750D-9FD5-4661-A419-4134667522D1}"/>
    <dgm:cxn modelId="{3630A4C3-9E0C-4DBF-8CE2-5D0BAC4DC2B1}" srcId="{6741E966-FA43-4A26-933A-040127386B9B}" destId="{9ACA9F4F-5D00-43AA-AFFF-0C87B6AC65A1}" srcOrd="0" destOrd="0" parTransId="{563462AC-8194-42F7-BED4-8D57461CA178}" sibTransId="{C0C81D1A-7BBC-489C-BCC2-FDD46F4E5F3C}"/>
    <dgm:cxn modelId="{60700CC4-B90F-4ABA-B045-44BB4628AA5F}" type="presOf" srcId="{323874EE-589D-4092-A764-E013E4DC3B52}" destId="{3C146E4C-998A-4A52-B866-DE4F9EEE0A14}" srcOrd="0" destOrd="0" presId="urn:microsoft.com/office/officeart/2005/8/layout/matrix1"/>
    <dgm:cxn modelId="{100E56C6-E97B-4792-A6FF-62BE1572AB72}" type="presOf" srcId="{0E8610DC-8C73-4E54-B233-559DEC214BBE}" destId="{E132D028-815C-4EE5-A324-FE287C5F6AF2}" srcOrd="0" destOrd="0" presId="urn:microsoft.com/office/officeart/2005/8/layout/matrix1"/>
    <dgm:cxn modelId="{D931D0D4-A20C-4A8A-B139-3AA7EA2A3605}" type="presOf" srcId="{9ACA9F4F-5D00-43AA-AFFF-0C87B6AC65A1}" destId="{48C87872-EA70-484D-9ECA-4012D3E29749}" srcOrd="1" destOrd="0" presId="urn:microsoft.com/office/officeart/2005/8/layout/matrix1"/>
    <dgm:cxn modelId="{AC2B78D8-5ACD-4E12-8CF8-0241F1DE7769}" type="presOf" srcId="{9ACA9F4F-5D00-43AA-AFFF-0C87B6AC65A1}" destId="{2286A50A-6895-436B-AE42-69A264C02AE0}" srcOrd="0" destOrd="0" presId="urn:microsoft.com/office/officeart/2005/8/layout/matrix1"/>
    <dgm:cxn modelId="{5EC500E9-DF85-411D-9F63-C7405F2AD04C}" type="presOf" srcId="{323874EE-589D-4092-A764-E013E4DC3B52}" destId="{59B9EC85-B5D8-43D6-8005-C5EDE76E2A28}" srcOrd="1" destOrd="0" presId="urn:microsoft.com/office/officeart/2005/8/layout/matrix1"/>
    <dgm:cxn modelId="{8DA770F2-68D8-43A4-9537-8352E79328EB}" type="presOf" srcId="{1C683EFE-BE93-4517-A1DB-535ACF5924A7}" destId="{13757EEA-5912-4414-ACDA-07FDD5C10DC5}" srcOrd="0" destOrd="0" presId="urn:microsoft.com/office/officeart/2005/8/layout/matrix1"/>
    <dgm:cxn modelId="{BCD2FBF2-9D11-4177-A365-FA45A6E010DE}" srcId="{6741E966-FA43-4A26-933A-040127386B9B}" destId="{0E8610DC-8C73-4E54-B233-559DEC214BBE}" srcOrd="2" destOrd="0" parTransId="{C99926BC-34C1-4103-AD75-FFB93F2C9111}" sibTransId="{D5334D03-9C5D-4A6C-8B3D-B10036D94CE6}"/>
    <dgm:cxn modelId="{DB470FE7-F80D-4BFB-91B2-C66E3E60F4EF}" type="presParOf" srcId="{13757EEA-5912-4414-ACDA-07FDD5C10DC5}" destId="{5314A050-A537-4916-B2BF-2BE7B0F8F4A1}" srcOrd="0" destOrd="0" presId="urn:microsoft.com/office/officeart/2005/8/layout/matrix1"/>
    <dgm:cxn modelId="{94E584ED-6902-4DCA-8517-4545A8FBEF46}" type="presParOf" srcId="{5314A050-A537-4916-B2BF-2BE7B0F8F4A1}" destId="{2286A50A-6895-436B-AE42-69A264C02AE0}" srcOrd="0" destOrd="0" presId="urn:microsoft.com/office/officeart/2005/8/layout/matrix1"/>
    <dgm:cxn modelId="{4AA57746-7BFF-49D4-8A8F-BEC24A3D59E8}" type="presParOf" srcId="{5314A050-A537-4916-B2BF-2BE7B0F8F4A1}" destId="{48C87872-EA70-484D-9ECA-4012D3E29749}" srcOrd="1" destOrd="0" presId="urn:microsoft.com/office/officeart/2005/8/layout/matrix1"/>
    <dgm:cxn modelId="{21AD4301-D9B1-47D7-A9FF-20AB28F2C146}" type="presParOf" srcId="{5314A050-A537-4916-B2BF-2BE7B0F8F4A1}" destId="{3C146E4C-998A-4A52-B866-DE4F9EEE0A14}" srcOrd="2" destOrd="0" presId="urn:microsoft.com/office/officeart/2005/8/layout/matrix1"/>
    <dgm:cxn modelId="{AB1C25DE-C869-4541-8D27-E11DF0E5E94A}" type="presParOf" srcId="{5314A050-A537-4916-B2BF-2BE7B0F8F4A1}" destId="{59B9EC85-B5D8-43D6-8005-C5EDE76E2A28}" srcOrd="3" destOrd="0" presId="urn:microsoft.com/office/officeart/2005/8/layout/matrix1"/>
    <dgm:cxn modelId="{20F07C6E-FC29-437A-AA49-D10FCDD4661A}" type="presParOf" srcId="{5314A050-A537-4916-B2BF-2BE7B0F8F4A1}" destId="{E132D028-815C-4EE5-A324-FE287C5F6AF2}" srcOrd="4" destOrd="0" presId="urn:microsoft.com/office/officeart/2005/8/layout/matrix1"/>
    <dgm:cxn modelId="{D2501F9D-3F18-42D7-82F9-3502F8B58D04}" type="presParOf" srcId="{5314A050-A537-4916-B2BF-2BE7B0F8F4A1}" destId="{0161567B-929E-47C8-A06C-D75D39B07AEE}" srcOrd="5" destOrd="0" presId="urn:microsoft.com/office/officeart/2005/8/layout/matrix1"/>
    <dgm:cxn modelId="{410CCEF7-1DF2-4285-9964-C3119060473C}" type="presParOf" srcId="{5314A050-A537-4916-B2BF-2BE7B0F8F4A1}" destId="{A0676E28-3D9C-4535-AAD0-830BEADA04DD}" srcOrd="6" destOrd="0" presId="urn:microsoft.com/office/officeart/2005/8/layout/matrix1"/>
    <dgm:cxn modelId="{BA974C77-79C4-41EA-8A20-BE59D856668D}" type="presParOf" srcId="{5314A050-A537-4916-B2BF-2BE7B0F8F4A1}" destId="{04D0C064-FEEE-4236-9C66-5CAA6325B310}" srcOrd="7" destOrd="0" presId="urn:microsoft.com/office/officeart/2005/8/layout/matrix1"/>
    <dgm:cxn modelId="{8F5B4788-8F7C-4E53-B97B-59BF4FFDB372}" type="presParOf" srcId="{13757EEA-5912-4414-ACDA-07FDD5C10DC5}" destId="{5FE0AD85-C014-41C7-A2B5-AFA9ACCA7C82}"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75C2B09-9A80-4F52-82B3-DB597B61E24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43D58CC-B7A5-40C3-879B-2B94F7C40955}">
      <dgm:prSet phldrT="[Text]" custT="1"/>
      <dgm:spPr/>
      <dgm:t>
        <a:bodyPr/>
        <a:lstStyle/>
        <a:p>
          <a:r>
            <a:rPr lang="en-US" sz="2200" dirty="0">
              <a:latin typeface="Roboto Light"/>
              <a:ea typeface="ヒラギノ角ゴ Pro W3" charset="0"/>
              <a:cs typeface="ヒラギノ角ゴ Pro W3" charset="0"/>
            </a:rPr>
            <a:t>Conducted before the participant begins a research session</a:t>
          </a:r>
          <a:endParaRPr lang="en-US" sz="2200" dirty="0">
            <a:latin typeface="Roboto Light"/>
          </a:endParaRPr>
        </a:p>
      </dgm:t>
    </dgm:pt>
    <dgm:pt modelId="{538AC120-6DED-40A6-A1CD-5A2320B60291}" type="sibTrans" cxnId="{2E5A413A-E22A-4B27-BE4A-4AFFB760E218}">
      <dgm:prSet/>
      <dgm:spPr/>
      <dgm:t>
        <a:bodyPr/>
        <a:lstStyle/>
        <a:p>
          <a:endParaRPr lang="en-US"/>
        </a:p>
      </dgm:t>
    </dgm:pt>
    <dgm:pt modelId="{F2863AB8-2096-4845-A632-04DB56B0C28E}" type="parTrans" cxnId="{2E5A413A-E22A-4B27-BE4A-4AFFB760E218}">
      <dgm:prSet/>
      <dgm:spPr/>
      <dgm:t>
        <a:bodyPr/>
        <a:lstStyle/>
        <a:p>
          <a:endParaRPr lang="en-US"/>
        </a:p>
      </dgm:t>
    </dgm:pt>
    <dgm:pt modelId="{9C65E815-4929-49E5-AA89-C42895B917EA}">
      <dgm:prSet phldrT="[Text]" custT="1"/>
      <dgm:spPr>
        <a:solidFill>
          <a:srgbClr val="006CA7"/>
        </a:solidFill>
      </dgm:spPr>
      <dgm:t>
        <a:bodyPr/>
        <a:lstStyle/>
        <a:p>
          <a:r>
            <a:rPr lang="en-US" sz="2400" b="1" dirty="0">
              <a:latin typeface="Roboto Light"/>
            </a:rPr>
            <a:t>Informed Consent</a:t>
          </a:r>
        </a:p>
      </dgm:t>
    </dgm:pt>
    <dgm:pt modelId="{453DE48A-3982-4E12-B7A2-E47A2732F3E0}" type="sibTrans" cxnId="{7F85EDC7-ECD4-4CBD-B9F6-55DA6C23EA2E}">
      <dgm:prSet/>
      <dgm:spPr/>
      <dgm:t>
        <a:bodyPr/>
        <a:lstStyle/>
        <a:p>
          <a:endParaRPr lang="en-US"/>
        </a:p>
      </dgm:t>
    </dgm:pt>
    <dgm:pt modelId="{88AEBEF5-2FE3-4FD6-B3BE-86A952FD6D7A}" type="parTrans" cxnId="{7F85EDC7-ECD4-4CBD-B9F6-55DA6C23EA2E}">
      <dgm:prSet/>
      <dgm:spPr/>
      <dgm:t>
        <a:bodyPr/>
        <a:lstStyle/>
        <a:p>
          <a:endParaRPr lang="en-US"/>
        </a:p>
      </dgm:t>
    </dgm:pt>
    <dgm:pt modelId="{AC35B073-06F7-4A57-A864-387F87EEBA84}">
      <dgm:prSet phldrT="[Text]" custT="1"/>
      <dgm:spPr/>
      <dgm:t>
        <a:bodyPr/>
        <a:lstStyle/>
        <a:p>
          <a:r>
            <a:rPr lang="en-US" sz="2200" dirty="0">
              <a:latin typeface="Roboto Light"/>
              <a:ea typeface="ヒラギノ角ゴ Pro W3" charset="0"/>
              <a:cs typeface="ヒラギノ角ゴ Pro W3" charset="0"/>
            </a:rPr>
            <a:t>Explains the procedure of the research</a:t>
          </a:r>
        </a:p>
      </dgm:t>
    </dgm:pt>
    <dgm:pt modelId="{EA98F1B3-8DAB-4802-8408-4733425719E3}" type="parTrans" cxnId="{A134BDDB-EAE3-4E19-BD6D-D1B81684E7C4}">
      <dgm:prSet/>
      <dgm:spPr/>
      <dgm:t>
        <a:bodyPr/>
        <a:lstStyle/>
        <a:p>
          <a:endParaRPr lang="en-US"/>
        </a:p>
      </dgm:t>
    </dgm:pt>
    <dgm:pt modelId="{47212B65-F0A1-48D3-A427-6BFBE51E910A}" type="sibTrans" cxnId="{A134BDDB-EAE3-4E19-BD6D-D1B81684E7C4}">
      <dgm:prSet/>
      <dgm:spPr/>
      <dgm:t>
        <a:bodyPr/>
        <a:lstStyle/>
        <a:p>
          <a:endParaRPr lang="en-US"/>
        </a:p>
      </dgm:t>
    </dgm:pt>
    <dgm:pt modelId="{F91F615B-836D-44F6-9B02-0C98A754DBD4}">
      <dgm:prSet phldrT="[Text]" custT="1"/>
      <dgm:spPr/>
      <dgm:t>
        <a:bodyPr/>
        <a:lstStyle/>
        <a:p>
          <a:r>
            <a:rPr lang="en-US" sz="2200" dirty="0">
              <a:latin typeface="Roboto Light"/>
              <a:ea typeface="ヒラギノ角ゴ Pro W3" charset="0"/>
              <a:cs typeface="ヒラギノ角ゴ Pro W3" charset="0"/>
            </a:rPr>
            <a:t>Informs the participant of her rights during the research</a:t>
          </a:r>
        </a:p>
      </dgm:t>
    </dgm:pt>
    <dgm:pt modelId="{1BE75ECB-BBD7-406D-A584-48ACF735D0A3}" type="parTrans" cxnId="{F82DA813-0482-4D30-AF7A-BD82931CDF2D}">
      <dgm:prSet/>
      <dgm:spPr/>
      <dgm:t>
        <a:bodyPr/>
        <a:lstStyle/>
        <a:p>
          <a:endParaRPr lang="en-US"/>
        </a:p>
      </dgm:t>
    </dgm:pt>
    <dgm:pt modelId="{C5F6642D-4AA9-4F98-BAD7-C5716F110716}" type="sibTrans" cxnId="{F82DA813-0482-4D30-AF7A-BD82931CDF2D}">
      <dgm:prSet/>
      <dgm:spPr/>
      <dgm:t>
        <a:bodyPr/>
        <a:lstStyle/>
        <a:p>
          <a:endParaRPr lang="en-US"/>
        </a:p>
      </dgm:t>
    </dgm:pt>
    <dgm:pt modelId="{5F785F87-B2A4-42F0-ABB4-156418760C50}" type="pres">
      <dgm:prSet presAssocID="{775C2B09-9A80-4F52-82B3-DB597B61E24C}" presName="linear" presStyleCnt="0">
        <dgm:presLayoutVars>
          <dgm:animLvl val="lvl"/>
          <dgm:resizeHandles val="exact"/>
        </dgm:presLayoutVars>
      </dgm:prSet>
      <dgm:spPr/>
    </dgm:pt>
    <dgm:pt modelId="{6F7629D3-560D-4055-9F79-9EC7E90B571D}" type="pres">
      <dgm:prSet presAssocID="{9C65E815-4929-49E5-AA89-C42895B917EA}" presName="parentText" presStyleLbl="node1" presStyleIdx="0" presStyleCnt="1" custLinFactNeighborY="-55604">
        <dgm:presLayoutVars>
          <dgm:chMax val="0"/>
          <dgm:bulletEnabled val="1"/>
        </dgm:presLayoutVars>
      </dgm:prSet>
      <dgm:spPr/>
    </dgm:pt>
    <dgm:pt modelId="{9D27252F-F2A9-4891-86D7-2D097F36BFBF}" type="pres">
      <dgm:prSet presAssocID="{9C65E815-4929-49E5-AA89-C42895B917EA}" presName="childText" presStyleLbl="revTx" presStyleIdx="0" presStyleCnt="1" custLinFactNeighborY="-6582">
        <dgm:presLayoutVars>
          <dgm:bulletEnabled val="1"/>
        </dgm:presLayoutVars>
      </dgm:prSet>
      <dgm:spPr/>
    </dgm:pt>
  </dgm:ptLst>
  <dgm:cxnLst>
    <dgm:cxn modelId="{F82DA813-0482-4D30-AF7A-BD82931CDF2D}" srcId="{9C65E815-4929-49E5-AA89-C42895B917EA}" destId="{F91F615B-836D-44F6-9B02-0C98A754DBD4}" srcOrd="2" destOrd="0" parTransId="{1BE75ECB-BBD7-406D-A584-48ACF735D0A3}" sibTransId="{C5F6642D-4AA9-4F98-BAD7-C5716F110716}"/>
    <dgm:cxn modelId="{8C2F0716-C0AF-44F8-84CD-C5DF9D223FF2}" type="presOf" srcId="{F91F615B-836D-44F6-9B02-0C98A754DBD4}" destId="{9D27252F-F2A9-4891-86D7-2D097F36BFBF}" srcOrd="0" destOrd="2" presId="urn:microsoft.com/office/officeart/2005/8/layout/vList2"/>
    <dgm:cxn modelId="{75BCB72A-AC56-48AF-BAEE-00A08D983BC0}" type="presOf" srcId="{775C2B09-9A80-4F52-82B3-DB597B61E24C}" destId="{5F785F87-B2A4-42F0-ABB4-156418760C50}" srcOrd="0" destOrd="0" presId="urn:microsoft.com/office/officeart/2005/8/layout/vList2"/>
    <dgm:cxn modelId="{2E5A413A-E22A-4B27-BE4A-4AFFB760E218}" srcId="{9C65E815-4929-49E5-AA89-C42895B917EA}" destId="{543D58CC-B7A5-40C3-879B-2B94F7C40955}" srcOrd="0" destOrd="0" parTransId="{F2863AB8-2096-4845-A632-04DB56B0C28E}" sibTransId="{538AC120-6DED-40A6-A1CD-5A2320B60291}"/>
    <dgm:cxn modelId="{AD5E974D-0F55-4B0B-BC33-D24516C5EBB9}" type="presOf" srcId="{AC35B073-06F7-4A57-A864-387F87EEBA84}" destId="{9D27252F-F2A9-4891-86D7-2D097F36BFBF}" srcOrd="0" destOrd="1" presId="urn:microsoft.com/office/officeart/2005/8/layout/vList2"/>
    <dgm:cxn modelId="{7F85EDC7-ECD4-4CBD-B9F6-55DA6C23EA2E}" srcId="{775C2B09-9A80-4F52-82B3-DB597B61E24C}" destId="{9C65E815-4929-49E5-AA89-C42895B917EA}" srcOrd="0" destOrd="0" parTransId="{88AEBEF5-2FE3-4FD6-B3BE-86A952FD6D7A}" sibTransId="{453DE48A-3982-4E12-B7A2-E47A2732F3E0}"/>
    <dgm:cxn modelId="{2EBDC7CB-BDFC-4B86-89FF-EEFCCFF64F72}" type="presOf" srcId="{543D58CC-B7A5-40C3-879B-2B94F7C40955}" destId="{9D27252F-F2A9-4891-86D7-2D097F36BFBF}" srcOrd="0" destOrd="0" presId="urn:microsoft.com/office/officeart/2005/8/layout/vList2"/>
    <dgm:cxn modelId="{A134BDDB-EAE3-4E19-BD6D-D1B81684E7C4}" srcId="{9C65E815-4929-49E5-AA89-C42895B917EA}" destId="{AC35B073-06F7-4A57-A864-387F87EEBA84}" srcOrd="1" destOrd="0" parTransId="{EA98F1B3-8DAB-4802-8408-4733425719E3}" sibTransId="{47212B65-F0A1-48D3-A427-6BFBE51E910A}"/>
    <dgm:cxn modelId="{781DECF9-678B-4939-8771-B78DBF26730E}" type="presOf" srcId="{9C65E815-4929-49E5-AA89-C42895B917EA}" destId="{6F7629D3-560D-4055-9F79-9EC7E90B571D}" srcOrd="0" destOrd="0" presId="urn:microsoft.com/office/officeart/2005/8/layout/vList2"/>
    <dgm:cxn modelId="{C4FFA5F9-EFF9-4191-92E1-8F78FBD6B096}" type="presParOf" srcId="{5F785F87-B2A4-42F0-ABB4-156418760C50}" destId="{6F7629D3-560D-4055-9F79-9EC7E90B571D}" srcOrd="0" destOrd="0" presId="urn:microsoft.com/office/officeart/2005/8/layout/vList2"/>
    <dgm:cxn modelId="{88A42909-8474-4423-B951-149988415EF3}" type="presParOf" srcId="{5F785F87-B2A4-42F0-ABB4-156418760C50}" destId="{9D27252F-F2A9-4891-86D7-2D097F36BFBF}"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75C2B09-9A80-4F52-82B3-DB597B61E24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C65E815-4929-49E5-AA89-C42895B917EA}">
      <dgm:prSet phldrT="[Text]" custT="1"/>
      <dgm:spPr>
        <a:solidFill>
          <a:srgbClr val="006CA7"/>
        </a:solidFill>
      </dgm:spPr>
      <dgm:t>
        <a:bodyPr/>
        <a:lstStyle/>
        <a:p>
          <a:r>
            <a:rPr lang="en-US" sz="2400" b="1" dirty="0">
              <a:latin typeface="Roboto Light"/>
            </a:rPr>
            <a:t>Debriefing</a:t>
          </a:r>
        </a:p>
      </dgm:t>
    </dgm:pt>
    <dgm:pt modelId="{453DE48A-3982-4E12-B7A2-E47A2732F3E0}" type="sibTrans" cxnId="{7F85EDC7-ECD4-4CBD-B9F6-55DA6C23EA2E}">
      <dgm:prSet/>
      <dgm:spPr/>
      <dgm:t>
        <a:bodyPr/>
        <a:lstStyle/>
        <a:p>
          <a:endParaRPr lang="en-US"/>
        </a:p>
      </dgm:t>
    </dgm:pt>
    <dgm:pt modelId="{88AEBEF5-2FE3-4FD6-B3BE-86A952FD6D7A}" type="parTrans" cxnId="{7F85EDC7-ECD4-4CBD-B9F6-55DA6C23EA2E}">
      <dgm:prSet/>
      <dgm:spPr/>
      <dgm:t>
        <a:bodyPr/>
        <a:lstStyle/>
        <a:p>
          <a:endParaRPr lang="en-US"/>
        </a:p>
      </dgm:t>
    </dgm:pt>
    <dgm:pt modelId="{543D58CC-B7A5-40C3-879B-2B94F7C40955}">
      <dgm:prSet phldrT="[Text]" custT="1"/>
      <dgm:spPr/>
      <dgm:t>
        <a:bodyPr/>
        <a:lstStyle/>
        <a:p>
          <a:r>
            <a:rPr lang="en-US" sz="2200" dirty="0">
              <a:latin typeface="Roboto Light"/>
              <a:ea typeface="ヒラギノ角ゴ Pro W3" charset="0"/>
              <a:cs typeface="ヒラギノ角ゴ Pro W3" charset="0"/>
            </a:rPr>
            <a:t>Fully explains the purposes and procedures of the research</a:t>
          </a:r>
          <a:endParaRPr lang="en-US" sz="2200" dirty="0">
            <a:latin typeface="Roboto Light"/>
          </a:endParaRPr>
        </a:p>
      </dgm:t>
    </dgm:pt>
    <dgm:pt modelId="{538AC120-6DED-40A6-A1CD-5A2320B60291}" type="sibTrans" cxnId="{2E5A413A-E22A-4B27-BE4A-4AFFB760E218}">
      <dgm:prSet/>
      <dgm:spPr/>
      <dgm:t>
        <a:bodyPr/>
        <a:lstStyle/>
        <a:p>
          <a:endParaRPr lang="en-US"/>
        </a:p>
      </dgm:t>
    </dgm:pt>
    <dgm:pt modelId="{F2863AB8-2096-4845-A632-04DB56B0C28E}" type="parTrans" cxnId="{2E5A413A-E22A-4B27-BE4A-4AFFB760E218}">
      <dgm:prSet/>
      <dgm:spPr/>
      <dgm:t>
        <a:bodyPr/>
        <a:lstStyle/>
        <a:p>
          <a:endParaRPr lang="en-US"/>
        </a:p>
      </dgm:t>
    </dgm:pt>
    <dgm:pt modelId="{79BD9E47-D151-419E-90E1-24897E972FB1}">
      <dgm:prSet phldrT="[Text]" custT="1"/>
      <dgm:spPr/>
      <dgm:t>
        <a:bodyPr/>
        <a:lstStyle/>
        <a:p>
          <a:r>
            <a:rPr lang="en-US" sz="2200" dirty="0">
              <a:latin typeface="Roboto Light"/>
              <a:ea typeface="ヒラギノ角ゴ Pro W3" charset="0"/>
              <a:cs typeface="ヒラギノ角ゴ Pro W3" charset="0"/>
            </a:rPr>
            <a:t>Removes any harmful aftereffects of participation</a:t>
          </a:r>
        </a:p>
      </dgm:t>
    </dgm:pt>
    <dgm:pt modelId="{6C6A648C-8B14-4DEE-9445-E5F7848D6550}" type="parTrans" cxnId="{39FF0F92-A243-4012-862D-A9EF9438335D}">
      <dgm:prSet/>
      <dgm:spPr/>
      <dgm:t>
        <a:bodyPr/>
        <a:lstStyle/>
        <a:p>
          <a:endParaRPr lang="en-US"/>
        </a:p>
      </dgm:t>
    </dgm:pt>
    <dgm:pt modelId="{E50FF98B-D721-4D37-A56B-1173EFEFAE62}" type="sibTrans" cxnId="{39FF0F92-A243-4012-862D-A9EF9438335D}">
      <dgm:prSet/>
      <dgm:spPr/>
      <dgm:t>
        <a:bodyPr/>
        <a:lstStyle/>
        <a:p>
          <a:endParaRPr lang="en-US"/>
        </a:p>
      </dgm:t>
    </dgm:pt>
    <dgm:pt modelId="{5F785F87-B2A4-42F0-ABB4-156418760C50}" type="pres">
      <dgm:prSet presAssocID="{775C2B09-9A80-4F52-82B3-DB597B61E24C}" presName="linear" presStyleCnt="0">
        <dgm:presLayoutVars>
          <dgm:animLvl val="lvl"/>
          <dgm:resizeHandles val="exact"/>
        </dgm:presLayoutVars>
      </dgm:prSet>
      <dgm:spPr/>
    </dgm:pt>
    <dgm:pt modelId="{6F7629D3-560D-4055-9F79-9EC7E90B571D}" type="pres">
      <dgm:prSet presAssocID="{9C65E815-4929-49E5-AA89-C42895B917EA}" presName="parentText" presStyleLbl="node1" presStyleIdx="0" presStyleCnt="1" custScaleX="100000" custLinFactNeighborY="-55604">
        <dgm:presLayoutVars>
          <dgm:chMax val="0"/>
          <dgm:bulletEnabled val="1"/>
        </dgm:presLayoutVars>
      </dgm:prSet>
      <dgm:spPr/>
    </dgm:pt>
    <dgm:pt modelId="{9D27252F-F2A9-4891-86D7-2D097F36BFBF}" type="pres">
      <dgm:prSet presAssocID="{9C65E815-4929-49E5-AA89-C42895B917EA}" presName="childText" presStyleLbl="revTx" presStyleIdx="0" presStyleCnt="1" custLinFactNeighborY="-38520">
        <dgm:presLayoutVars>
          <dgm:bulletEnabled val="1"/>
        </dgm:presLayoutVars>
      </dgm:prSet>
      <dgm:spPr/>
    </dgm:pt>
  </dgm:ptLst>
  <dgm:cxnLst>
    <dgm:cxn modelId="{75BCB72A-AC56-48AF-BAEE-00A08D983BC0}" type="presOf" srcId="{775C2B09-9A80-4F52-82B3-DB597B61E24C}" destId="{5F785F87-B2A4-42F0-ABB4-156418760C50}" srcOrd="0" destOrd="0" presId="urn:microsoft.com/office/officeart/2005/8/layout/vList2"/>
    <dgm:cxn modelId="{2E5A413A-E22A-4B27-BE4A-4AFFB760E218}" srcId="{9C65E815-4929-49E5-AA89-C42895B917EA}" destId="{543D58CC-B7A5-40C3-879B-2B94F7C40955}" srcOrd="0" destOrd="0" parTransId="{F2863AB8-2096-4845-A632-04DB56B0C28E}" sibTransId="{538AC120-6DED-40A6-A1CD-5A2320B60291}"/>
    <dgm:cxn modelId="{39FF0F92-A243-4012-862D-A9EF9438335D}" srcId="{9C65E815-4929-49E5-AA89-C42895B917EA}" destId="{79BD9E47-D151-419E-90E1-24897E972FB1}" srcOrd="1" destOrd="0" parTransId="{6C6A648C-8B14-4DEE-9445-E5F7848D6550}" sibTransId="{E50FF98B-D721-4D37-A56B-1173EFEFAE62}"/>
    <dgm:cxn modelId="{9721ECAA-7C5B-4003-950A-BFD9BCBFFEF6}" type="presOf" srcId="{79BD9E47-D151-419E-90E1-24897E972FB1}" destId="{9D27252F-F2A9-4891-86D7-2D097F36BFBF}" srcOrd="0" destOrd="1" presId="urn:microsoft.com/office/officeart/2005/8/layout/vList2"/>
    <dgm:cxn modelId="{7F85EDC7-ECD4-4CBD-B9F6-55DA6C23EA2E}" srcId="{775C2B09-9A80-4F52-82B3-DB597B61E24C}" destId="{9C65E815-4929-49E5-AA89-C42895B917EA}" srcOrd="0" destOrd="0" parTransId="{88AEBEF5-2FE3-4FD6-B3BE-86A952FD6D7A}" sibTransId="{453DE48A-3982-4E12-B7A2-E47A2732F3E0}"/>
    <dgm:cxn modelId="{2EBDC7CB-BDFC-4B86-89FF-EEFCCFF64F72}" type="presOf" srcId="{543D58CC-B7A5-40C3-879B-2B94F7C40955}" destId="{9D27252F-F2A9-4891-86D7-2D097F36BFBF}" srcOrd="0" destOrd="0" presId="urn:microsoft.com/office/officeart/2005/8/layout/vList2"/>
    <dgm:cxn modelId="{781DECF9-678B-4939-8771-B78DBF26730E}" type="presOf" srcId="{9C65E815-4929-49E5-AA89-C42895B917EA}" destId="{6F7629D3-560D-4055-9F79-9EC7E90B571D}" srcOrd="0" destOrd="0" presId="urn:microsoft.com/office/officeart/2005/8/layout/vList2"/>
    <dgm:cxn modelId="{C4FFA5F9-EFF9-4191-92E1-8F78FBD6B096}" type="presParOf" srcId="{5F785F87-B2A4-42F0-ABB4-156418760C50}" destId="{6F7629D3-560D-4055-9F79-9EC7E90B571D}" srcOrd="0" destOrd="0" presId="urn:microsoft.com/office/officeart/2005/8/layout/vList2"/>
    <dgm:cxn modelId="{88A42909-8474-4423-B951-149988415EF3}" type="presParOf" srcId="{5F785F87-B2A4-42F0-ABB4-156418760C50}" destId="{9D27252F-F2A9-4891-86D7-2D097F36BFBF}"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629D3-560D-4055-9F79-9EC7E90B571D}">
      <dsp:nvSpPr>
        <dsp:cNvPr id="0" name=""/>
        <dsp:cNvSpPr/>
      </dsp:nvSpPr>
      <dsp:spPr>
        <a:xfrm>
          <a:off x="0" y="0"/>
          <a:ext cx="4819650" cy="1216800"/>
        </a:xfrm>
        <a:prstGeom prst="round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Roboto Light"/>
            </a:rPr>
            <a:t>Basic Research</a:t>
          </a:r>
        </a:p>
      </dsp:txBody>
      <dsp:txXfrm>
        <a:off x="59399" y="59399"/>
        <a:ext cx="4700852" cy="1098002"/>
      </dsp:txXfrm>
    </dsp:sp>
    <dsp:sp modelId="{9D27252F-F2A9-4891-86D7-2D097F36BFBF}">
      <dsp:nvSpPr>
        <dsp:cNvPr id="0" name=""/>
        <dsp:cNvSpPr/>
      </dsp:nvSpPr>
      <dsp:spPr>
        <a:xfrm>
          <a:off x="0" y="1501308"/>
          <a:ext cx="4819650" cy="1580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024"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kern="1200" dirty="0">
              <a:latin typeface="Roboto Light"/>
            </a:rPr>
            <a:t>Answers fundamental questions about behavior</a:t>
          </a:r>
        </a:p>
        <a:p>
          <a:pPr marL="457200" lvl="2"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e.g., how nerves conduct impulses from the skin to the brain</a:t>
          </a:r>
          <a:endParaRPr lang="en-US" sz="2200" kern="1200" dirty="0">
            <a:latin typeface="Roboto Light"/>
          </a:endParaRPr>
        </a:p>
      </dsp:txBody>
      <dsp:txXfrm>
        <a:off x="0" y="1501308"/>
        <a:ext cx="4819650" cy="15809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54334D-B717-42CA-A89A-B0978D34108E}">
      <dsp:nvSpPr>
        <dsp:cNvPr id="0" name=""/>
        <dsp:cNvSpPr/>
      </dsp:nvSpPr>
      <dsp:spPr>
        <a:xfrm>
          <a:off x="2582127" y="1060790"/>
          <a:ext cx="2067124" cy="2037221"/>
        </a:xfrm>
        <a:prstGeom prst="ellipse">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Roboto Light"/>
            </a:rPr>
            <a:t>Descriptive Research</a:t>
          </a:r>
        </a:p>
      </dsp:txBody>
      <dsp:txXfrm>
        <a:off x="2884850" y="1359134"/>
        <a:ext cx="1461678" cy="1440533"/>
      </dsp:txXfrm>
    </dsp:sp>
    <dsp:sp modelId="{9840FE4C-96F7-4866-8F4B-FA31041BADBA}">
      <dsp:nvSpPr>
        <dsp:cNvPr id="0" name=""/>
        <dsp:cNvSpPr/>
      </dsp:nvSpPr>
      <dsp:spPr>
        <a:xfrm rot="11580411">
          <a:off x="2019155" y="1757953"/>
          <a:ext cx="597913" cy="43427"/>
        </a:xfrm>
        <a:custGeom>
          <a:avLst/>
          <a:gdLst/>
          <a:ahLst/>
          <a:cxnLst/>
          <a:rect l="0" t="0" r="0" b="0"/>
          <a:pathLst>
            <a:path>
              <a:moveTo>
                <a:pt x="0" y="21713"/>
              </a:moveTo>
              <a:lnTo>
                <a:pt x="597913" y="21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2303164" y="1764719"/>
        <a:ext cx="29895" cy="29895"/>
      </dsp:txXfrm>
    </dsp:sp>
    <dsp:sp modelId="{9ABB7F71-680D-45D6-A29D-9BB5571D7D11}">
      <dsp:nvSpPr>
        <dsp:cNvPr id="0" name=""/>
        <dsp:cNvSpPr/>
      </dsp:nvSpPr>
      <dsp:spPr>
        <a:xfrm>
          <a:off x="304533" y="643710"/>
          <a:ext cx="1744674" cy="1744674"/>
        </a:xfrm>
        <a:prstGeom prst="ellipse">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i="1" kern="1200" dirty="0">
              <a:latin typeface="Roboto Light"/>
            </a:rPr>
            <a:t>naturalistic observation</a:t>
          </a:r>
        </a:p>
      </dsp:txBody>
      <dsp:txXfrm>
        <a:off x="560035" y="899212"/>
        <a:ext cx="1233670" cy="1233670"/>
      </dsp:txXfrm>
    </dsp:sp>
    <dsp:sp modelId="{BA2066F4-DC2E-4BE8-9D11-5B00BD8BA725}">
      <dsp:nvSpPr>
        <dsp:cNvPr id="0" name=""/>
        <dsp:cNvSpPr/>
      </dsp:nvSpPr>
      <dsp:spPr>
        <a:xfrm rot="20841004">
          <a:off x="4614714" y="1752692"/>
          <a:ext cx="719760" cy="43427"/>
        </a:xfrm>
        <a:custGeom>
          <a:avLst/>
          <a:gdLst/>
          <a:ahLst/>
          <a:cxnLst/>
          <a:rect l="0" t="0" r="0" b="0"/>
          <a:pathLst>
            <a:path>
              <a:moveTo>
                <a:pt x="0" y="21713"/>
              </a:moveTo>
              <a:lnTo>
                <a:pt x="719760" y="21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956600" y="1756411"/>
        <a:ext cx="35988" cy="35988"/>
      </dsp:txXfrm>
    </dsp:sp>
    <dsp:sp modelId="{3C5C5615-11A6-43F2-85FB-ED9E0C32EB20}">
      <dsp:nvSpPr>
        <dsp:cNvPr id="0" name=""/>
        <dsp:cNvSpPr/>
      </dsp:nvSpPr>
      <dsp:spPr>
        <a:xfrm>
          <a:off x="5304564" y="632221"/>
          <a:ext cx="1744674" cy="1744674"/>
        </a:xfrm>
        <a:prstGeom prst="ellipse">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i="1" kern="1200" dirty="0">
              <a:latin typeface="Roboto Light"/>
            </a:rPr>
            <a:t>case studies</a:t>
          </a:r>
        </a:p>
      </dsp:txBody>
      <dsp:txXfrm>
        <a:off x="5560066" y="887723"/>
        <a:ext cx="1233670" cy="1233670"/>
      </dsp:txXfrm>
    </dsp:sp>
    <dsp:sp modelId="{398AB9F7-36DB-4CB8-8AA0-F030F244C9DE}">
      <dsp:nvSpPr>
        <dsp:cNvPr id="0" name=""/>
        <dsp:cNvSpPr/>
      </dsp:nvSpPr>
      <dsp:spPr>
        <a:xfrm rot="5400000">
          <a:off x="3440227" y="3251759"/>
          <a:ext cx="350924" cy="43427"/>
        </a:xfrm>
        <a:custGeom>
          <a:avLst/>
          <a:gdLst/>
          <a:ahLst/>
          <a:cxnLst/>
          <a:rect l="0" t="0" r="0" b="0"/>
          <a:pathLst>
            <a:path>
              <a:moveTo>
                <a:pt x="0" y="21713"/>
              </a:moveTo>
              <a:lnTo>
                <a:pt x="350924" y="21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606916" y="3264700"/>
        <a:ext cx="17546" cy="17546"/>
      </dsp:txXfrm>
    </dsp:sp>
    <dsp:sp modelId="{5C0C53D2-F566-4A54-82C4-C430744D3D83}">
      <dsp:nvSpPr>
        <dsp:cNvPr id="0" name=""/>
        <dsp:cNvSpPr/>
      </dsp:nvSpPr>
      <dsp:spPr>
        <a:xfrm>
          <a:off x="2743352" y="3448935"/>
          <a:ext cx="1744674" cy="1744674"/>
        </a:xfrm>
        <a:prstGeom prst="ellipse">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i="1" kern="1200" dirty="0">
              <a:latin typeface="Roboto Light"/>
            </a:rPr>
            <a:t>surveys</a:t>
          </a:r>
        </a:p>
      </dsp:txBody>
      <dsp:txXfrm>
        <a:off x="2998854" y="3704437"/>
        <a:ext cx="1233670" cy="12336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260564-4CC5-4AAF-800C-9A60BD11DF76}">
      <dsp:nvSpPr>
        <dsp:cNvPr id="0" name=""/>
        <dsp:cNvSpPr/>
      </dsp:nvSpPr>
      <dsp:spPr>
        <a:xfrm>
          <a:off x="364901" y="0"/>
          <a:ext cx="4135556" cy="38862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1C6D60-CB95-4D72-8073-5C4C6FF806CE}">
      <dsp:nvSpPr>
        <dsp:cNvPr id="0" name=""/>
        <dsp:cNvSpPr/>
      </dsp:nvSpPr>
      <dsp:spPr>
        <a:xfrm>
          <a:off x="592507" y="1165860"/>
          <a:ext cx="1700059" cy="1554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dirty="0">
              <a:latin typeface="Roboto Light"/>
            </a:rPr>
            <a:t>independent variable:</a:t>
          </a:r>
        </a:p>
        <a:p>
          <a:pPr marL="0" lvl="0" indent="0" algn="ctr" defTabSz="755650">
            <a:lnSpc>
              <a:spcPct val="90000"/>
            </a:lnSpc>
            <a:spcBef>
              <a:spcPct val="0"/>
            </a:spcBef>
            <a:spcAft>
              <a:spcPct val="35000"/>
            </a:spcAft>
            <a:buNone/>
          </a:pPr>
          <a:r>
            <a:rPr lang="en-US" sz="1700" i="1" kern="1200" dirty="0">
              <a:latin typeface="Roboto Light"/>
            </a:rPr>
            <a:t>manipulated by experimenter</a:t>
          </a:r>
          <a:endParaRPr lang="en-US" sz="1700" kern="1200" dirty="0">
            <a:latin typeface="Roboto Light"/>
          </a:endParaRPr>
        </a:p>
      </dsp:txBody>
      <dsp:txXfrm>
        <a:off x="668390" y="1241743"/>
        <a:ext cx="1548293" cy="1402714"/>
      </dsp:txXfrm>
    </dsp:sp>
    <dsp:sp modelId="{AEEE7B04-B69C-4A94-87B4-6FC841A660F9}">
      <dsp:nvSpPr>
        <dsp:cNvPr id="0" name=""/>
        <dsp:cNvSpPr/>
      </dsp:nvSpPr>
      <dsp:spPr>
        <a:xfrm>
          <a:off x="2535834" y="1165860"/>
          <a:ext cx="1737017" cy="1554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dirty="0">
              <a:latin typeface="Roboto Light"/>
            </a:rPr>
            <a:t>dependent variable:</a:t>
          </a:r>
        </a:p>
        <a:p>
          <a:pPr marL="0" lvl="0" indent="0" algn="ctr" defTabSz="755650">
            <a:lnSpc>
              <a:spcPct val="90000"/>
            </a:lnSpc>
            <a:spcBef>
              <a:spcPct val="0"/>
            </a:spcBef>
            <a:spcAft>
              <a:spcPct val="35000"/>
            </a:spcAft>
            <a:buNone/>
          </a:pPr>
          <a:r>
            <a:rPr lang="en-US" sz="1700" i="1" kern="1200" dirty="0">
              <a:latin typeface="Roboto Light"/>
            </a:rPr>
            <a:t>subsequently measured by experimenter</a:t>
          </a:r>
        </a:p>
      </dsp:txBody>
      <dsp:txXfrm>
        <a:off x="2611717" y="1241743"/>
        <a:ext cx="1585251" cy="140271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B5D83B-C2EA-4DD6-AD50-9F85C7D09A96}">
      <dsp:nvSpPr>
        <dsp:cNvPr id="0" name=""/>
        <dsp:cNvSpPr/>
      </dsp:nvSpPr>
      <dsp:spPr>
        <a:xfrm>
          <a:off x="6022382" y="0"/>
          <a:ext cx="2676308" cy="485811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Roboto Light"/>
            </a:rPr>
            <a:t>Strategies</a:t>
          </a:r>
        </a:p>
      </dsp:txBody>
      <dsp:txXfrm>
        <a:off x="6022382" y="0"/>
        <a:ext cx="2676308" cy="1457434"/>
      </dsp:txXfrm>
    </dsp:sp>
    <dsp:sp modelId="{F7B68147-DE49-4375-8854-BCB22A4E5D11}">
      <dsp:nvSpPr>
        <dsp:cNvPr id="0" name=""/>
        <dsp:cNvSpPr/>
      </dsp:nvSpPr>
      <dsp:spPr>
        <a:xfrm>
          <a:off x="3262650" y="0"/>
          <a:ext cx="2365484" cy="485811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006CA7"/>
              </a:solidFill>
              <a:latin typeface="Roboto Light"/>
            </a:rPr>
            <a:t>Confounding Variables</a:t>
          </a:r>
        </a:p>
      </dsp:txBody>
      <dsp:txXfrm>
        <a:off x="3262650" y="0"/>
        <a:ext cx="2365484" cy="1457434"/>
      </dsp:txXfrm>
    </dsp:sp>
    <dsp:sp modelId="{3AFE20B4-F6C7-4B2C-84E5-E54CB48590CD}">
      <dsp:nvSpPr>
        <dsp:cNvPr id="0" name=""/>
        <dsp:cNvSpPr/>
      </dsp:nvSpPr>
      <dsp:spPr>
        <a:xfrm>
          <a:off x="502919" y="0"/>
          <a:ext cx="2365484" cy="485811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Roboto Light"/>
            </a:rPr>
            <a:t>Internal Validity</a:t>
          </a:r>
        </a:p>
      </dsp:txBody>
      <dsp:txXfrm>
        <a:off x="502919" y="0"/>
        <a:ext cx="2365484" cy="1457434"/>
      </dsp:txXfrm>
    </dsp:sp>
    <dsp:sp modelId="{70FF0404-76BB-43BC-9C8A-BBFE4985F403}">
      <dsp:nvSpPr>
        <dsp:cNvPr id="0" name=""/>
        <dsp:cNvSpPr/>
      </dsp:nvSpPr>
      <dsp:spPr>
        <a:xfrm>
          <a:off x="700042" y="1739346"/>
          <a:ext cx="1971236" cy="2528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Roboto Light"/>
            </a:rPr>
            <a:t>Does the dependent variable reflect the effects of the independent  variable, or a confounding variable?</a:t>
          </a:r>
        </a:p>
      </dsp:txBody>
      <dsp:txXfrm>
        <a:off x="757778" y="1797082"/>
        <a:ext cx="1855764" cy="2412816"/>
      </dsp:txXfrm>
    </dsp:sp>
    <dsp:sp modelId="{5103C3E8-D987-4168-B311-573A548CD8A7}">
      <dsp:nvSpPr>
        <dsp:cNvPr id="0" name=""/>
        <dsp:cNvSpPr/>
      </dsp:nvSpPr>
      <dsp:spPr>
        <a:xfrm rot="18688671">
          <a:off x="2470284" y="2539268"/>
          <a:ext cx="1190485" cy="36518"/>
        </a:xfrm>
        <a:custGeom>
          <a:avLst/>
          <a:gdLst/>
          <a:ahLst/>
          <a:cxnLst/>
          <a:rect l="0" t="0" r="0" b="0"/>
          <a:pathLst>
            <a:path>
              <a:moveTo>
                <a:pt x="0" y="18259"/>
              </a:moveTo>
              <a:lnTo>
                <a:pt x="1190485" y="182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035764" y="2527765"/>
        <a:ext cx="59524" cy="59524"/>
      </dsp:txXfrm>
    </dsp:sp>
    <dsp:sp modelId="{4424B599-BBCF-40D2-A7D9-6640A417C952}">
      <dsp:nvSpPr>
        <dsp:cNvPr id="0" name=""/>
        <dsp:cNvSpPr/>
      </dsp:nvSpPr>
      <dsp:spPr>
        <a:xfrm>
          <a:off x="3459774" y="1618755"/>
          <a:ext cx="1971236" cy="9856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Roboto Light"/>
            </a:rPr>
            <a:t>expectancy effects:  </a:t>
          </a:r>
          <a:r>
            <a:rPr lang="en-US" sz="1400" kern="1200" dirty="0">
              <a:latin typeface="Roboto Light"/>
            </a:rPr>
            <a:t>participants’ expectations</a:t>
          </a:r>
        </a:p>
      </dsp:txBody>
      <dsp:txXfrm>
        <a:off x="3488642" y="1647623"/>
        <a:ext cx="1913500" cy="927882"/>
      </dsp:txXfrm>
    </dsp:sp>
    <dsp:sp modelId="{343D3375-9A7F-4552-81CA-D4EC19043783}">
      <dsp:nvSpPr>
        <dsp:cNvPr id="0" name=""/>
        <dsp:cNvSpPr/>
      </dsp:nvSpPr>
      <dsp:spPr>
        <a:xfrm>
          <a:off x="5431011" y="2093305"/>
          <a:ext cx="788494" cy="36518"/>
        </a:xfrm>
        <a:custGeom>
          <a:avLst/>
          <a:gdLst/>
          <a:ahLst/>
          <a:cxnLst/>
          <a:rect l="0" t="0" r="0" b="0"/>
          <a:pathLst>
            <a:path>
              <a:moveTo>
                <a:pt x="0" y="18259"/>
              </a:moveTo>
              <a:lnTo>
                <a:pt x="788494" y="182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805546" y="2091852"/>
        <a:ext cx="39424" cy="39424"/>
      </dsp:txXfrm>
    </dsp:sp>
    <dsp:sp modelId="{D83A01C6-5940-4FB2-8A25-BA18AAC481BC}">
      <dsp:nvSpPr>
        <dsp:cNvPr id="0" name=""/>
        <dsp:cNvSpPr/>
      </dsp:nvSpPr>
      <dsp:spPr>
        <a:xfrm>
          <a:off x="6219505" y="1457444"/>
          <a:ext cx="2369919" cy="130824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i="0" kern="1200" dirty="0">
              <a:latin typeface="Roboto Light"/>
            </a:rPr>
            <a:t>placebos:</a:t>
          </a:r>
        </a:p>
        <a:p>
          <a:pPr marL="0" lvl="0" indent="0" algn="ctr" defTabSz="622300">
            <a:lnSpc>
              <a:spcPct val="90000"/>
            </a:lnSpc>
            <a:spcBef>
              <a:spcPct val="0"/>
            </a:spcBef>
            <a:spcAft>
              <a:spcPct val="35000"/>
            </a:spcAft>
            <a:buNone/>
          </a:pPr>
          <a:r>
            <a:rPr lang="en-US" sz="1400" kern="1200" dirty="0">
              <a:latin typeface="Roboto Light"/>
            </a:rPr>
            <a:t>participants do not know which treatment they are receiving</a:t>
          </a:r>
        </a:p>
      </dsp:txBody>
      <dsp:txXfrm>
        <a:off x="6257822" y="1495761"/>
        <a:ext cx="2293285" cy="1231606"/>
      </dsp:txXfrm>
    </dsp:sp>
    <dsp:sp modelId="{6743FA35-A871-4DE9-B8FE-9811BF9FB4BE}">
      <dsp:nvSpPr>
        <dsp:cNvPr id="0" name=""/>
        <dsp:cNvSpPr/>
      </dsp:nvSpPr>
      <dsp:spPr>
        <a:xfrm rot="2692722">
          <a:off x="2509153" y="3377812"/>
          <a:ext cx="1112746" cy="36518"/>
        </a:xfrm>
        <a:custGeom>
          <a:avLst/>
          <a:gdLst/>
          <a:ahLst/>
          <a:cxnLst/>
          <a:rect l="0" t="0" r="0" b="0"/>
          <a:pathLst>
            <a:path>
              <a:moveTo>
                <a:pt x="0" y="18259"/>
              </a:moveTo>
              <a:lnTo>
                <a:pt x="1112746" y="182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037708" y="3368253"/>
        <a:ext cx="55637" cy="55637"/>
      </dsp:txXfrm>
    </dsp:sp>
    <dsp:sp modelId="{0B8D47C5-DA58-460C-956C-EF82A995B9A9}">
      <dsp:nvSpPr>
        <dsp:cNvPr id="0" name=""/>
        <dsp:cNvSpPr/>
      </dsp:nvSpPr>
      <dsp:spPr>
        <a:xfrm>
          <a:off x="3459774" y="3189082"/>
          <a:ext cx="1971236" cy="119914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i="0" kern="1200" dirty="0">
              <a:latin typeface="Roboto Light"/>
            </a:rPr>
            <a:t>experimenter bias: </a:t>
          </a:r>
          <a:r>
            <a:rPr lang="en-US" sz="1400" i="0" kern="1200" dirty="0">
              <a:latin typeface="Roboto Light"/>
            </a:rPr>
            <a:t>experimenter treats participants in different conditions differently</a:t>
          </a:r>
          <a:endParaRPr lang="en-US" sz="1400" kern="1200" dirty="0">
            <a:latin typeface="Roboto Light"/>
          </a:endParaRPr>
        </a:p>
      </dsp:txBody>
      <dsp:txXfrm>
        <a:off x="3494896" y="3224204"/>
        <a:ext cx="1900992" cy="1128898"/>
      </dsp:txXfrm>
    </dsp:sp>
    <dsp:sp modelId="{1024F93F-D557-4FAE-8423-2B95FE5FC385}">
      <dsp:nvSpPr>
        <dsp:cNvPr id="0" name=""/>
        <dsp:cNvSpPr/>
      </dsp:nvSpPr>
      <dsp:spPr>
        <a:xfrm>
          <a:off x="5431011" y="3770394"/>
          <a:ext cx="788494" cy="36518"/>
        </a:xfrm>
        <a:custGeom>
          <a:avLst/>
          <a:gdLst/>
          <a:ahLst/>
          <a:cxnLst/>
          <a:rect l="0" t="0" r="0" b="0"/>
          <a:pathLst>
            <a:path>
              <a:moveTo>
                <a:pt x="0" y="18259"/>
              </a:moveTo>
              <a:lnTo>
                <a:pt x="788494" y="182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805546" y="3768941"/>
        <a:ext cx="39424" cy="39424"/>
      </dsp:txXfrm>
    </dsp:sp>
    <dsp:sp modelId="{3CF48954-47BF-4CC1-8DA8-845E94A7B4F0}">
      <dsp:nvSpPr>
        <dsp:cNvPr id="0" name=""/>
        <dsp:cNvSpPr/>
      </dsp:nvSpPr>
      <dsp:spPr>
        <a:xfrm>
          <a:off x="6219505" y="2913527"/>
          <a:ext cx="2347052" cy="175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i="0" kern="1200" dirty="0">
              <a:latin typeface="Roboto Light"/>
            </a:rPr>
            <a:t>double-blind experiments: </a:t>
          </a:r>
          <a:r>
            <a:rPr lang="en-US" sz="1400" i="0" kern="1200" dirty="0">
              <a:latin typeface="Roboto Light"/>
            </a:rPr>
            <a:t>neither the participants nor the experimenter know which treatment given participants are receiving</a:t>
          </a:r>
        </a:p>
      </dsp:txBody>
      <dsp:txXfrm>
        <a:off x="6270768" y="2964790"/>
        <a:ext cx="2244526" cy="164772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E3408A-70B5-4A0F-932E-F772AB5A30E7}">
      <dsp:nvSpPr>
        <dsp:cNvPr id="0" name=""/>
        <dsp:cNvSpPr/>
      </dsp:nvSpPr>
      <dsp:spPr>
        <a:xfrm>
          <a:off x="9" y="1404631"/>
          <a:ext cx="2190708" cy="18068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Roboto Light"/>
            </a:rPr>
            <a:t>relationships among conceptual variables can be demonstrated in a wide variety of people and a wide variety of measured variables</a:t>
          </a:r>
        </a:p>
      </dsp:txBody>
      <dsp:txXfrm>
        <a:off x="41590" y="1446212"/>
        <a:ext cx="2107546" cy="1336526"/>
      </dsp:txXfrm>
    </dsp:sp>
    <dsp:sp modelId="{F826A6A2-AAF2-47D2-8D2B-26141D2A9AAB}">
      <dsp:nvSpPr>
        <dsp:cNvPr id="0" name=""/>
        <dsp:cNvSpPr/>
      </dsp:nvSpPr>
      <dsp:spPr>
        <a:xfrm>
          <a:off x="1245015" y="1884845"/>
          <a:ext cx="2342268" cy="2342268"/>
        </a:xfrm>
        <a:prstGeom prst="leftCircularArrow">
          <a:avLst>
            <a:gd name="adj1" fmla="val 2842"/>
            <a:gd name="adj2" fmla="val 347189"/>
            <a:gd name="adj3" fmla="val 2122700"/>
            <a:gd name="adj4" fmla="val 9024489"/>
            <a:gd name="adj5" fmla="val 331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319A649-C203-4557-B1C5-9EE557743140}">
      <dsp:nvSpPr>
        <dsp:cNvPr id="0" name=""/>
        <dsp:cNvSpPr/>
      </dsp:nvSpPr>
      <dsp:spPr>
        <a:xfrm>
          <a:off x="486833" y="2824320"/>
          <a:ext cx="1947296" cy="7743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Roboto Light"/>
            </a:rPr>
            <a:t>Generalization</a:t>
          </a:r>
        </a:p>
      </dsp:txBody>
      <dsp:txXfrm>
        <a:off x="509514" y="2847001"/>
        <a:ext cx="1901934" cy="729013"/>
      </dsp:txXfrm>
    </dsp:sp>
    <dsp:sp modelId="{4142A08E-FA28-47C9-9493-401D55628939}">
      <dsp:nvSpPr>
        <dsp:cNvPr id="0" name=""/>
        <dsp:cNvSpPr/>
      </dsp:nvSpPr>
      <dsp:spPr>
        <a:xfrm>
          <a:off x="2751118" y="1404631"/>
          <a:ext cx="2190708" cy="18068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Roboto Light"/>
            </a:rPr>
            <a:t>process of repeating previous research</a:t>
          </a:r>
        </a:p>
      </dsp:txBody>
      <dsp:txXfrm>
        <a:off x="2792699" y="1833400"/>
        <a:ext cx="2107546" cy="1336526"/>
      </dsp:txXfrm>
    </dsp:sp>
    <dsp:sp modelId="{FA195EFC-0648-4EB4-99BF-9B8031742B20}">
      <dsp:nvSpPr>
        <dsp:cNvPr id="0" name=""/>
        <dsp:cNvSpPr/>
      </dsp:nvSpPr>
      <dsp:spPr>
        <a:xfrm>
          <a:off x="3977869" y="318179"/>
          <a:ext cx="2622192" cy="2622192"/>
        </a:xfrm>
        <a:prstGeom prst="circularArrow">
          <a:avLst>
            <a:gd name="adj1" fmla="val 2539"/>
            <a:gd name="adj2" fmla="val 307941"/>
            <a:gd name="adj3" fmla="val 19516549"/>
            <a:gd name="adj4" fmla="val 12575511"/>
            <a:gd name="adj5" fmla="val 29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414C92-9CFD-464D-B223-1A382DDAA1C2}">
      <dsp:nvSpPr>
        <dsp:cNvPr id="0" name=""/>
        <dsp:cNvSpPr/>
      </dsp:nvSpPr>
      <dsp:spPr>
        <a:xfrm>
          <a:off x="3237942" y="1017444"/>
          <a:ext cx="1947296" cy="7743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Roboto Light"/>
            </a:rPr>
            <a:t>Replication</a:t>
          </a:r>
        </a:p>
      </dsp:txBody>
      <dsp:txXfrm>
        <a:off x="3260623" y="1040125"/>
        <a:ext cx="1901934" cy="729013"/>
      </dsp:txXfrm>
    </dsp:sp>
    <dsp:sp modelId="{1F5AFC4B-A66E-4EF7-AE41-61142A1CD8AB}">
      <dsp:nvSpPr>
        <dsp:cNvPr id="0" name=""/>
        <dsp:cNvSpPr/>
      </dsp:nvSpPr>
      <dsp:spPr>
        <a:xfrm>
          <a:off x="5502228" y="1404631"/>
          <a:ext cx="2190708" cy="18068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Roboto Light"/>
            </a:rPr>
            <a:t>statistical technique summarizing results of existing studies</a:t>
          </a:r>
        </a:p>
      </dsp:txBody>
      <dsp:txXfrm>
        <a:off x="5543809" y="1446212"/>
        <a:ext cx="2107546" cy="1336526"/>
      </dsp:txXfrm>
    </dsp:sp>
    <dsp:sp modelId="{1712F013-6B9B-4995-8026-6E8ACD4A541F}">
      <dsp:nvSpPr>
        <dsp:cNvPr id="0" name=""/>
        <dsp:cNvSpPr/>
      </dsp:nvSpPr>
      <dsp:spPr>
        <a:xfrm>
          <a:off x="5989052" y="2824320"/>
          <a:ext cx="1947296" cy="7743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Roboto Light"/>
            </a:rPr>
            <a:t>Meta-analysis</a:t>
          </a:r>
        </a:p>
      </dsp:txBody>
      <dsp:txXfrm>
        <a:off x="6011733" y="2847001"/>
        <a:ext cx="1901934" cy="7290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629D3-560D-4055-9F79-9EC7E90B571D}">
      <dsp:nvSpPr>
        <dsp:cNvPr id="0" name=""/>
        <dsp:cNvSpPr/>
      </dsp:nvSpPr>
      <dsp:spPr>
        <a:xfrm>
          <a:off x="0" y="0"/>
          <a:ext cx="4785360" cy="1216800"/>
        </a:xfrm>
        <a:prstGeom prst="round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Roboto Light"/>
            </a:rPr>
            <a:t>Applied Research</a:t>
          </a:r>
        </a:p>
      </dsp:txBody>
      <dsp:txXfrm>
        <a:off x="59399" y="59399"/>
        <a:ext cx="4666562" cy="1098002"/>
      </dsp:txXfrm>
    </dsp:sp>
    <dsp:sp modelId="{9D27252F-F2A9-4891-86D7-2D097F36BFBF}">
      <dsp:nvSpPr>
        <dsp:cNvPr id="0" name=""/>
        <dsp:cNvSpPr/>
      </dsp:nvSpPr>
      <dsp:spPr>
        <a:xfrm>
          <a:off x="0" y="1498534"/>
          <a:ext cx="4785360" cy="1883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1935"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kern="1200" dirty="0">
              <a:latin typeface="Roboto Light"/>
            </a:rPr>
            <a:t>Investigative issues with implications for everyday life; provides solutions to problems</a:t>
          </a:r>
        </a:p>
        <a:p>
          <a:pPr marL="457200" lvl="2"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e.g., which type of advertising campaign will reduce alcohol abuse</a:t>
          </a:r>
          <a:endParaRPr lang="en-US" sz="2200" kern="1200" dirty="0">
            <a:latin typeface="Roboto Light"/>
          </a:endParaRPr>
        </a:p>
      </dsp:txBody>
      <dsp:txXfrm>
        <a:off x="0" y="1498534"/>
        <a:ext cx="4785360" cy="18837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1D74F-4130-406B-A5BF-4DDE41F4CF49}">
      <dsp:nvSpPr>
        <dsp:cNvPr id="0" name=""/>
        <dsp:cNvSpPr/>
      </dsp:nvSpPr>
      <dsp:spPr>
        <a:xfrm rot="16200000">
          <a:off x="1479928" y="1426300"/>
          <a:ext cx="3020219" cy="1845674"/>
        </a:xfrm>
        <a:prstGeom prst="round2SameRect">
          <a:avLst>
            <a:gd name="adj1" fmla="val 16670"/>
            <a:gd name="adj2" fmla="val 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139700" rIns="125730" bIns="139700" numCol="1" spcCol="1270" anchor="t" anchorCtr="0">
          <a:noAutofit/>
        </a:bodyPr>
        <a:lstStyle/>
        <a:p>
          <a:pPr marL="0" lvl="0" indent="0" algn="l" defTabSz="977900">
            <a:lnSpc>
              <a:spcPct val="90000"/>
            </a:lnSpc>
            <a:spcBef>
              <a:spcPct val="0"/>
            </a:spcBef>
            <a:spcAft>
              <a:spcPct val="35000"/>
            </a:spcAft>
            <a:buNone/>
          </a:pPr>
          <a:r>
            <a:rPr lang="en-US" sz="2200" kern="1200" dirty="0">
              <a:latin typeface="Roboto Light"/>
            </a:rPr>
            <a:t>Basic research guides the design of applied programs.</a:t>
          </a:r>
        </a:p>
      </dsp:txBody>
      <dsp:txXfrm rot="5400000">
        <a:off x="2157316" y="929143"/>
        <a:ext cx="1755559" cy="2839989"/>
      </dsp:txXfrm>
    </dsp:sp>
    <dsp:sp modelId="{9C330504-2DA9-44E4-A1B5-498D544D636A}">
      <dsp:nvSpPr>
        <dsp:cNvPr id="0" name=""/>
        <dsp:cNvSpPr/>
      </dsp:nvSpPr>
      <dsp:spPr>
        <a:xfrm rot="5400000">
          <a:off x="3409411" y="1426300"/>
          <a:ext cx="3020219" cy="1845674"/>
        </a:xfrm>
        <a:prstGeom prst="round2SameRect">
          <a:avLst>
            <a:gd name="adj1" fmla="val 16670"/>
            <a:gd name="adj2" fmla="val 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39700" rIns="83820" bIns="139700" numCol="1" spcCol="1270" anchor="t" anchorCtr="0">
          <a:noAutofit/>
        </a:bodyPr>
        <a:lstStyle/>
        <a:p>
          <a:pPr marL="0" lvl="0" indent="0" algn="l" defTabSz="977900">
            <a:lnSpc>
              <a:spcPct val="90000"/>
            </a:lnSpc>
            <a:spcBef>
              <a:spcPct val="0"/>
            </a:spcBef>
            <a:spcAft>
              <a:spcPct val="35000"/>
            </a:spcAft>
            <a:buNone/>
          </a:pPr>
          <a:r>
            <a:rPr lang="en-US" sz="2200" kern="1200" dirty="0">
              <a:latin typeface="Roboto Light"/>
            </a:rPr>
            <a:t>The results of applications can inspire basic research.</a:t>
          </a:r>
        </a:p>
      </dsp:txBody>
      <dsp:txXfrm rot="-5400000">
        <a:off x="3996684" y="929143"/>
        <a:ext cx="1755559" cy="2839989"/>
      </dsp:txXfrm>
    </dsp:sp>
    <dsp:sp modelId="{59C38B00-A709-43E5-88DE-A8699673D191}">
      <dsp:nvSpPr>
        <dsp:cNvPr id="0" name=""/>
        <dsp:cNvSpPr/>
      </dsp:nvSpPr>
      <dsp:spPr>
        <a:xfrm>
          <a:off x="2989849" y="0"/>
          <a:ext cx="1929482" cy="1929388"/>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70E3FB-0107-4479-9F02-010EE9CE4692}">
      <dsp:nvSpPr>
        <dsp:cNvPr id="0" name=""/>
        <dsp:cNvSpPr/>
      </dsp:nvSpPr>
      <dsp:spPr>
        <a:xfrm rot="10800000">
          <a:off x="2989849" y="2768417"/>
          <a:ext cx="1929482" cy="1929388"/>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B2F2AB-E5F8-47B1-BD56-26EA6015F029}">
      <dsp:nvSpPr>
        <dsp:cNvPr id="0" name=""/>
        <dsp:cNvSpPr/>
      </dsp:nvSpPr>
      <dsp:spPr>
        <a:xfrm>
          <a:off x="772461" y="1161659"/>
          <a:ext cx="3484977" cy="3484977"/>
        </a:xfrm>
        <a:prstGeom prst="ellipse">
          <a:avLst/>
        </a:prstGeom>
        <a:solidFill>
          <a:srgbClr val="006CA7"/>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D1B17BF-A4E4-4A62-BB3C-EA6A829748B2}">
      <dsp:nvSpPr>
        <dsp:cNvPr id="0" name=""/>
        <dsp:cNvSpPr/>
      </dsp:nvSpPr>
      <dsp:spPr>
        <a:xfrm>
          <a:off x="1469456" y="1858654"/>
          <a:ext cx="2090986" cy="2090986"/>
        </a:xfrm>
        <a:prstGeom prst="ellipse">
          <a:avLst/>
        </a:prstGeom>
        <a:solidFill>
          <a:srgbClr val="006CA7"/>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90533EE-ABE3-4D40-BF55-69FAEA147DB1}">
      <dsp:nvSpPr>
        <dsp:cNvPr id="0" name=""/>
        <dsp:cNvSpPr/>
      </dsp:nvSpPr>
      <dsp:spPr>
        <a:xfrm>
          <a:off x="2166452" y="2555650"/>
          <a:ext cx="696995" cy="696995"/>
        </a:xfrm>
        <a:prstGeom prst="ellipse">
          <a:avLst/>
        </a:prstGeom>
        <a:solidFill>
          <a:srgbClr val="006CA7"/>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DF3967B-791E-43D1-999E-075B565FB62A}">
      <dsp:nvSpPr>
        <dsp:cNvPr id="0" name=""/>
        <dsp:cNvSpPr/>
      </dsp:nvSpPr>
      <dsp:spPr>
        <a:xfrm>
          <a:off x="4827726" y="122360"/>
          <a:ext cx="2081612" cy="1016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20320" rIns="20320" bIns="20320" numCol="1" spcCol="1270" anchor="ctr" anchorCtr="0">
          <a:noAutofit/>
        </a:bodyPr>
        <a:lstStyle/>
        <a:p>
          <a:pPr marL="0" lvl="0" indent="0" algn="l" defTabSz="711200">
            <a:lnSpc>
              <a:spcPct val="90000"/>
            </a:lnSpc>
            <a:spcBef>
              <a:spcPct val="0"/>
            </a:spcBef>
            <a:spcAft>
              <a:spcPct val="35000"/>
            </a:spcAft>
            <a:buNone/>
          </a:pPr>
          <a:r>
            <a:rPr lang="en-US" sz="1600" i="1" kern="1200" dirty="0">
              <a:latin typeface="Roboto Light"/>
            </a:rPr>
            <a:t>Hypothesis                                              </a:t>
          </a:r>
          <a:r>
            <a:rPr lang="en-US" sz="1600" kern="1200" dirty="0">
              <a:latin typeface="Roboto Light"/>
            </a:rPr>
            <a:t>specific prediction relating two variables</a:t>
          </a:r>
        </a:p>
      </dsp:txBody>
      <dsp:txXfrm>
        <a:off x="4827726" y="122360"/>
        <a:ext cx="2081612" cy="1016451"/>
      </dsp:txXfrm>
    </dsp:sp>
    <dsp:sp modelId="{74246E15-3821-4E2B-9B61-E07AA0A567F9}">
      <dsp:nvSpPr>
        <dsp:cNvPr id="0" name=""/>
        <dsp:cNvSpPr/>
      </dsp:nvSpPr>
      <dsp:spPr>
        <a:xfrm>
          <a:off x="4402646" y="508225"/>
          <a:ext cx="4356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7ED10156-4B8B-4968-89FD-28D9090E5619}">
      <dsp:nvSpPr>
        <dsp:cNvPr id="0" name=""/>
        <dsp:cNvSpPr/>
      </dsp:nvSpPr>
      <dsp:spPr>
        <a:xfrm rot="5400000">
          <a:off x="2260256" y="763500"/>
          <a:ext cx="2395341" cy="1885953"/>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DBAA8935-D443-48E7-8798-7EBA35229CB7}">
      <dsp:nvSpPr>
        <dsp:cNvPr id="0" name=""/>
        <dsp:cNvSpPr/>
      </dsp:nvSpPr>
      <dsp:spPr>
        <a:xfrm>
          <a:off x="4838268" y="1016451"/>
          <a:ext cx="1742488" cy="1016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20320" rIns="20320" bIns="20320" numCol="1" spcCol="1270" anchor="ctr" anchorCtr="0">
          <a:noAutofit/>
        </a:bodyPr>
        <a:lstStyle/>
        <a:p>
          <a:pPr marL="0" lvl="0" indent="0" algn="l" defTabSz="711200">
            <a:lnSpc>
              <a:spcPct val="90000"/>
            </a:lnSpc>
            <a:spcBef>
              <a:spcPct val="0"/>
            </a:spcBef>
            <a:spcAft>
              <a:spcPct val="35000"/>
            </a:spcAft>
            <a:buNone/>
          </a:pPr>
          <a:r>
            <a:rPr lang="en-US" sz="1600" i="1" kern="1200" dirty="0">
              <a:latin typeface="Roboto Light"/>
            </a:rPr>
            <a:t>Theory                                        </a:t>
          </a:r>
          <a:r>
            <a:rPr lang="en-US" sz="1600" kern="1200" dirty="0">
              <a:latin typeface="Roboto Light"/>
            </a:rPr>
            <a:t>integrated explanation in a given domain</a:t>
          </a:r>
        </a:p>
      </dsp:txBody>
      <dsp:txXfrm>
        <a:off x="4838268" y="1016451"/>
        <a:ext cx="1742488" cy="1016451"/>
      </dsp:txXfrm>
    </dsp:sp>
    <dsp:sp modelId="{68191FAA-3FFF-4158-A4C5-1347051D91A3}">
      <dsp:nvSpPr>
        <dsp:cNvPr id="0" name=""/>
        <dsp:cNvSpPr/>
      </dsp:nvSpPr>
      <dsp:spPr>
        <a:xfrm>
          <a:off x="4402646" y="1524677"/>
          <a:ext cx="4356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CAF0A6D1-05EE-4FA5-AE37-AE0C2239DD33}">
      <dsp:nvSpPr>
        <dsp:cNvPr id="0" name=""/>
        <dsp:cNvSpPr/>
      </dsp:nvSpPr>
      <dsp:spPr>
        <a:xfrm rot="5400000">
          <a:off x="2774406" y="1764095"/>
          <a:ext cx="1866554" cy="138644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6136772C-B79E-4625-811B-1CFCF3C24DF5}">
      <dsp:nvSpPr>
        <dsp:cNvPr id="0" name=""/>
        <dsp:cNvSpPr/>
      </dsp:nvSpPr>
      <dsp:spPr>
        <a:xfrm>
          <a:off x="4838268" y="2032903"/>
          <a:ext cx="1742488" cy="1016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20320" rIns="20320" bIns="20320" numCol="1" spcCol="1270" anchor="ctr" anchorCtr="0">
          <a:noAutofit/>
        </a:bodyPr>
        <a:lstStyle/>
        <a:p>
          <a:pPr marL="0" lvl="0" indent="0" algn="l" defTabSz="711200">
            <a:lnSpc>
              <a:spcPct val="90000"/>
            </a:lnSpc>
            <a:spcBef>
              <a:spcPct val="0"/>
            </a:spcBef>
            <a:spcAft>
              <a:spcPct val="35000"/>
            </a:spcAft>
            <a:buNone/>
          </a:pPr>
          <a:r>
            <a:rPr lang="en-US" sz="1600" i="1" kern="1200" dirty="0">
              <a:latin typeface="Roboto Light"/>
            </a:rPr>
            <a:t>Law</a:t>
          </a:r>
        </a:p>
        <a:p>
          <a:pPr marL="0" lvl="0" indent="0" algn="l" defTabSz="711200">
            <a:lnSpc>
              <a:spcPct val="90000"/>
            </a:lnSpc>
            <a:spcBef>
              <a:spcPct val="0"/>
            </a:spcBef>
            <a:spcAft>
              <a:spcPct val="35000"/>
            </a:spcAft>
            <a:buNone/>
          </a:pPr>
          <a:r>
            <a:rPr lang="en-US" sz="1600" kern="1200" dirty="0">
              <a:latin typeface="Roboto Light"/>
            </a:rPr>
            <a:t>general principle applying to all situations</a:t>
          </a:r>
        </a:p>
      </dsp:txBody>
      <dsp:txXfrm>
        <a:off x="4838268" y="2032903"/>
        <a:ext cx="1742488" cy="1016451"/>
      </dsp:txXfrm>
    </dsp:sp>
    <dsp:sp modelId="{D685E00C-5926-4A93-99E8-D75040733F75}">
      <dsp:nvSpPr>
        <dsp:cNvPr id="0" name=""/>
        <dsp:cNvSpPr/>
      </dsp:nvSpPr>
      <dsp:spPr>
        <a:xfrm>
          <a:off x="4402646" y="2541129"/>
          <a:ext cx="4356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E4280775-AF9E-4AF8-975B-A8BEE7CAACAB}">
      <dsp:nvSpPr>
        <dsp:cNvPr id="0" name=""/>
        <dsp:cNvSpPr/>
      </dsp:nvSpPr>
      <dsp:spPr>
        <a:xfrm rot="5400000">
          <a:off x="3289195" y="2763877"/>
          <a:ext cx="1333584" cy="886926"/>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6A50A-6895-436B-AE42-69A264C02AE0}">
      <dsp:nvSpPr>
        <dsp:cNvPr id="0" name=""/>
        <dsp:cNvSpPr/>
      </dsp:nvSpPr>
      <dsp:spPr>
        <a:xfrm rot="16200000">
          <a:off x="553725" y="-553725"/>
          <a:ext cx="2188200" cy="329565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i="1" kern="1200" dirty="0">
              <a:latin typeface="Roboto Light"/>
            </a:rPr>
            <a:t>General:</a:t>
          </a:r>
        </a:p>
        <a:p>
          <a:pPr marL="0" lvl="0" indent="0" algn="ctr" defTabSz="844550">
            <a:lnSpc>
              <a:spcPct val="90000"/>
            </a:lnSpc>
            <a:spcBef>
              <a:spcPct val="0"/>
            </a:spcBef>
            <a:spcAft>
              <a:spcPct val="35000"/>
            </a:spcAft>
            <a:buNone/>
          </a:pPr>
          <a:r>
            <a:rPr lang="en-US" sz="1900" kern="1200" dirty="0">
              <a:latin typeface="Roboto Light"/>
            </a:rPr>
            <a:t>good theories summarize many different outcomes</a:t>
          </a:r>
        </a:p>
      </dsp:txBody>
      <dsp:txXfrm rot="5400000">
        <a:off x="-1" y="1"/>
        <a:ext cx="3295650" cy="1641150"/>
      </dsp:txXfrm>
    </dsp:sp>
    <dsp:sp modelId="{3C146E4C-998A-4A52-B866-DE4F9EEE0A14}">
      <dsp:nvSpPr>
        <dsp:cNvPr id="0" name=""/>
        <dsp:cNvSpPr/>
      </dsp:nvSpPr>
      <dsp:spPr>
        <a:xfrm>
          <a:off x="3295650" y="0"/>
          <a:ext cx="3295650" cy="218820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i="1" kern="1200" dirty="0">
              <a:latin typeface="Roboto Light"/>
            </a:rPr>
            <a:t>Parsimonious:</a:t>
          </a:r>
        </a:p>
        <a:p>
          <a:pPr marL="0" lvl="0" indent="0" algn="ctr" defTabSz="844550">
            <a:lnSpc>
              <a:spcPct val="90000"/>
            </a:lnSpc>
            <a:spcBef>
              <a:spcPct val="0"/>
            </a:spcBef>
            <a:spcAft>
              <a:spcPct val="35000"/>
            </a:spcAft>
            <a:buNone/>
          </a:pPr>
          <a:r>
            <a:rPr lang="en-US" sz="1900" kern="1200" dirty="0">
              <a:latin typeface="Roboto Light"/>
            </a:rPr>
            <a:t>good theories provide the simplest possible explanation</a:t>
          </a:r>
        </a:p>
      </dsp:txBody>
      <dsp:txXfrm>
        <a:off x="3295650" y="0"/>
        <a:ext cx="3295650" cy="1641150"/>
      </dsp:txXfrm>
    </dsp:sp>
    <dsp:sp modelId="{E132D028-815C-4EE5-A324-FE287C5F6AF2}">
      <dsp:nvSpPr>
        <dsp:cNvPr id="0" name=""/>
        <dsp:cNvSpPr/>
      </dsp:nvSpPr>
      <dsp:spPr>
        <a:xfrm rot="10800000">
          <a:off x="0" y="2188200"/>
          <a:ext cx="3295650" cy="218820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i="1" kern="1200" dirty="0">
              <a:latin typeface="Roboto Light"/>
            </a:rPr>
            <a:t>Provide Ideas for Future Research: </a:t>
          </a:r>
          <a:r>
            <a:rPr lang="en-US" sz="1900" kern="1200" dirty="0">
              <a:latin typeface="Roboto Light"/>
            </a:rPr>
            <a:t>good theories inspire research</a:t>
          </a:r>
        </a:p>
      </dsp:txBody>
      <dsp:txXfrm rot="10800000">
        <a:off x="0" y="2735249"/>
        <a:ext cx="3295650" cy="1641150"/>
      </dsp:txXfrm>
    </dsp:sp>
    <dsp:sp modelId="{A0676E28-3D9C-4535-AAD0-830BEADA04DD}">
      <dsp:nvSpPr>
        <dsp:cNvPr id="0" name=""/>
        <dsp:cNvSpPr/>
      </dsp:nvSpPr>
      <dsp:spPr>
        <a:xfrm rot="5400000">
          <a:off x="3849375" y="1634474"/>
          <a:ext cx="2188200" cy="329565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i="1" kern="1200" dirty="0">
              <a:latin typeface="Roboto Light"/>
            </a:rPr>
            <a:t>Falsifiable:</a:t>
          </a:r>
        </a:p>
        <a:p>
          <a:pPr marL="0" lvl="0" indent="0" algn="ctr" defTabSz="844550">
            <a:lnSpc>
              <a:spcPct val="90000"/>
            </a:lnSpc>
            <a:spcBef>
              <a:spcPct val="0"/>
            </a:spcBef>
            <a:spcAft>
              <a:spcPct val="35000"/>
            </a:spcAft>
            <a:buNone/>
          </a:pPr>
          <a:r>
            <a:rPr lang="en-US" sz="1900" kern="1200" dirty="0">
              <a:latin typeface="Roboto Light"/>
            </a:rPr>
            <a:t>in good theories, the relationships among variables can be shown to be incorrect</a:t>
          </a:r>
        </a:p>
      </dsp:txBody>
      <dsp:txXfrm rot="-5400000">
        <a:off x="3295650" y="2735249"/>
        <a:ext cx="3295650" cy="1641150"/>
      </dsp:txXfrm>
    </dsp:sp>
    <dsp:sp modelId="{5FE0AD85-C014-41C7-A2B5-AFA9ACCA7C82}">
      <dsp:nvSpPr>
        <dsp:cNvPr id="0" name=""/>
        <dsp:cNvSpPr/>
      </dsp:nvSpPr>
      <dsp:spPr>
        <a:xfrm>
          <a:off x="2306955" y="1641150"/>
          <a:ext cx="1977390" cy="1094100"/>
        </a:xfrm>
        <a:prstGeom prst="roundRect">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dirty="0">
              <a:latin typeface="Roboto Light"/>
            </a:rPr>
            <a:t>A Good Theory</a:t>
          </a:r>
          <a:endParaRPr lang="en-US" sz="1900" i="0" kern="1200" dirty="0">
            <a:latin typeface="Roboto Light"/>
          </a:endParaRPr>
        </a:p>
      </dsp:txBody>
      <dsp:txXfrm>
        <a:off x="2360365" y="1694560"/>
        <a:ext cx="1870570" cy="9872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260564-4CC5-4AAF-800C-9A60BD11DF76}">
      <dsp:nvSpPr>
        <dsp:cNvPr id="0" name=""/>
        <dsp:cNvSpPr/>
      </dsp:nvSpPr>
      <dsp:spPr>
        <a:xfrm>
          <a:off x="347042" y="0"/>
          <a:ext cx="3933154" cy="38862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1C6D60-CB95-4D72-8073-5C4C6FF806CE}">
      <dsp:nvSpPr>
        <dsp:cNvPr id="0" name=""/>
        <dsp:cNvSpPr/>
      </dsp:nvSpPr>
      <dsp:spPr>
        <a:xfrm>
          <a:off x="1090" y="1165860"/>
          <a:ext cx="2200576" cy="1554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1" kern="1200" dirty="0">
              <a:latin typeface="Roboto Light"/>
            </a:rPr>
            <a:t>Conceptual Variable</a:t>
          </a:r>
        </a:p>
        <a:p>
          <a:pPr marL="0" lvl="0" indent="0" algn="ctr" defTabSz="755650">
            <a:lnSpc>
              <a:spcPct val="90000"/>
            </a:lnSpc>
            <a:spcBef>
              <a:spcPct val="0"/>
            </a:spcBef>
            <a:spcAft>
              <a:spcPct val="35000"/>
            </a:spcAft>
            <a:buNone/>
          </a:pPr>
          <a:r>
            <a:rPr lang="en-US" sz="1700" kern="1200" dirty="0">
              <a:latin typeface="Roboto Light"/>
            </a:rPr>
            <a:t>abstract idea</a:t>
          </a:r>
        </a:p>
      </dsp:txBody>
      <dsp:txXfrm>
        <a:off x="76973" y="1241743"/>
        <a:ext cx="2048810" cy="1402714"/>
      </dsp:txXfrm>
    </dsp:sp>
    <dsp:sp modelId="{6BBE61DE-1DA7-47B1-AF2E-B129A34BD47A}">
      <dsp:nvSpPr>
        <dsp:cNvPr id="0" name=""/>
        <dsp:cNvSpPr/>
      </dsp:nvSpPr>
      <dsp:spPr>
        <a:xfrm>
          <a:off x="2425572" y="1165860"/>
          <a:ext cx="2200576" cy="1554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1" kern="1200" dirty="0">
              <a:latin typeface="Roboto Light"/>
            </a:rPr>
            <a:t>Measured Variable</a:t>
          </a:r>
        </a:p>
        <a:p>
          <a:pPr marL="0" lvl="0" indent="0" algn="ctr" defTabSz="755650">
            <a:lnSpc>
              <a:spcPct val="90000"/>
            </a:lnSpc>
            <a:spcBef>
              <a:spcPct val="0"/>
            </a:spcBef>
            <a:spcAft>
              <a:spcPct val="35000"/>
            </a:spcAft>
            <a:buNone/>
          </a:pPr>
          <a:r>
            <a:rPr lang="en-US" sz="1700" kern="1200" dirty="0">
              <a:latin typeface="Roboto Light"/>
            </a:rPr>
            <a:t>numbers representing                the conceptual variable</a:t>
          </a:r>
        </a:p>
      </dsp:txBody>
      <dsp:txXfrm>
        <a:off x="2501455" y="1241743"/>
        <a:ext cx="2048810" cy="140271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6A50A-6895-436B-AE42-69A264C02AE0}">
      <dsp:nvSpPr>
        <dsp:cNvPr id="0" name=""/>
        <dsp:cNvSpPr/>
      </dsp:nvSpPr>
      <dsp:spPr>
        <a:xfrm rot="16200000">
          <a:off x="559440" y="-559440"/>
          <a:ext cx="2039610" cy="315849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i="1" kern="1200" dirty="0">
              <a:latin typeface="Roboto Light"/>
            </a:rPr>
            <a:t>prevent harm </a:t>
          </a:r>
          <a:r>
            <a:rPr lang="en-US" sz="2200" kern="1200" dirty="0">
              <a:latin typeface="Roboto Light"/>
            </a:rPr>
            <a:t>to research participants</a:t>
          </a:r>
        </a:p>
      </dsp:txBody>
      <dsp:txXfrm rot="5400000">
        <a:off x="0" y="0"/>
        <a:ext cx="3158490" cy="1529707"/>
      </dsp:txXfrm>
    </dsp:sp>
    <dsp:sp modelId="{3C146E4C-998A-4A52-B866-DE4F9EEE0A14}">
      <dsp:nvSpPr>
        <dsp:cNvPr id="0" name=""/>
        <dsp:cNvSpPr/>
      </dsp:nvSpPr>
      <dsp:spPr>
        <a:xfrm>
          <a:off x="3158490" y="0"/>
          <a:ext cx="3158490" cy="203961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Roboto Light"/>
            </a:rPr>
            <a:t>guarantee participants’ </a:t>
          </a:r>
          <a:r>
            <a:rPr lang="en-US" sz="2200" i="1" kern="1200" dirty="0">
              <a:latin typeface="Roboto Light"/>
            </a:rPr>
            <a:t>free choice </a:t>
          </a:r>
          <a:r>
            <a:rPr lang="en-US" sz="2200" kern="1200" dirty="0">
              <a:latin typeface="Roboto Light"/>
            </a:rPr>
            <a:t>in taking part</a:t>
          </a:r>
        </a:p>
      </dsp:txBody>
      <dsp:txXfrm>
        <a:off x="3158490" y="0"/>
        <a:ext cx="3158490" cy="1529707"/>
      </dsp:txXfrm>
    </dsp:sp>
    <dsp:sp modelId="{E132D028-815C-4EE5-A324-FE287C5F6AF2}">
      <dsp:nvSpPr>
        <dsp:cNvPr id="0" name=""/>
        <dsp:cNvSpPr/>
      </dsp:nvSpPr>
      <dsp:spPr>
        <a:xfrm rot="10800000">
          <a:off x="0" y="2039610"/>
          <a:ext cx="3158490" cy="203961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Roboto Light"/>
            </a:rPr>
            <a:t>protect the </a:t>
          </a:r>
          <a:r>
            <a:rPr lang="en-US" sz="2200" i="1" kern="1200" dirty="0">
              <a:latin typeface="Roboto Light"/>
            </a:rPr>
            <a:t>privacy</a:t>
          </a:r>
          <a:r>
            <a:rPr lang="en-US" sz="2200" kern="1200" dirty="0">
              <a:latin typeface="Roboto Light"/>
            </a:rPr>
            <a:t> of research participants</a:t>
          </a:r>
        </a:p>
      </dsp:txBody>
      <dsp:txXfrm rot="10800000">
        <a:off x="0" y="2549512"/>
        <a:ext cx="3158490" cy="1529707"/>
      </dsp:txXfrm>
    </dsp:sp>
    <dsp:sp modelId="{A0676E28-3D9C-4535-AAD0-830BEADA04DD}">
      <dsp:nvSpPr>
        <dsp:cNvPr id="0" name=""/>
        <dsp:cNvSpPr/>
      </dsp:nvSpPr>
      <dsp:spPr>
        <a:xfrm rot="5400000">
          <a:off x="3717930" y="1480170"/>
          <a:ext cx="2039610" cy="3158490"/>
        </a:xfrm>
        <a:prstGeom prst="round1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i="1" kern="1200" dirty="0">
              <a:latin typeface="Roboto Light"/>
            </a:rPr>
            <a:t>minimize </a:t>
          </a:r>
          <a:r>
            <a:rPr lang="en-US" sz="2200" b="1" i="1" kern="1200" dirty="0">
              <a:latin typeface="Roboto Light"/>
            </a:rPr>
            <a:t>deception</a:t>
          </a:r>
          <a:r>
            <a:rPr lang="en-US" sz="2200" i="1" kern="1200" dirty="0">
              <a:latin typeface="Roboto Light"/>
            </a:rPr>
            <a:t> </a:t>
          </a:r>
          <a:r>
            <a:rPr lang="en-US" sz="2200" kern="1200" dirty="0">
              <a:latin typeface="Roboto Light"/>
            </a:rPr>
            <a:t>in research procedures </a:t>
          </a:r>
        </a:p>
      </dsp:txBody>
      <dsp:txXfrm rot="-5400000">
        <a:off x="3158490" y="2549512"/>
        <a:ext cx="3158490" cy="1529707"/>
      </dsp:txXfrm>
    </dsp:sp>
    <dsp:sp modelId="{5FE0AD85-C014-41C7-A2B5-AFA9ACCA7C82}">
      <dsp:nvSpPr>
        <dsp:cNvPr id="0" name=""/>
        <dsp:cNvSpPr/>
      </dsp:nvSpPr>
      <dsp:spPr>
        <a:xfrm>
          <a:off x="2210942" y="1529707"/>
          <a:ext cx="1895094" cy="1019805"/>
        </a:xfrm>
        <a:prstGeom prst="roundRect">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i="0" kern="1200" dirty="0">
              <a:latin typeface="Roboto Light"/>
            </a:rPr>
            <a:t>Ethical Concerns</a:t>
          </a:r>
        </a:p>
      </dsp:txBody>
      <dsp:txXfrm>
        <a:off x="2260725" y="1579490"/>
        <a:ext cx="1795528" cy="92023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629D3-560D-4055-9F79-9EC7E90B571D}">
      <dsp:nvSpPr>
        <dsp:cNvPr id="0" name=""/>
        <dsp:cNvSpPr/>
      </dsp:nvSpPr>
      <dsp:spPr>
        <a:xfrm>
          <a:off x="0" y="0"/>
          <a:ext cx="4819650" cy="1216800"/>
        </a:xfrm>
        <a:prstGeom prst="round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Roboto Light"/>
            </a:rPr>
            <a:t>Informed Consent</a:t>
          </a:r>
        </a:p>
      </dsp:txBody>
      <dsp:txXfrm>
        <a:off x="59399" y="59399"/>
        <a:ext cx="4700852" cy="1098002"/>
      </dsp:txXfrm>
    </dsp:sp>
    <dsp:sp modelId="{9D27252F-F2A9-4891-86D7-2D097F36BFBF}">
      <dsp:nvSpPr>
        <dsp:cNvPr id="0" name=""/>
        <dsp:cNvSpPr/>
      </dsp:nvSpPr>
      <dsp:spPr>
        <a:xfrm>
          <a:off x="0" y="1476323"/>
          <a:ext cx="4819650" cy="1950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024"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Conducted before the participant begins a research session</a:t>
          </a:r>
          <a:endParaRPr lang="en-US" sz="2200" kern="1200" dirty="0">
            <a:latin typeface="Roboto Light"/>
          </a:endParaRPr>
        </a:p>
        <a:p>
          <a:pPr marL="228600" lvl="1"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Explains the procedure of the research</a:t>
          </a:r>
        </a:p>
        <a:p>
          <a:pPr marL="228600" lvl="1"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Informs the participant of her rights during the research</a:t>
          </a:r>
        </a:p>
      </dsp:txBody>
      <dsp:txXfrm>
        <a:off x="0" y="1476323"/>
        <a:ext cx="4819650" cy="19509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629D3-560D-4055-9F79-9EC7E90B571D}">
      <dsp:nvSpPr>
        <dsp:cNvPr id="0" name=""/>
        <dsp:cNvSpPr/>
      </dsp:nvSpPr>
      <dsp:spPr>
        <a:xfrm>
          <a:off x="0" y="0"/>
          <a:ext cx="4785360" cy="1216800"/>
        </a:xfrm>
        <a:prstGeom prst="roundRect">
          <a:avLst/>
        </a:prstGeom>
        <a:solidFill>
          <a:srgbClr val="006CA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Roboto Light"/>
            </a:rPr>
            <a:t>Debriefing</a:t>
          </a:r>
        </a:p>
      </dsp:txBody>
      <dsp:txXfrm>
        <a:off x="59399" y="59399"/>
        <a:ext cx="4666562" cy="1098002"/>
      </dsp:txXfrm>
    </dsp:sp>
    <dsp:sp modelId="{9D27252F-F2A9-4891-86D7-2D097F36BFBF}">
      <dsp:nvSpPr>
        <dsp:cNvPr id="0" name=""/>
        <dsp:cNvSpPr/>
      </dsp:nvSpPr>
      <dsp:spPr>
        <a:xfrm>
          <a:off x="0" y="1424076"/>
          <a:ext cx="4785360" cy="1278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1935"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Fully explains the purposes and procedures of the research</a:t>
          </a:r>
          <a:endParaRPr lang="en-US" sz="2200" kern="1200" dirty="0">
            <a:latin typeface="Roboto Light"/>
          </a:endParaRPr>
        </a:p>
        <a:p>
          <a:pPr marL="228600" lvl="1" indent="-228600" algn="l" defTabSz="977900">
            <a:lnSpc>
              <a:spcPct val="90000"/>
            </a:lnSpc>
            <a:spcBef>
              <a:spcPct val="0"/>
            </a:spcBef>
            <a:spcAft>
              <a:spcPct val="20000"/>
            </a:spcAft>
            <a:buChar char="•"/>
          </a:pPr>
          <a:r>
            <a:rPr lang="en-US" sz="2200" kern="1200" dirty="0">
              <a:latin typeface="Roboto Light"/>
              <a:ea typeface="ヒラギノ角ゴ Pro W3" charset="0"/>
              <a:cs typeface="ヒラギノ角ゴ Pro W3" charset="0"/>
            </a:rPr>
            <a:t>Removes any harmful aftereffects of participation</a:t>
          </a:r>
        </a:p>
      </dsp:txBody>
      <dsp:txXfrm>
        <a:off x="0" y="1424076"/>
        <a:ext cx="4785360" cy="12782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4.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2F2DF-5D7A-9948-9B86-29734985691C}" type="datetimeFigureOut">
              <a:rPr lang="en-US" smtClean="0"/>
              <a:t>10/20/2017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CB07D8-2A0C-2D4C-A35C-57D0634ECA6F}" type="slidenum">
              <a:rPr lang="en-US" smtClean="0"/>
              <a:t>‹#›</a:t>
            </a:fld>
            <a:endParaRPr lang="en-US" dirty="0"/>
          </a:p>
        </p:txBody>
      </p:sp>
    </p:spTree>
    <p:extLst>
      <p:ext uri="{BB962C8B-B14F-4D97-AF65-F5344CB8AC3E}">
        <p14:creationId xmlns:p14="http://schemas.microsoft.com/office/powerpoint/2010/main" val="2121172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 IMAGE WITH COVER OF BOOK IMAGE </a:t>
            </a:r>
            <a:r>
              <a:rPr lang="mr-IN" dirty="0"/>
              <a:t>–</a:t>
            </a:r>
            <a:r>
              <a:rPr lang="en-US" dirty="0"/>
              <a:t> Choose the 3</a:t>
            </a:r>
            <a:r>
              <a:rPr lang="en-US" baseline="30000" dirty="0"/>
              <a:t>rd</a:t>
            </a:r>
            <a:r>
              <a:rPr lang="en-US" dirty="0"/>
              <a:t> transparency</a:t>
            </a:r>
          </a:p>
        </p:txBody>
      </p:sp>
      <p:sp>
        <p:nvSpPr>
          <p:cNvPr id="4" name="Slide Number Placeholder 3"/>
          <p:cNvSpPr>
            <a:spLocks noGrp="1"/>
          </p:cNvSpPr>
          <p:nvPr>
            <p:ph type="sldNum" sz="quarter" idx="10"/>
          </p:nvPr>
        </p:nvSpPr>
        <p:spPr/>
        <p:txBody>
          <a:bodyPr/>
          <a:lstStyle/>
          <a:p>
            <a:fld id="{C4CB07D8-2A0C-2D4C-A35C-57D0634ECA6F}" type="slidenum">
              <a:rPr lang="en-US" smtClean="0"/>
              <a:t>1</a:t>
            </a:fld>
            <a:endParaRPr lang="en-US" dirty="0"/>
          </a:p>
        </p:txBody>
      </p:sp>
    </p:spTree>
    <p:extLst>
      <p:ext uri="{BB962C8B-B14F-4D97-AF65-F5344CB8AC3E}">
        <p14:creationId xmlns:p14="http://schemas.microsoft.com/office/powerpoint/2010/main" val="176301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12</a:t>
            </a:fld>
            <a:endParaRPr lang="en-US" dirty="0"/>
          </a:p>
        </p:txBody>
      </p:sp>
    </p:spTree>
    <p:extLst>
      <p:ext uri="{BB962C8B-B14F-4D97-AF65-F5344CB8AC3E}">
        <p14:creationId xmlns:p14="http://schemas.microsoft.com/office/powerpoint/2010/main" val="2686621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13</a:t>
            </a:fld>
            <a:endParaRPr lang="en-US" dirty="0"/>
          </a:p>
        </p:txBody>
      </p:sp>
    </p:spTree>
    <p:extLst>
      <p:ext uri="{BB962C8B-B14F-4D97-AF65-F5344CB8AC3E}">
        <p14:creationId xmlns:p14="http://schemas.microsoft.com/office/powerpoint/2010/main" val="3959644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14</a:t>
            </a:fld>
            <a:endParaRPr lang="en-US" dirty="0"/>
          </a:p>
        </p:txBody>
      </p:sp>
    </p:spTree>
    <p:extLst>
      <p:ext uri="{BB962C8B-B14F-4D97-AF65-F5344CB8AC3E}">
        <p14:creationId xmlns:p14="http://schemas.microsoft.com/office/powerpoint/2010/main" val="151749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15</a:t>
            </a:fld>
            <a:endParaRPr lang="en-US" dirty="0"/>
          </a:p>
        </p:txBody>
      </p:sp>
    </p:spTree>
    <p:extLst>
      <p:ext uri="{BB962C8B-B14F-4D97-AF65-F5344CB8AC3E}">
        <p14:creationId xmlns:p14="http://schemas.microsoft.com/office/powerpoint/2010/main" val="4289491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16</a:t>
            </a:fld>
            <a:endParaRPr lang="en-US" dirty="0"/>
          </a:p>
        </p:txBody>
      </p:sp>
    </p:spTree>
    <p:extLst>
      <p:ext uri="{BB962C8B-B14F-4D97-AF65-F5344CB8AC3E}">
        <p14:creationId xmlns:p14="http://schemas.microsoft.com/office/powerpoint/2010/main" val="925428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17</a:t>
            </a:fld>
            <a:endParaRPr lang="en-US" dirty="0"/>
          </a:p>
        </p:txBody>
      </p:sp>
    </p:spTree>
    <p:extLst>
      <p:ext uri="{BB962C8B-B14F-4D97-AF65-F5344CB8AC3E}">
        <p14:creationId xmlns:p14="http://schemas.microsoft.com/office/powerpoint/2010/main" val="660876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18</a:t>
            </a:fld>
            <a:endParaRPr lang="en-US" dirty="0"/>
          </a:p>
        </p:txBody>
      </p:sp>
    </p:spTree>
    <p:extLst>
      <p:ext uri="{BB962C8B-B14F-4D97-AF65-F5344CB8AC3E}">
        <p14:creationId xmlns:p14="http://schemas.microsoft.com/office/powerpoint/2010/main" val="2903412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19</a:t>
            </a:fld>
            <a:endParaRPr lang="en-US" dirty="0"/>
          </a:p>
        </p:txBody>
      </p:sp>
    </p:spTree>
    <p:extLst>
      <p:ext uri="{BB962C8B-B14F-4D97-AF65-F5344CB8AC3E}">
        <p14:creationId xmlns:p14="http://schemas.microsoft.com/office/powerpoint/2010/main" val="458857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20</a:t>
            </a:fld>
            <a:endParaRPr lang="en-US" dirty="0"/>
          </a:p>
        </p:txBody>
      </p:sp>
    </p:spTree>
    <p:extLst>
      <p:ext uri="{BB962C8B-B14F-4D97-AF65-F5344CB8AC3E}">
        <p14:creationId xmlns:p14="http://schemas.microsoft.com/office/powerpoint/2010/main" val="4293309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21</a:t>
            </a:fld>
            <a:endParaRPr lang="en-US" dirty="0"/>
          </a:p>
        </p:txBody>
      </p:sp>
    </p:spTree>
    <p:extLst>
      <p:ext uri="{BB962C8B-B14F-4D97-AF65-F5344CB8AC3E}">
        <p14:creationId xmlns:p14="http://schemas.microsoft.com/office/powerpoint/2010/main" val="1983361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a:t>
            </a:fld>
            <a:endParaRPr lang="en-US" dirty="0"/>
          </a:p>
        </p:txBody>
      </p:sp>
    </p:spTree>
    <p:extLst>
      <p:ext uri="{BB962C8B-B14F-4D97-AF65-F5344CB8AC3E}">
        <p14:creationId xmlns:p14="http://schemas.microsoft.com/office/powerpoint/2010/main" val="159642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22</a:t>
            </a:fld>
            <a:endParaRPr lang="en-US" dirty="0"/>
          </a:p>
        </p:txBody>
      </p:sp>
    </p:spTree>
    <p:extLst>
      <p:ext uri="{BB962C8B-B14F-4D97-AF65-F5344CB8AC3E}">
        <p14:creationId xmlns:p14="http://schemas.microsoft.com/office/powerpoint/2010/main" val="375823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23</a:t>
            </a:fld>
            <a:endParaRPr lang="en-US" dirty="0"/>
          </a:p>
        </p:txBody>
      </p:sp>
    </p:spTree>
    <p:extLst>
      <p:ext uri="{BB962C8B-B14F-4D97-AF65-F5344CB8AC3E}">
        <p14:creationId xmlns:p14="http://schemas.microsoft.com/office/powerpoint/2010/main" val="1420193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24</a:t>
            </a:fld>
            <a:endParaRPr lang="en-US" dirty="0"/>
          </a:p>
        </p:txBody>
      </p:sp>
    </p:spTree>
    <p:extLst>
      <p:ext uri="{BB962C8B-B14F-4D97-AF65-F5344CB8AC3E}">
        <p14:creationId xmlns:p14="http://schemas.microsoft.com/office/powerpoint/2010/main" val="4157816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25</a:t>
            </a:fld>
            <a:endParaRPr lang="en-US" dirty="0"/>
          </a:p>
        </p:txBody>
      </p:sp>
    </p:spTree>
    <p:extLst>
      <p:ext uri="{BB962C8B-B14F-4D97-AF65-F5344CB8AC3E}">
        <p14:creationId xmlns:p14="http://schemas.microsoft.com/office/powerpoint/2010/main" val="1537603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26</a:t>
            </a:fld>
            <a:endParaRPr lang="en-US" dirty="0"/>
          </a:p>
        </p:txBody>
      </p:sp>
    </p:spTree>
    <p:extLst>
      <p:ext uri="{BB962C8B-B14F-4D97-AF65-F5344CB8AC3E}">
        <p14:creationId xmlns:p14="http://schemas.microsoft.com/office/powerpoint/2010/main" val="3736535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27</a:t>
            </a:fld>
            <a:endParaRPr lang="en-US" dirty="0"/>
          </a:p>
        </p:txBody>
      </p:sp>
    </p:spTree>
    <p:extLst>
      <p:ext uri="{BB962C8B-B14F-4D97-AF65-F5344CB8AC3E}">
        <p14:creationId xmlns:p14="http://schemas.microsoft.com/office/powerpoint/2010/main" val="3623680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28</a:t>
            </a:fld>
            <a:endParaRPr lang="en-US" dirty="0"/>
          </a:p>
        </p:txBody>
      </p:sp>
    </p:spTree>
    <p:extLst>
      <p:ext uri="{BB962C8B-B14F-4D97-AF65-F5344CB8AC3E}">
        <p14:creationId xmlns:p14="http://schemas.microsoft.com/office/powerpoint/2010/main" val="18369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29</a:t>
            </a:fld>
            <a:endParaRPr lang="en-US" dirty="0"/>
          </a:p>
        </p:txBody>
      </p:sp>
    </p:spTree>
    <p:extLst>
      <p:ext uri="{BB962C8B-B14F-4D97-AF65-F5344CB8AC3E}">
        <p14:creationId xmlns:p14="http://schemas.microsoft.com/office/powerpoint/2010/main" val="1666763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30</a:t>
            </a:fld>
            <a:endParaRPr lang="en-US" dirty="0"/>
          </a:p>
        </p:txBody>
      </p:sp>
    </p:spTree>
    <p:extLst>
      <p:ext uri="{BB962C8B-B14F-4D97-AF65-F5344CB8AC3E}">
        <p14:creationId xmlns:p14="http://schemas.microsoft.com/office/powerpoint/2010/main" val="16369808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31</a:t>
            </a:fld>
            <a:endParaRPr lang="en-US" dirty="0"/>
          </a:p>
        </p:txBody>
      </p:sp>
    </p:spTree>
    <p:extLst>
      <p:ext uri="{BB962C8B-B14F-4D97-AF65-F5344CB8AC3E}">
        <p14:creationId xmlns:p14="http://schemas.microsoft.com/office/powerpoint/2010/main" val="3916220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5</a:t>
            </a:fld>
            <a:endParaRPr lang="en-US" dirty="0"/>
          </a:p>
        </p:txBody>
      </p:sp>
    </p:spTree>
    <p:extLst>
      <p:ext uri="{BB962C8B-B14F-4D97-AF65-F5344CB8AC3E}">
        <p14:creationId xmlns:p14="http://schemas.microsoft.com/office/powerpoint/2010/main" val="28546599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32</a:t>
            </a:fld>
            <a:endParaRPr lang="en-US" dirty="0"/>
          </a:p>
        </p:txBody>
      </p:sp>
    </p:spTree>
    <p:extLst>
      <p:ext uri="{BB962C8B-B14F-4D97-AF65-F5344CB8AC3E}">
        <p14:creationId xmlns:p14="http://schemas.microsoft.com/office/powerpoint/2010/main" val="40697493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33</a:t>
            </a:fld>
            <a:endParaRPr lang="en-US" dirty="0"/>
          </a:p>
        </p:txBody>
      </p:sp>
    </p:spTree>
    <p:extLst>
      <p:ext uri="{BB962C8B-B14F-4D97-AF65-F5344CB8AC3E}">
        <p14:creationId xmlns:p14="http://schemas.microsoft.com/office/powerpoint/2010/main" val="37723762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34</a:t>
            </a:fld>
            <a:endParaRPr lang="en-US" dirty="0"/>
          </a:p>
        </p:txBody>
      </p:sp>
    </p:spTree>
    <p:extLst>
      <p:ext uri="{BB962C8B-B14F-4D97-AF65-F5344CB8AC3E}">
        <p14:creationId xmlns:p14="http://schemas.microsoft.com/office/powerpoint/2010/main" val="4151595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35</a:t>
            </a:fld>
            <a:endParaRPr lang="en-US" dirty="0"/>
          </a:p>
        </p:txBody>
      </p:sp>
    </p:spTree>
    <p:extLst>
      <p:ext uri="{BB962C8B-B14F-4D97-AF65-F5344CB8AC3E}">
        <p14:creationId xmlns:p14="http://schemas.microsoft.com/office/powerpoint/2010/main" val="4760976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36</a:t>
            </a:fld>
            <a:endParaRPr lang="en-US" dirty="0"/>
          </a:p>
        </p:txBody>
      </p:sp>
    </p:spTree>
    <p:extLst>
      <p:ext uri="{BB962C8B-B14F-4D97-AF65-F5344CB8AC3E}">
        <p14:creationId xmlns:p14="http://schemas.microsoft.com/office/powerpoint/2010/main" val="23862990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37</a:t>
            </a:fld>
            <a:endParaRPr lang="en-US" dirty="0"/>
          </a:p>
        </p:txBody>
      </p:sp>
    </p:spTree>
    <p:extLst>
      <p:ext uri="{BB962C8B-B14F-4D97-AF65-F5344CB8AC3E}">
        <p14:creationId xmlns:p14="http://schemas.microsoft.com/office/powerpoint/2010/main" val="41408630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38</a:t>
            </a:fld>
            <a:endParaRPr lang="en-US" dirty="0"/>
          </a:p>
        </p:txBody>
      </p:sp>
    </p:spTree>
    <p:extLst>
      <p:ext uri="{BB962C8B-B14F-4D97-AF65-F5344CB8AC3E}">
        <p14:creationId xmlns:p14="http://schemas.microsoft.com/office/powerpoint/2010/main" val="2866518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39</a:t>
            </a:fld>
            <a:endParaRPr lang="en-US" dirty="0"/>
          </a:p>
        </p:txBody>
      </p:sp>
    </p:spTree>
    <p:extLst>
      <p:ext uri="{BB962C8B-B14F-4D97-AF65-F5344CB8AC3E}">
        <p14:creationId xmlns:p14="http://schemas.microsoft.com/office/powerpoint/2010/main" val="27681819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40</a:t>
            </a:fld>
            <a:endParaRPr lang="en-US" dirty="0"/>
          </a:p>
        </p:txBody>
      </p:sp>
    </p:spTree>
    <p:extLst>
      <p:ext uri="{BB962C8B-B14F-4D97-AF65-F5344CB8AC3E}">
        <p14:creationId xmlns:p14="http://schemas.microsoft.com/office/powerpoint/2010/main" val="15096316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41</a:t>
            </a:fld>
            <a:endParaRPr lang="en-US" dirty="0"/>
          </a:p>
        </p:txBody>
      </p:sp>
    </p:spTree>
    <p:extLst>
      <p:ext uri="{BB962C8B-B14F-4D97-AF65-F5344CB8AC3E}">
        <p14:creationId xmlns:p14="http://schemas.microsoft.com/office/powerpoint/2010/main" val="1895257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6</a:t>
            </a:fld>
            <a:endParaRPr lang="en-US" dirty="0"/>
          </a:p>
        </p:txBody>
      </p:sp>
    </p:spTree>
    <p:extLst>
      <p:ext uri="{BB962C8B-B14F-4D97-AF65-F5344CB8AC3E}">
        <p14:creationId xmlns:p14="http://schemas.microsoft.com/office/powerpoint/2010/main" val="18279741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42</a:t>
            </a:fld>
            <a:endParaRPr lang="en-US" dirty="0"/>
          </a:p>
        </p:txBody>
      </p:sp>
    </p:spTree>
    <p:extLst>
      <p:ext uri="{BB962C8B-B14F-4D97-AF65-F5344CB8AC3E}">
        <p14:creationId xmlns:p14="http://schemas.microsoft.com/office/powerpoint/2010/main" val="33269698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43</a:t>
            </a:fld>
            <a:endParaRPr lang="en-US" dirty="0"/>
          </a:p>
        </p:txBody>
      </p:sp>
    </p:spTree>
    <p:extLst>
      <p:ext uri="{BB962C8B-B14F-4D97-AF65-F5344CB8AC3E}">
        <p14:creationId xmlns:p14="http://schemas.microsoft.com/office/powerpoint/2010/main" val="2390517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7</a:t>
            </a:fld>
            <a:endParaRPr lang="en-US" dirty="0"/>
          </a:p>
        </p:txBody>
      </p:sp>
    </p:spTree>
    <p:extLst>
      <p:ext uri="{BB962C8B-B14F-4D97-AF65-F5344CB8AC3E}">
        <p14:creationId xmlns:p14="http://schemas.microsoft.com/office/powerpoint/2010/main" val="1997499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8</a:t>
            </a:fld>
            <a:endParaRPr lang="en-US" dirty="0"/>
          </a:p>
        </p:txBody>
      </p:sp>
    </p:spTree>
    <p:extLst>
      <p:ext uri="{BB962C8B-B14F-4D97-AF65-F5344CB8AC3E}">
        <p14:creationId xmlns:p14="http://schemas.microsoft.com/office/powerpoint/2010/main" val="2148076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9</a:t>
            </a:fld>
            <a:endParaRPr lang="en-US" dirty="0"/>
          </a:p>
        </p:txBody>
      </p:sp>
    </p:spTree>
    <p:extLst>
      <p:ext uri="{BB962C8B-B14F-4D97-AF65-F5344CB8AC3E}">
        <p14:creationId xmlns:p14="http://schemas.microsoft.com/office/powerpoint/2010/main" val="1889441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10</a:t>
            </a:fld>
            <a:endParaRPr lang="en-US" dirty="0"/>
          </a:p>
        </p:txBody>
      </p:sp>
    </p:spTree>
    <p:extLst>
      <p:ext uri="{BB962C8B-B14F-4D97-AF65-F5344CB8AC3E}">
        <p14:creationId xmlns:p14="http://schemas.microsoft.com/office/powerpoint/2010/main" val="179578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11</a:t>
            </a:fld>
            <a:endParaRPr lang="en-US" dirty="0"/>
          </a:p>
        </p:txBody>
      </p:sp>
    </p:spTree>
    <p:extLst>
      <p:ext uri="{BB962C8B-B14F-4D97-AF65-F5344CB8AC3E}">
        <p14:creationId xmlns:p14="http://schemas.microsoft.com/office/powerpoint/2010/main" val="3552725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92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5063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extBox 7"/>
          <p:cNvSpPr txBox="1"/>
          <p:nvPr userDrawn="1"/>
        </p:nvSpPr>
        <p:spPr>
          <a:xfrm>
            <a:off x="271462" y="6354246"/>
            <a:ext cx="2580226" cy="246221"/>
          </a:xfrm>
          <a:prstGeom prst="rect">
            <a:avLst/>
          </a:prstGeom>
          <a:noFill/>
        </p:spPr>
        <p:txBody>
          <a:bodyPr wrap="square" rtlCol="0">
            <a:spAutoFit/>
          </a:bodyPr>
          <a:lstStyle/>
          <a:p>
            <a:pPr algn="l"/>
            <a:r>
              <a:rPr lang="en-US" sz="1000" dirty="0">
                <a:solidFill>
                  <a:schemeClr val="bg1">
                    <a:lumMod val="65000"/>
                  </a:schemeClr>
                </a:solidFill>
                <a:latin typeface="Roboto" charset="0"/>
                <a:ea typeface="Roboto" charset="0"/>
                <a:cs typeface="Roboto" charset="0"/>
              </a:rPr>
              <a:t>©FlatWorld</a:t>
            </a:r>
            <a:r>
              <a:rPr lang="en-US" sz="1000" baseline="0" dirty="0">
                <a:solidFill>
                  <a:schemeClr val="bg1">
                    <a:lumMod val="65000"/>
                  </a:schemeClr>
                </a:solidFill>
                <a:latin typeface="Roboto" charset="0"/>
                <a:ea typeface="Roboto" charset="0"/>
                <a:cs typeface="Roboto" charset="0"/>
              </a:rPr>
              <a:t> 2017</a:t>
            </a:r>
            <a:endParaRPr lang="en-US" sz="1000" dirty="0">
              <a:solidFill>
                <a:schemeClr val="bg1">
                  <a:lumMod val="65000"/>
                </a:schemeClr>
              </a:solidFill>
              <a:latin typeface="Roboto" charset="0"/>
              <a:ea typeface="Roboto" charset="0"/>
              <a:cs typeface="Roboto" charset="0"/>
            </a:endParaRPr>
          </a:p>
        </p:txBody>
      </p:sp>
      <p:pic>
        <p:nvPicPr>
          <p:cNvPr id="4" name="Picture 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373608" y="6211970"/>
            <a:ext cx="1429608" cy="467712"/>
          </a:xfrm>
          <a:prstGeom prst="rect">
            <a:avLst/>
          </a:prstGeom>
        </p:spPr>
      </p:pic>
    </p:spTree>
    <p:extLst>
      <p:ext uri="{BB962C8B-B14F-4D97-AF65-F5344CB8AC3E}">
        <p14:creationId xmlns:p14="http://schemas.microsoft.com/office/powerpoint/2010/main" val="202382014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png"/><Relationship Id="rId7" Type="http://schemas.openxmlformats.org/officeDocument/2006/relationships/diagramColors" Target="../diagrams/colors7.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diagramDrawing" Target="../diagrams/drawing8.xml"/><Relationship Id="rId13" Type="http://schemas.microsoft.com/office/2007/relationships/diagramDrawing" Target="../diagrams/drawing9.xml"/><Relationship Id="rId3" Type="http://schemas.openxmlformats.org/officeDocument/2006/relationships/image" Target="../media/image3.png"/><Relationship Id="rId7" Type="http://schemas.openxmlformats.org/officeDocument/2006/relationships/diagramColors" Target="../diagrams/colors8.xml"/><Relationship Id="rId12" Type="http://schemas.openxmlformats.org/officeDocument/2006/relationships/diagramColors" Target="../diagrams/colors9.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QuickStyle" Target="../diagrams/quickStyle8.xml"/><Relationship Id="rId11" Type="http://schemas.openxmlformats.org/officeDocument/2006/relationships/diagramQuickStyle" Target="../diagrams/quickStyle9.xml"/><Relationship Id="rId5" Type="http://schemas.openxmlformats.org/officeDocument/2006/relationships/diagramLayout" Target="../diagrams/layout8.xml"/><Relationship Id="rId10" Type="http://schemas.openxmlformats.org/officeDocument/2006/relationships/diagramLayout" Target="../diagrams/layout9.xml"/><Relationship Id="rId4" Type="http://schemas.openxmlformats.org/officeDocument/2006/relationships/diagramData" Target="../diagrams/data8.xml"/><Relationship Id="rId9" Type="http://schemas.openxmlformats.org/officeDocument/2006/relationships/diagramData" Target="../diagrams/data9.xml"/></Relationships>
</file>

<file path=ppt/slides/_rels/slide2.xml.rels><?xml version="1.0" encoding="UTF-8" standalone="yes"?>
<Relationships xmlns="http://schemas.openxmlformats.org/package/2006/relationships"><Relationship Id="rId2" Type="http://schemas.openxmlformats.org/officeDocument/2006/relationships/hyperlink" Target="http://www.flatworldknowledge.com/lega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3.png"/><Relationship Id="rId7" Type="http://schemas.openxmlformats.org/officeDocument/2006/relationships/diagramColors" Target="../diagrams/colors10.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3.png"/><Relationship Id="rId7" Type="http://schemas.openxmlformats.org/officeDocument/2006/relationships/diagramColors" Target="../diagrams/colors11.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3.png"/><Relationship Id="rId7" Type="http://schemas.openxmlformats.org/officeDocument/2006/relationships/diagramColors" Target="../diagrams/colors12.xm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3.png"/><Relationship Id="rId7" Type="http://schemas.openxmlformats.org/officeDocument/2006/relationships/diagramColors" Target="../diagrams/colors13.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1462" y="4965472"/>
            <a:ext cx="9144000" cy="695325"/>
          </a:xfrm>
          <a:prstGeom prst="rect">
            <a:avLst/>
          </a:prstGeom>
        </p:spPr>
        <p:txBody>
          <a:bodyPr>
            <a:normAutofit/>
          </a:bodyPr>
          <a:lstStyle/>
          <a:p>
            <a:pPr algn="l"/>
            <a:r>
              <a:rPr lang="en-US" sz="3200" dirty="0">
                <a:latin typeface="Roboto" charset="0"/>
                <a:ea typeface="Roboto" charset="0"/>
                <a:cs typeface="Roboto" charset="0"/>
              </a:rPr>
              <a:t>Introduction to Psychology, v3.0 </a:t>
            </a:r>
          </a:p>
        </p:txBody>
      </p:sp>
      <p:sp>
        <p:nvSpPr>
          <p:cNvPr id="3" name="Subtitle 2"/>
          <p:cNvSpPr>
            <a:spLocks noGrp="1"/>
          </p:cNvSpPr>
          <p:nvPr>
            <p:ph type="subTitle" idx="4294967295"/>
          </p:nvPr>
        </p:nvSpPr>
        <p:spPr>
          <a:xfrm>
            <a:off x="271462" y="5646934"/>
            <a:ext cx="9144000" cy="427037"/>
          </a:xfrm>
          <a:prstGeom prst="rect">
            <a:avLst/>
          </a:prstGeom>
        </p:spPr>
        <p:txBody>
          <a:bodyPr>
            <a:normAutofit/>
          </a:bodyPr>
          <a:lstStyle/>
          <a:p>
            <a:pPr marL="0" indent="0" algn="l">
              <a:buNone/>
            </a:pPr>
            <a:r>
              <a:rPr lang="en-US" sz="2000" dirty="0">
                <a:latin typeface="Roboto Condensed Light" charset="0"/>
                <a:ea typeface="Roboto Condensed Light" charset="0"/>
                <a:cs typeface="Roboto Condensed Light" charset="0"/>
              </a:rPr>
              <a:t>Charles Stangor</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50000" b="3060"/>
          <a:stretch/>
        </p:blipFill>
        <p:spPr>
          <a:xfrm>
            <a:off x="-1" y="0"/>
            <a:ext cx="12192002" cy="4811486"/>
          </a:xfrm>
          <a:prstGeom prst="rect">
            <a:avLst/>
          </a:prstGeom>
        </p:spPr>
      </p:pic>
      <p:cxnSp>
        <p:nvCxnSpPr>
          <p:cNvPr id="8" name="Straight Connector 7"/>
          <p:cNvCxnSpPr/>
          <p:nvPr/>
        </p:nvCxnSpPr>
        <p:spPr>
          <a:xfrm>
            <a:off x="0" y="4811486"/>
            <a:ext cx="121920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31882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8254"/>
            <a:ext cx="9284842" cy="890459"/>
          </a:xfrm>
          <a:prstGeom prst="rect">
            <a:avLst/>
          </a:prstGeom>
        </p:spPr>
        <p:txBody>
          <a:bodyPr>
            <a:noAutofit/>
          </a:bodyPr>
          <a:lstStyle/>
          <a:p>
            <a:r>
              <a:rPr lang="en-US" sz="3200" dirty="0">
                <a:latin typeface="Roboto" charset="0"/>
                <a:ea typeface="Roboto" charset="0"/>
                <a:cs typeface="Roboto" charset="0"/>
              </a:rPr>
              <a:t>The Scientific Method:</a:t>
            </a:r>
            <a:br>
              <a:rPr lang="en-US" sz="3200" dirty="0">
                <a:latin typeface="Roboto" charset="0"/>
                <a:ea typeface="Roboto" charset="0"/>
                <a:cs typeface="Roboto" charset="0"/>
              </a:rPr>
            </a:br>
            <a:r>
              <a:rPr lang="en-US" sz="3200" dirty="0">
                <a:latin typeface="Roboto" charset="0"/>
                <a:ea typeface="Roboto" charset="0"/>
                <a:cs typeface="Roboto" charset="0"/>
              </a:rPr>
              <a:t>Laws and Theories as Organizing Principles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3" name="Diagram 2">
            <a:extLst>
              <a:ext uri="{FF2B5EF4-FFF2-40B4-BE49-F238E27FC236}">
                <a16:creationId xmlns:a16="http://schemas.microsoft.com/office/drawing/2014/main" id="{25ECC260-301F-4BC4-9F2C-6474D8F35254}"/>
              </a:ext>
            </a:extLst>
          </p:cNvPr>
          <p:cNvGraphicFramePr/>
          <p:nvPr>
            <p:extLst>
              <p:ext uri="{D42A27DB-BD31-4B8C-83A1-F6EECF244321}">
                <p14:modId xmlns:p14="http://schemas.microsoft.com/office/powerpoint/2010/main" val="3555199995"/>
              </p:ext>
            </p:extLst>
          </p:nvPr>
        </p:nvGraphicFramePr>
        <p:xfrm>
          <a:off x="2721389" y="1570599"/>
          <a:ext cx="7522780" cy="46466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88764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61711"/>
            <a:ext cx="9284842" cy="963546"/>
          </a:xfrm>
          <a:prstGeom prst="rect">
            <a:avLst/>
          </a:prstGeom>
        </p:spPr>
        <p:txBody>
          <a:bodyPr>
            <a:noAutofit/>
          </a:bodyPr>
          <a:lstStyle/>
          <a:p>
            <a:r>
              <a:rPr lang="en-US" sz="3200" dirty="0">
                <a:latin typeface="Roboto" charset="0"/>
                <a:ea typeface="Roboto" charset="0"/>
                <a:cs typeface="Roboto" charset="0"/>
              </a:rPr>
              <a:t>The Scientific Method:</a:t>
            </a:r>
            <a:br>
              <a:rPr lang="en-US" sz="3200" dirty="0">
                <a:latin typeface="Roboto" charset="0"/>
                <a:ea typeface="Roboto" charset="0"/>
                <a:cs typeface="Roboto" charset="0"/>
              </a:rPr>
            </a:br>
            <a:r>
              <a:rPr lang="en-US" sz="3200" dirty="0">
                <a:latin typeface="Roboto" charset="0"/>
                <a:ea typeface="Roboto" charset="0"/>
                <a:cs typeface="Roboto" charset="0"/>
              </a:rPr>
              <a:t>Laws and Theories as Organizing Principles</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Law:</a:t>
            </a:r>
            <a:r>
              <a:rPr lang="en-US" sz="2400" dirty="0">
                <a:latin typeface="Roboto Light" charset="0"/>
                <a:ea typeface="Roboto Light" charset="0"/>
                <a:cs typeface="Roboto Light" charset="0"/>
              </a:rPr>
              <a:t> principle so general it applies to all situations</a:t>
            </a:r>
          </a:p>
          <a:p>
            <a:pPr lvl="1"/>
            <a:r>
              <a:rPr lang="en-US" sz="2000" dirty="0">
                <a:latin typeface="Roboto Light" charset="0"/>
                <a:ea typeface="Roboto Light" charset="0"/>
                <a:cs typeface="Roboto Light" charset="0"/>
              </a:rPr>
              <a:t>Psychology has few laws – Weber’s Law might be one example.</a:t>
            </a:r>
          </a:p>
          <a:p>
            <a:r>
              <a:rPr lang="en-US" sz="2400" b="1" dirty="0">
                <a:solidFill>
                  <a:srgbClr val="006CA7"/>
                </a:solidFill>
                <a:latin typeface="Roboto Light" charset="0"/>
                <a:ea typeface="Roboto Light" charset="0"/>
                <a:cs typeface="Roboto Light" charset="0"/>
              </a:rPr>
              <a:t>Theory:</a:t>
            </a:r>
            <a:r>
              <a:rPr lang="en-US" sz="2400" dirty="0">
                <a:latin typeface="Roboto Light" charset="0"/>
                <a:ea typeface="Roboto Light" charset="0"/>
                <a:cs typeface="Roboto Light" charset="0"/>
              </a:rPr>
              <a:t> an integrated set of principles that explains many but not all of the relationships in a given domain</a:t>
            </a:r>
          </a:p>
          <a:p>
            <a:pPr lvl="1"/>
            <a:r>
              <a:rPr lang="en-US" sz="2000" dirty="0">
                <a:latin typeface="Roboto Light" charset="0"/>
                <a:ea typeface="Roboto Light" charset="0"/>
                <a:cs typeface="Roboto Light" charset="0"/>
              </a:rPr>
              <a:t>Piaget’s stage theory of cognitive development is one example.</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166089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8254"/>
            <a:ext cx="9284842" cy="890459"/>
          </a:xfrm>
          <a:prstGeom prst="rect">
            <a:avLst/>
          </a:prstGeom>
        </p:spPr>
        <p:txBody>
          <a:bodyPr>
            <a:noAutofit/>
          </a:bodyPr>
          <a:lstStyle/>
          <a:p>
            <a:r>
              <a:rPr lang="en-US" sz="3200" dirty="0">
                <a:latin typeface="Roboto" charset="0"/>
                <a:ea typeface="Roboto" charset="0"/>
                <a:cs typeface="Roboto" charset="0"/>
              </a:rPr>
              <a:t>The Scientific Method:</a:t>
            </a:r>
            <a:br>
              <a:rPr lang="en-US" sz="3200" dirty="0">
                <a:latin typeface="Roboto" charset="0"/>
                <a:ea typeface="Roboto" charset="0"/>
                <a:cs typeface="Roboto" charset="0"/>
              </a:rPr>
            </a:br>
            <a:r>
              <a:rPr lang="en-US" sz="3200" dirty="0">
                <a:latin typeface="Roboto" charset="0"/>
                <a:ea typeface="Roboto" charset="0"/>
                <a:cs typeface="Roboto" charset="0"/>
              </a:rPr>
              <a:t>Laws and Theories as Organizing Principles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4" name="Diagram 3">
            <a:extLst>
              <a:ext uri="{FF2B5EF4-FFF2-40B4-BE49-F238E27FC236}">
                <a16:creationId xmlns:a16="http://schemas.microsoft.com/office/drawing/2014/main" id="{C4A8058C-AA56-4CB0-9DB4-665781D91BD6}"/>
              </a:ext>
            </a:extLst>
          </p:cNvPr>
          <p:cNvGraphicFramePr/>
          <p:nvPr>
            <p:extLst>
              <p:ext uri="{D42A27DB-BD31-4B8C-83A1-F6EECF244321}">
                <p14:modId xmlns:p14="http://schemas.microsoft.com/office/powerpoint/2010/main" val="3157845901"/>
              </p:ext>
            </p:extLst>
          </p:nvPr>
        </p:nvGraphicFramePr>
        <p:xfrm>
          <a:off x="2800350" y="1828800"/>
          <a:ext cx="6591300" cy="4376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44761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5501"/>
            <a:ext cx="9284842" cy="535965"/>
          </a:xfrm>
          <a:prstGeom prst="rect">
            <a:avLst/>
          </a:prstGeom>
        </p:spPr>
        <p:txBody>
          <a:bodyPr>
            <a:noAutofit/>
          </a:bodyPr>
          <a:lstStyle/>
          <a:p>
            <a:r>
              <a:rPr lang="en-US" sz="3200" dirty="0">
                <a:latin typeface="Roboto" charset="0"/>
                <a:ea typeface="Roboto" charset="0"/>
                <a:cs typeface="Roboto" charset="0"/>
              </a:rPr>
              <a:t>The Scientific Method: The Research Hypothesis</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Research hypothesis:</a:t>
            </a:r>
            <a:r>
              <a:rPr lang="en-US" sz="2400" dirty="0">
                <a:latin typeface="Roboto Light" charset="0"/>
                <a:ea typeface="Roboto Light" charset="0"/>
                <a:cs typeface="Roboto Light" charset="0"/>
              </a:rPr>
              <a:t> a specific and falsifiable prediction regarding relationships among two or more variables</a:t>
            </a:r>
          </a:p>
          <a:p>
            <a:pPr lvl="1"/>
            <a:r>
              <a:rPr lang="en-US" sz="2000" b="1" dirty="0">
                <a:solidFill>
                  <a:srgbClr val="006CA7"/>
                </a:solidFill>
                <a:latin typeface="Roboto Light" charset="0"/>
                <a:ea typeface="Roboto Light" charset="0"/>
                <a:cs typeface="Roboto Light" charset="0"/>
              </a:rPr>
              <a:t>Variable:</a:t>
            </a:r>
            <a:r>
              <a:rPr lang="en-US" sz="2000" dirty="0">
                <a:latin typeface="Roboto Light" charset="0"/>
                <a:ea typeface="Roboto Light" charset="0"/>
                <a:cs typeface="Roboto Light" charset="0"/>
              </a:rPr>
              <a:t> any attribute that can assume different values</a:t>
            </a:r>
          </a:p>
          <a:p>
            <a:pPr marL="457200" lvl="1" indent="0">
              <a:buNone/>
            </a:pPr>
            <a:endParaRPr lang="en-US" sz="2000" dirty="0">
              <a:latin typeface="Roboto Light" charset="0"/>
              <a:ea typeface="Roboto Light" charset="0"/>
              <a:cs typeface="Roboto Light" charset="0"/>
            </a:endParaRPr>
          </a:p>
          <a:p>
            <a:r>
              <a:rPr lang="en-US" sz="2400" dirty="0">
                <a:latin typeface="Roboto Light" charset="0"/>
                <a:ea typeface="Roboto Light" charset="0"/>
                <a:cs typeface="Roboto Light" charset="0"/>
              </a:rPr>
              <a:t>Example:  “Participating in psychotherapy will reduce anxiety.”</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02392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5501"/>
            <a:ext cx="9284842" cy="535965"/>
          </a:xfrm>
          <a:prstGeom prst="rect">
            <a:avLst/>
          </a:prstGeom>
        </p:spPr>
        <p:txBody>
          <a:bodyPr>
            <a:noAutofit/>
          </a:bodyPr>
          <a:lstStyle/>
          <a:p>
            <a:r>
              <a:rPr lang="en-US" sz="3200" dirty="0">
                <a:latin typeface="Roboto" charset="0"/>
                <a:ea typeface="Roboto" charset="0"/>
                <a:cs typeface="Roboto" charset="0"/>
              </a:rPr>
              <a:t>The Scientific Method: The Research Hypothesis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3" name="Diagram 2">
            <a:extLst>
              <a:ext uri="{FF2B5EF4-FFF2-40B4-BE49-F238E27FC236}">
                <a16:creationId xmlns:a16="http://schemas.microsoft.com/office/drawing/2014/main" id="{E0B35260-32A9-49F2-995C-85880AB3E227}"/>
              </a:ext>
            </a:extLst>
          </p:cNvPr>
          <p:cNvGraphicFramePr/>
          <p:nvPr>
            <p:extLst>
              <p:ext uri="{D42A27DB-BD31-4B8C-83A1-F6EECF244321}">
                <p14:modId xmlns:p14="http://schemas.microsoft.com/office/powerpoint/2010/main" val="682320921"/>
              </p:ext>
            </p:extLst>
          </p:nvPr>
        </p:nvGraphicFramePr>
        <p:xfrm>
          <a:off x="1185860" y="1940640"/>
          <a:ext cx="4627240" cy="3886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ectangle 5">
            <a:extLst>
              <a:ext uri="{FF2B5EF4-FFF2-40B4-BE49-F238E27FC236}">
                <a16:creationId xmlns:a16="http://schemas.microsoft.com/office/drawing/2014/main" id="{81BC7E16-68AD-4E1D-B0D0-995AE028D40F}"/>
              </a:ext>
            </a:extLst>
          </p:cNvPr>
          <p:cNvSpPr/>
          <p:nvPr/>
        </p:nvSpPr>
        <p:spPr>
          <a:xfrm>
            <a:off x="6482779" y="3222020"/>
            <a:ext cx="4642421" cy="1323439"/>
          </a:xfrm>
          <a:prstGeom prst="rect">
            <a:avLst/>
          </a:prstGeom>
        </p:spPr>
        <p:txBody>
          <a:bodyPr wrap="square">
            <a:spAutoFit/>
          </a:bodyPr>
          <a:lstStyle/>
          <a:p>
            <a:pPr marL="342900" indent="-342900">
              <a:buFont typeface="Arial" panose="020B0604020202020204" pitchFamily="34" charset="0"/>
              <a:buChar char="•"/>
            </a:pPr>
            <a:r>
              <a:rPr lang="en-US" sz="2000" b="1" dirty="0">
                <a:solidFill>
                  <a:srgbClr val="006CA7"/>
                </a:solidFill>
                <a:latin typeface="Roboto Light"/>
              </a:rPr>
              <a:t>Operational definition:</a:t>
            </a:r>
            <a:r>
              <a:rPr lang="en-US" sz="2000" dirty="0">
                <a:latin typeface="Roboto Light"/>
              </a:rPr>
              <a:t> precise statement of how a conceptual variable is translated into a measured variable</a:t>
            </a:r>
          </a:p>
        </p:txBody>
      </p:sp>
    </p:spTree>
    <p:extLst>
      <p:ext uri="{BB962C8B-B14F-4D97-AF65-F5344CB8AC3E}">
        <p14:creationId xmlns:p14="http://schemas.microsoft.com/office/powerpoint/2010/main" val="729135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5501"/>
            <a:ext cx="9284842" cy="535965"/>
          </a:xfrm>
          <a:prstGeom prst="rect">
            <a:avLst/>
          </a:prstGeom>
        </p:spPr>
        <p:txBody>
          <a:bodyPr>
            <a:noAutofit/>
          </a:bodyPr>
          <a:lstStyle/>
          <a:p>
            <a:r>
              <a:rPr lang="en-US" sz="3200" dirty="0">
                <a:latin typeface="Roboto" charset="0"/>
                <a:ea typeface="Roboto" charset="0"/>
                <a:cs typeface="Roboto" charset="0"/>
              </a:rPr>
              <a:t>The Scientific Method: The Research Hypothesis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pic>
        <p:nvPicPr>
          <p:cNvPr id="4" name="Picture 3">
            <a:extLst>
              <a:ext uri="{FF2B5EF4-FFF2-40B4-BE49-F238E27FC236}">
                <a16:creationId xmlns:a16="http://schemas.microsoft.com/office/drawing/2014/main" id="{47339B2E-7F5F-4089-8946-D22AA95360B8}"/>
              </a:ext>
            </a:extLst>
          </p:cNvPr>
          <p:cNvPicPr>
            <a:picLocks noChangeAspect="1"/>
          </p:cNvPicPr>
          <p:nvPr/>
        </p:nvPicPr>
        <p:blipFill>
          <a:blip r:embed="rId4"/>
          <a:stretch>
            <a:fillRect/>
          </a:stretch>
        </p:blipFill>
        <p:spPr>
          <a:xfrm>
            <a:off x="5904994" y="1838364"/>
            <a:ext cx="5220206" cy="4306770"/>
          </a:xfrm>
          <a:prstGeom prst="rect">
            <a:avLst/>
          </a:prstGeom>
        </p:spPr>
      </p:pic>
      <p:sp>
        <p:nvSpPr>
          <p:cNvPr id="7" name="Rectangle 6">
            <a:extLst>
              <a:ext uri="{FF2B5EF4-FFF2-40B4-BE49-F238E27FC236}">
                <a16:creationId xmlns:a16="http://schemas.microsoft.com/office/drawing/2014/main" id="{D55F5B2D-1894-4ADC-BDB4-84D5DEBD61E9}"/>
              </a:ext>
            </a:extLst>
          </p:cNvPr>
          <p:cNvSpPr/>
          <p:nvPr/>
        </p:nvSpPr>
        <p:spPr>
          <a:xfrm>
            <a:off x="1185860" y="2422088"/>
            <a:ext cx="4529140" cy="3139321"/>
          </a:xfrm>
          <a:prstGeom prst="rect">
            <a:avLst/>
          </a:prstGeom>
        </p:spPr>
        <p:txBody>
          <a:bodyPr wrap="square">
            <a:spAutoFit/>
          </a:bodyPr>
          <a:lstStyle/>
          <a:p>
            <a:pPr marL="285750" indent="-285750">
              <a:buFont typeface="Arial" panose="020B0604020202020204" pitchFamily="34" charset="0"/>
              <a:buChar char="•"/>
            </a:pPr>
            <a:r>
              <a:rPr lang="en-US" i="1" dirty="0">
                <a:latin typeface="Roboto Light"/>
              </a:rPr>
              <a:t>Hypothesis</a:t>
            </a:r>
            <a:r>
              <a:rPr lang="en-US" dirty="0">
                <a:latin typeface="Roboto Light"/>
              </a:rPr>
              <a:t>: more psychotherapy will be related to less reported anxiety. </a:t>
            </a:r>
          </a:p>
          <a:p>
            <a:endParaRPr lang="en-US" dirty="0">
              <a:latin typeface="Roboto Light"/>
            </a:endParaRPr>
          </a:p>
          <a:p>
            <a:pPr marL="285750" indent="-285750">
              <a:buFont typeface="Arial" panose="020B0604020202020204" pitchFamily="34" charset="0"/>
              <a:buChar char="•"/>
            </a:pPr>
            <a:r>
              <a:rPr lang="en-US" dirty="0">
                <a:latin typeface="Roboto Light"/>
              </a:rPr>
              <a:t>The conceptual variable of attending psychotherapy is operationalized using the number of hours of psychotherapy the client has completed.</a:t>
            </a:r>
          </a:p>
          <a:p>
            <a:endParaRPr lang="en-US" dirty="0">
              <a:latin typeface="Roboto Light"/>
            </a:endParaRPr>
          </a:p>
          <a:p>
            <a:pPr marL="285750" indent="-285750">
              <a:buFont typeface="Arial" panose="020B0604020202020204" pitchFamily="34" charset="0"/>
              <a:buChar char="•"/>
            </a:pPr>
            <a:r>
              <a:rPr lang="en-US" dirty="0">
                <a:latin typeface="Roboto Light"/>
              </a:rPr>
              <a:t>The conceptual variable of anxiety is operationalized using self-reported levels of anxiety.  </a:t>
            </a:r>
          </a:p>
        </p:txBody>
      </p:sp>
    </p:spTree>
    <p:extLst>
      <p:ext uri="{BB962C8B-B14F-4D97-AF65-F5344CB8AC3E}">
        <p14:creationId xmlns:p14="http://schemas.microsoft.com/office/powerpoint/2010/main" val="1554618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36849"/>
            <a:ext cx="9284842" cy="1013269"/>
          </a:xfrm>
          <a:prstGeom prst="rect">
            <a:avLst/>
          </a:prstGeom>
        </p:spPr>
        <p:txBody>
          <a:bodyPr>
            <a:noAutofit/>
          </a:bodyPr>
          <a:lstStyle/>
          <a:p>
            <a:r>
              <a:rPr lang="en-US" sz="3200" dirty="0">
                <a:latin typeface="Roboto" charset="0"/>
                <a:ea typeface="Roboto" charset="0"/>
                <a:cs typeface="Roboto" charset="0"/>
              </a:rPr>
              <a:t>The Scientific Method: Conducting Ethical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dirty="0">
                <a:latin typeface="Roboto Light" charset="0"/>
                <a:ea typeface="Roboto Light" charset="0"/>
                <a:cs typeface="Roboto Light" charset="0"/>
              </a:rPr>
              <a:t>Psychological research may cause stress, harm, or inconvenience to participants.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Before conducting research, psychologists must weigh such costs against the potential benefits of the research.</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613268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8254"/>
            <a:ext cx="9284842" cy="890459"/>
          </a:xfrm>
          <a:prstGeom prst="rect">
            <a:avLst/>
          </a:prstGeom>
        </p:spPr>
        <p:txBody>
          <a:bodyPr>
            <a:noAutofit/>
          </a:bodyPr>
          <a:lstStyle/>
          <a:p>
            <a:r>
              <a:rPr lang="en-US" sz="3200" dirty="0">
                <a:latin typeface="Roboto" charset="0"/>
                <a:ea typeface="Roboto" charset="0"/>
                <a:cs typeface="Roboto" charset="0"/>
              </a:rPr>
              <a:t>The Scientific Method: Conducting Ethical Research</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4" name="Diagram 3">
            <a:extLst>
              <a:ext uri="{FF2B5EF4-FFF2-40B4-BE49-F238E27FC236}">
                <a16:creationId xmlns:a16="http://schemas.microsoft.com/office/drawing/2014/main" id="{C4A8058C-AA56-4CB0-9DB4-665781D91BD6}"/>
              </a:ext>
            </a:extLst>
          </p:cNvPr>
          <p:cNvGraphicFramePr/>
          <p:nvPr>
            <p:extLst>
              <p:ext uri="{D42A27DB-BD31-4B8C-83A1-F6EECF244321}">
                <p14:modId xmlns:p14="http://schemas.microsoft.com/office/powerpoint/2010/main" val="3896922001"/>
              </p:ext>
            </p:extLst>
          </p:nvPr>
        </p:nvGraphicFramePr>
        <p:xfrm>
          <a:off x="2937510" y="1977390"/>
          <a:ext cx="6316980" cy="40792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754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36849"/>
            <a:ext cx="9284842" cy="1013269"/>
          </a:xfrm>
          <a:prstGeom prst="rect">
            <a:avLst/>
          </a:prstGeom>
        </p:spPr>
        <p:txBody>
          <a:bodyPr>
            <a:noAutofit/>
          </a:bodyPr>
          <a:lstStyle/>
          <a:p>
            <a:r>
              <a:rPr lang="en-US" sz="3200" dirty="0">
                <a:latin typeface="Roboto" charset="0"/>
                <a:ea typeface="Roboto" charset="0"/>
                <a:cs typeface="Roboto" charset="0"/>
              </a:rPr>
              <a:t>The Scientific Method: Ensuring that Research Is Ethical</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dirty="0">
                <a:latin typeface="Roboto Light" charset="0"/>
                <a:ea typeface="Roboto Light" charset="0"/>
                <a:cs typeface="Roboto Light" charset="0"/>
              </a:rPr>
              <a:t>At the university level, an Institutional Review Board (IRB) ensures that research using human participants meets ethical guidelines.</a:t>
            </a:r>
          </a:p>
          <a:p>
            <a:pPr lvl="1"/>
            <a:r>
              <a:rPr lang="en-US" sz="2000" b="1" dirty="0">
                <a:solidFill>
                  <a:srgbClr val="006CA7"/>
                </a:solidFill>
                <a:latin typeface="Roboto Light" charset="0"/>
                <a:ea typeface="Roboto Light" charset="0"/>
                <a:cs typeface="Roboto Light" charset="0"/>
              </a:rPr>
              <a:t>Institutional Review Board:</a:t>
            </a:r>
            <a:r>
              <a:rPr lang="en-US" sz="2000" dirty="0">
                <a:latin typeface="Roboto Light" charset="0"/>
                <a:ea typeface="Roboto Light" charset="0"/>
                <a:cs typeface="Roboto Light" charset="0"/>
              </a:rPr>
              <a:t> committee consisting of at least 5 members whose goal is to determine the cost-benefit ratio of proposed research</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807500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23959"/>
            <a:ext cx="9284842" cy="1039049"/>
          </a:xfrm>
          <a:prstGeom prst="rect">
            <a:avLst/>
          </a:prstGeom>
        </p:spPr>
        <p:txBody>
          <a:bodyPr>
            <a:noAutofit/>
          </a:bodyPr>
          <a:lstStyle/>
          <a:p>
            <a:r>
              <a:rPr lang="en-US" sz="3200" dirty="0">
                <a:latin typeface="Roboto" charset="0"/>
                <a:ea typeface="Roboto" charset="0"/>
                <a:cs typeface="Roboto" charset="0"/>
              </a:rPr>
              <a:t>The Scientific Method: Ensuring that Research Is Ethical</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4" name="Diagram 3">
            <a:extLst>
              <a:ext uri="{FF2B5EF4-FFF2-40B4-BE49-F238E27FC236}">
                <a16:creationId xmlns:a16="http://schemas.microsoft.com/office/drawing/2014/main" id="{D24533F8-473A-43F9-A265-DBEEE892E802}"/>
              </a:ext>
            </a:extLst>
          </p:cNvPr>
          <p:cNvGraphicFramePr/>
          <p:nvPr>
            <p:extLst>
              <p:ext uri="{D42A27DB-BD31-4B8C-83A1-F6EECF244321}">
                <p14:modId xmlns:p14="http://schemas.microsoft.com/office/powerpoint/2010/main" val="4147785185"/>
              </p:ext>
            </p:extLst>
          </p:nvPr>
        </p:nvGraphicFramePr>
        <p:xfrm>
          <a:off x="1066800" y="1730839"/>
          <a:ext cx="4819650" cy="38470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 6">
            <a:extLst>
              <a:ext uri="{FF2B5EF4-FFF2-40B4-BE49-F238E27FC236}">
                <a16:creationId xmlns:a16="http://schemas.microsoft.com/office/drawing/2014/main" id="{E3081FDE-547C-443C-82E8-6CBD0873222A}"/>
              </a:ext>
            </a:extLst>
          </p:cNvPr>
          <p:cNvGraphicFramePr/>
          <p:nvPr>
            <p:extLst>
              <p:ext uri="{D42A27DB-BD31-4B8C-83A1-F6EECF244321}">
                <p14:modId xmlns:p14="http://schemas.microsoft.com/office/powerpoint/2010/main" val="1287721870"/>
              </p:ext>
            </p:extLst>
          </p:nvPr>
        </p:nvGraphicFramePr>
        <p:xfrm>
          <a:off x="6339840" y="1736847"/>
          <a:ext cx="4785360" cy="384700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645705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5435600"/>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6CA7"/>
              </a:solidFill>
            </a:endParaRPr>
          </a:p>
        </p:txBody>
      </p:sp>
      <p:sp>
        <p:nvSpPr>
          <p:cNvPr id="3" name="Content Placeholder 2"/>
          <p:cNvSpPr>
            <a:spLocks noGrp="1"/>
          </p:cNvSpPr>
          <p:nvPr>
            <p:ph idx="4294967295"/>
          </p:nvPr>
        </p:nvSpPr>
        <p:spPr>
          <a:xfrm>
            <a:off x="211666" y="1994959"/>
            <a:ext cx="10515600" cy="3152775"/>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latin typeface="Roboto Light" charset="0"/>
                <a:ea typeface="Roboto Light" charset="0"/>
                <a:cs typeface="Roboto Light" charset="0"/>
              </a:rPr>
              <a:t>PUBLISHED BY:</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latin typeface="Roboto Light" charset="0"/>
                <a:ea typeface="Roboto Light" charset="0"/>
                <a:cs typeface="Roboto Light" charset="0"/>
              </a:rPr>
              <a:t>FLATWORLD</a:t>
            </a:r>
          </a:p>
          <a:p>
            <a:pPr marL="0" marR="0" lvl="0" indent="0" defTabSz="914400" eaLnBrk="1" fontAlgn="auto" latinLnBrk="0" hangingPunct="1">
              <a:lnSpc>
                <a:spcPct val="100000"/>
              </a:lnSpc>
              <a:spcBef>
                <a:spcPts val="0"/>
              </a:spcBef>
              <a:spcAft>
                <a:spcPts val="1200"/>
              </a:spcAft>
              <a:buClrTx/>
              <a:buSzTx/>
              <a:buFontTx/>
              <a:buNone/>
              <a:tabLst/>
              <a:defRPr/>
            </a:pPr>
            <a:endParaRPr lang="en-US" sz="1600" dirty="0">
              <a:solidFill>
                <a:schemeClr val="bg1"/>
              </a:solidFill>
              <a:latin typeface="Roboto Light" charset="0"/>
              <a:ea typeface="Roboto Light" charset="0"/>
              <a:cs typeface="Roboto Light" charset="0"/>
            </a:endParaRP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a:solidFill>
                  <a:schemeClr val="bg1"/>
                </a:solidFill>
                <a:latin typeface="Roboto Light" charset="0"/>
                <a:ea typeface="Roboto Light" charset="0"/>
                <a:cs typeface="Roboto Light" charset="0"/>
              </a:rPr>
              <a:t>©2017 BY FLATWORLD. ALL RIGHTS RESERVED. YOUR USE OF THIS WORK IS SUBJECT TO THE LICENSE AGREEMENT AVAILABLE </a:t>
            </a:r>
            <a:r>
              <a:rPr lang="en-US" sz="1600" dirty="0">
                <a:solidFill>
                  <a:schemeClr val="bg1"/>
                </a:solidFill>
                <a:latin typeface="Roboto Light" charset="0"/>
                <a:ea typeface="Roboto Light" charset="0"/>
                <a:cs typeface="Roboto Light" charset="0"/>
                <a:hlinkClick r:id="rId2"/>
              </a:rPr>
              <a:t>HERE</a:t>
            </a:r>
            <a:r>
              <a:rPr lang="en-US" sz="1600" dirty="0">
                <a:solidFill>
                  <a:schemeClr val="bg1"/>
                </a:solidFill>
                <a:latin typeface="Roboto Light" charset="0"/>
                <a:ea typeface="Roboto Light" charset="0"/>
                <a:cs typeface="Roboto Light" charset="0"/>
              </a:rPr>
              <a:t>.</a:t>
            </a: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a:solidFill>
                  <a:schemeClr val="bg1"/>
                </a:solidFill>
                <a:latin typeface="Roboto Light" charset="0"/>
                <a:ea typeface="Roboto Light" charset="0"/>
                <a:cs typeface="Roboto Light" charset="0"/>
              </a:rPr>
              <a:t>USED, MODIFIED, OR REPRODUCED IN ANY FORM BY ANY MEANS EXCEPT AS EXPRESSLY PERMITTED UNDER THE LICENSING AGREEMENT.</a:t>
            </a:r>
          </a:p>
        </p:txBody>
      </p:sp>
    </p:spTree>
    <p:extLst>
      <p:ext uri="{BB962C8B-B14F-4D97-AF65-F5344CB8AC3E}">
        <p14:creationId xmlns:p14="http://schemas.microsoft.com/office/powerpoint/2010/main" val="1717697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28315"/>
            <a:ext cx="9284842" cy="430338"/>
          </a:xfrm>
          <a:prstGeom prst="rect">
            <a:avLst/>
          </a:prstGeom>
        </p:spPr>
        <p:txBody>
          <a:bodyPr>
            <a:noAutofit/>
          </a:bodyPr>
          <a:lstStyle/>
          <a:p>
            <a:r>
              <a:rPr lang="en-US" sz="3200" dirty="0">
                <a:latin typeface="Roboto" charset="0"/>
                <a:ea typeface="Roboto" charset="0"/>
                <a:cs typeface="Roboto" charset="0"/>
              </a:rPr>
              <a:t>The Scientific Method: Research With Animals</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dirty="0">
                <a:latin typeface="Roboto Light" charset="0"/>
                <a:ea typeface="Roboto Light" charset="0"/>
                <a:cs typeface="Roboto Light" charset="0"/>
              </a:rPr>
              <a:t>Basic principles have been developed to guide scientists in making ethical decisions about research with animals.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Most scientists believe that there are sufficient benefits from animal research to justify such research, as long as the humane treatment of the animals are guaranteed.</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40752054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16885"/>
            <a:ext cx="9284842" cy="453198"/>
          </a:xfrm>
          <a:prstGeom prst="rect">
            <a:avLst/>
          </a:prstGeom>
        </p:spPr>
        <p:txBody>
          <a:bodyPr>
            <a:noAutofit/>
          </a:bodyPr>
          <a:lstStyle/>
          <a:p>
            <a:r>
              <a:rPr lang="en-US" sz="3200" dirty="0">
                <a:latin typeface="Roboto" charset="0"/>
                <a:ea typeface="Roboto" charset="0"/>
                <a:cs typeface="Roboto" charset="0"/>
              </a:rPr>
              <a:t>The Scientific Method</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lnSpcReduction="10000"/>
          </a:bodyPr>
          <a:lstStyle/>
          <a:p>
            <a:pPr marL="0" indent="0">
              <a:buNone/>
            </a:pPr>
            <a:r>
              <a:rPr lang="en-US" sz="2400" dirty="0">
                <a:latin typeface="Roboto Light" charset="0"/>
                <a:ea typeface="Roboto Light" charset="0"/>
                <a:cs typeface="Roboto Light" charset="0"/>
              </a:rPr>
              <a:t>Key Takeaways</a:t>
            </a:r>
          </a:p>
          <a:p>
            <a:r>
              <a:rPr lang="en-US" sz="2400" dirty="0">
                <a:latin typeface="Roboto Light" charset="0"/>
                <a:ea typeface="Roboto Light" charset="0"/>
                <a:cs typeface="Roboto Light" charset="0"/>
              </a:rPr>
              <a:t>Psychologists use the scientific method to generate, accumulate, and report scientific knowledge.</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Basic research, which answers questions about behavior, and applied research, which finds solutions to everyday problems, inform each other and work together to advance science.</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Research reports describing scientific studies are published in scientific journals so that other scientists and laypersons may review the empirical findings.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784536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16885"/>
            <a:ext cx="9284842" cy="453198"/>
          </a:xfrm>
          <a:prstGeom prst="rect">
            <a:avLst/>
          </a:prstGeom>
        </p:spPr>
        <p:txBody>
          <a:bodyPr>
            <a:noAutofit/>
          </a:bodyPr>
          <a:lstStyle/>
          <a:p>
            <a:r>
              <a:rPr lang="en-US" sz="3200" dirty="0">
                <a:latin typeface="Roboto" charset="0"/>
                <a:ea typeface="Roboto" charset="0"/>
                <a:cs typeface="Roboto" charset="0"/>
              </a:rPr>
              <a:t>The Scientific Method</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lnSpcReduction="10000"/>
          </a:bodyPr>
          <a:lstStyle/>
          <a:p>
            <a:pPr marL="0" indent="0">
              <a:buNone/>
            </a:pPr>
            <a:r>
              <a:rPr lang="en-US" sz="2400" dirty="0">
                <a:latin typeface="Roboto Light" charset="0"/>
                <a:ea typeface="Roboto Light" charset="0"/>
                <a:cs typeface="Roboto Light" charset="0"/>
              </a:rPr>
              <a:t>Key Takeaways, continued</a:t>
            </a:r>
          </a:p>
          <a:p>
            <a:r>
              <a:rPr lang="en-US" sz="2400" dirty="0">
                <a:latin typeface="Roboto Light" charset="0"/>
                <a:ea typeface="Roboto Light" charset="0"/>
                <a:cs typeface="Roboto Light" charset="0"/>
              </a:rPr>
              <a:t>Organizing principles, including laws, theories and research hypotheses give structure and uniformity to scientific methods.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Concerns for conducting ethical research are paramount.  Researchers assure that participants are given free choice to participate and that their privacy is protected. Informed consent and debriefing help provide humane treatment of participants.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A cost–benefit analysis is used to determine which research should be allowed to proceed. </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774747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pPr marL="0" indent="0">
              <a:buNone/>
            </a:pPr>
            <a:r>
              <a:rPr lang="en-US" sz="2400" dirty="0">
                <a:latin typeface="Roboto Light" charset="0"/>
                <a:ea typeface="Roboto Light" charset="0"/>
                <a:cs typeface="Roboto Light" charset="0"/>
              </a:rPr>
              <a:t>Learning Objectives:</a:t>
            </a:r>
          </a:p>
          <a:p>
            <a:pPr marL="457200" indent="-457200">
              <a:buFont typeface="+mj-lt"/>
              <a:buAutoNum type="arabicPeriod"/>
            </a:pPr>
            <a:r>
              <a:rPr lang="en-US" sz="2400" dirty="0">
                <a:latin typeface="Roboto Light" charset="0"/>
                <a:ea typeface="Roboto Light" charset="0"/>
                <a:cs typeface="Roboto Light" charset="0"/>
              </a:rPr>
              <a:t>Differentiate the goals of descriptive, correlational, and experimental research designs, and explain the advantages and disadvantages of each.</a:t>
            </a:r>
          </a:p>
          <a:p>
            <a:pPr marL="457200" indent="-457200">
              <a:buFont typeface="+mj-lt"/>
              <a:buAutoNum type="arabicPeriod"/>
            </a:pPr>
            <a:r>
              <a:rPr lang="en-US" sz="2400" dirty="0">
                <a:latin typeface="Roboto Light" charset="0"/>
                <a:ea typeface="Roboto Light" charset="0"/>
                <a:cs typeface="Roboto Light" charset="0"/>
              </a:rPr>
              <a:t>Explain the goals of descriptive research and the statistical techniques used to interpret it.</a:t>
            </a:r>
          </a:p>
          <a:p>
            <a:pPr marL="457200" indent="-457200">
              <a:buFont typeface="+mj-lt"/>
              <a:buAutoNum type="arabicPeriod"/>
            </a:pPr>
            <a:r>
              <a:rPr lang="en-US" sz="2400" dirty="0">
                <a:latin typeface="Roboto Light" charset="0"/>
                <a:ea typeface="Roboto Light" charset="0"/>
                <a:cs typeface="Roboto Light" charset="0"/>
              </a:rPr>
              <a:t>Summarize the uses of correlational research and describe why correlational research cannot be used to infer causality.</a:t>
            </a:r>
          </a:p>
          <a:p>
            <a:pPr marL="457200" indent="-457200">
              <a:buFont typeface="+mj-lt"/>
              <a:buAutoNum type="arabicPeriod"/>
            </a:pPr>
            <a:r>
              <a:rPr lang="en-US" sz="2400" dirty="0">
                <a:latin typeface="Roboto Light" charset="0"/>
                <a:ea typeface="Roboto Light" charset="0"/>
                <a:cs typeface="Roboto Light" charset="0"/>
              </a:rPr>
              <a:t>Review the procedures of experimental research and explain how it </a:t>
            </a:r>
            <a:br>
              <a:rPr lang="en-US" sz="2400" dirty="0">
                <a:latin typeface="Roboto Light" charset="0"/>
                <a:ea typeface="Roboto Light" charset="0"/>
                <a:cs typeface="Roboto Light" charset="0"/>
              </a:rPr>
            </a:br>
            <a:r>
              <a:rPr lang="en-US" sz="2400" dirty="0">
                <a:latin typeface="Roboto Light" charset="0"/>
                <a:ea typeface="Roboto Light" charset="0"/>
                <a:cs typeface="Roboto Light" charset="0"/>
              </a:rPr>
              <a:t>can be used to draw causal inferences.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800991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pic>
        <p:nvPicPr>
          <p:cNvPr id="4" name="Picture 3">
            <a:extLst>
              <a:ext uri="{FF2B5EF4-FFF2-40B4-BE49-F238E27FC236}">
                <a16:creationId xmlns:a16="http://schemas.microsoft.com/office/drawing/2014/main" id="{CA811602-27A5-44DC-BD76-0A80D9638622}"/>
              </a:ext>
            </a:extLst>
          </p:cNvPr>
          <p:cNvPicPr>
            <a:picLocks noChangeAspect="1"/>
          </p:cNvPicPr>
          <p:nvPr/>
        </p:nvPicPr>
        <p:blipFill>
          <a:blip r:embed="rId4"/>
          <a:stretch>
            <a:fillRect/>
          </a:stretch>
        </p:blipFill>
        <p:spPr>
          <a:xfrm>
            <a:off x="3600450" y="1734929"/>
            <a:ext cx="4991100" cy="4485422"/>
          </a:xfrm>
          <a:prstGeom prst="rect">
            <a:avLst/>
          </a:prstGeom>
        </p:spPr>
      </p:pic>
    </p:spTree>
    <p:extLst>
      <p:ext uri="{BB962C8B-B14F-4D97-AF65-F5344CB8AC3E}">
        <p14:creationId xmlns:p14="http://schemas.microsoft.com/office/powerpoint/2010/main" val="1610332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3" name="Diagram 2">
            <a:extLst>
              <a:ext uri="{FF2B5EF4-FFF2-40B4-BE49-F238E27FC236}">
                <a16:creationId xmlns:a16="http://schemas.microsoft.com/office/drawing/2014/main" id="{DF16F82A-72F6-4923-B8C3-51BB94882255}"/>
              </a:ext>
            </a:extLst>
          </p:cNvPr>
          <p:cNvGraphicFramePr/>
          <p:nvPr>
            <p:extLst>
              <p:ext uri="{D42A27DB-BD31-4B8C-83A1-F6EECF244321}">
                <p14:modId xmlns:p14="http://schemas.microsoft.com/office/powerpoint/2010/main" val="1042974629"/>
              </p:ext>
            </p:extLst>
          </p:nvPr>
        </p:nvGraphicFramePr>
        <p:xfrm>
          <a:off x="3634740" y="1589136"/>
          <a:ext cx="7231380" cy="51936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ectangle 5">
            <a:extLst>
              <a:ext uri="{FF2B5EF4-FFF2-40B4-BE49-F238E27FC236}">
                <a16:creationId xmlns:a16="http://schemas.microsoft.com/office/drawing/2014/main" id="{AC4AF905-8FBB-4885-BFD7-51E4704C129B}"/>
              </a:ext>
            </a:extLst>
          </p:cNvPr>
          <p:cNvSpPr/>
          <p:nvPr/>
        </p:nvSpPr>
        <p:spPr>
          <a:xfrm>
            <a:off x="698911" y="3362986"/>
            <a:ext cx="2935829" cy="1077218"/>
          </a:xfrm>
          <a:prstGeom prst="rect">
            <a:avLst/>
          </a:prstGeom>
        </p:spPr>
        <p:txBody>
          <a:bodyPr wrap="square">
            <a:spAutoFit/>
          </a:bodyPr>
          <a:lstStyle/>
          <a:p>
            <a:pPr algn="ctr"/>
            <a:r>
              <a:rPr lang="en-US" sz="3200" dirty="0">
                <a:latin typeface="Roboto Light"/>
              </a:rPr>
              <a:t>Descriptive Research</a:t>
            </a:r>
          </a:p>
        </p:txBody>
      </p:sp>
    </p:spTree>
    <p:extLst>
      <p:ext uri="{BB962C8B-B14F-4D97-AF65-F5344CB8AC3E}">
        <p14:creationId xmlns:p14="http://schemas.microsoft.com/office/powerpoint/2010/main" val="3981708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Rectangle 3">
            <a:extLst>
              <a:ext uri="{FF2B5EF4-FFF2-40B4-BE49-F238E27FC236}">
                <a16:creationId xmlns:a16="http://schemas.microsoft.com/office/drawing/2014/main" id="{03E9BE87-EFF2-4DAD-84C2-EB892BC8ABEF}"/>
              </a:ext>
            </a:extLst>
          </p:cNvPr>
          <p:cNvSpPr/>
          <p:nvPr/>
        </p:nvSpPr>
        <p:spPr>
          <a:xfrm>
            <a:off x="1185860" y="3101875"/>
            <a:ext cx="2860359" cy="1077218"/>
          </a:xfrm>
          <a:prstGeom prst="rect">
            <a:avLst/>
          </a:prstGeom>
        </p:spPr>
        <p:txBody>
          <a:bodyPr wrap="square">
            <a:spAutoFit/>
          </a:bodyPr>
          <a:lstStyle/>
          <a:p>
            <a:pPr algn="ctr"/>
            <a:r>
              <a:rPr lang="en-US" sz="3200" dirty="0">
                <a:latin typeface="Roboto Light"/>
              </a:rPr>
              <a:t>Correlational Research</a:t>
            </a:r>
          </a:p>
        </p:txBody>
      </p:sp>
      <p:sp>
        <p:nvSpPr>
          <p:cNvPr id="7" name="Rectangle 6">
            <a:extLst>
              <a:ext uri="{FF2B5EF4-FFF2-40B4-BE49-F238E27FC236}">
                <a16:creationId xmlns:a16="http://schemas.microsoft.com/office/drawing/2014/main" id="{202DD866-1F98-4B6F-944A-E0C83A4B185E}"/>
              </a:ext>
            </a:extLst>
          </p:cNvPr>
          <p:cNvSpPr/>
          <p:nvPr/>
        </p:nvSpPr>
        <p:spPr>
          <a:xfrm>
            <a:off x="5029200" y="2193935"/>
            <a:ext cx="6096000" cy="3477875"/>
          </a:xfrm>
          <a:prstGeom prst="rect">
            <a:avLst/>
          </a:prstGeom>
        </p:spPr>
        <p:txBody>
          <a:bodyPr>
            <a:spAutoFit/>
          </a:bodyPr>
          <a:lstStyle/>
          <a:p>
            <a:pPr marL="285750" indent="-285750">
              <a:buFont typeface="Arial" panose="020B0604020202020204" pitchFamily="34" charset="0"/>
              <a:buChar char="•"/>
            </a:pPr>
            <a:r>
              <a:rPr lang="en-US" sz="2400" b="1" dirty="0">
                <a:solidFill>
                  <a:srgbClr val="006CA7"/>
                </a:solidFill>
                <a:latin typeface="Roboto Light"/>
              </a:rPr>
              <a:t>Pearson correlation coefficient </a:t>
            </a:r>
            <a:r>
              <a:rPr lang="en-US" sz="2400" b="1" i="1" dirty="0">
                <a:solidFill>
                  <a:srgbClr val="006CA7"/>
                </a:solidFill>
                <a:latin typeface="Roboto Light"/>
              </a:rPr>
              <a:t>(r):</a:t>
            </a:r>
            <a:r>
              <a:rPr lang="en-US" sz="2400" b="1" dirty="0">
                <a:solidFill>
                  <a:srgbClr val="006CA7"/>
                </a:solidFill>
                <a:latin typeface="Roboto Light"/>
              </a:rPr>
              <a:t> </a:t>
            </a:r>
            <a:r>
              <a:rPr lang="en-US" sz="2400" dirty="0">
                <a:latin typeface="Roboto Light"/>
              </a:rPr>
              <a:t>most common statistical measure of the strength of linear relationships among variables</a:t>
            </a:r>
          </a:p>
          <a:p>
            <a:pPr marL="285750" indent="-285750">
              <a:buFont typeface="Arial" panose="020B0604020202020204" pitchFamily="34" charset="0"/>
              <a:buChar char="•"/>
            </a:pPr>
            <a:r>
              <a:rPr lang="en-US" sz="2400" i="1" dirty="0">
                <a:latin typeface="Roboto Light"/>
              </a:rPr>
              <a:t>r </a:t>
            </a:r>
            <a:r>
              <a:rPr lang="en-US" sz="2400" dirty="0">
                <a:latin typeface="Roboto Light"/>
              </a:rPr>
              <a:t>ranges from -1.00 to +1.00</a:t>
            </a:r>
          </a:p>
          <a:p>
            <a:pPr marL="742950" lvl="1" indent="-285750">
              <a:buFont typeface="Arial" panose="020B0604020202020204" pitchFamily="34" charset="0"/>
              <a:buChar char="•"/>
            </a:pPr>
            <a:r>
              <a:rPr lang="en-US" sz="2000" dirty="0">
                <a:latin typeface="Roboto Light"/>
              </a:rPr>
              <a:t>positive values indicate positive linear relationships; negative values indicate negative linear relationships</a:t>
            </a:r>
          </a:p>
          <a:p>
            <a:pPr marL="742950" lvl="1" indent="-285750">
              <a:buFont typeface="Arial" panose="020B0604020202020204" pitchFamily="34" charset="0"/>
              <a:buChar char="•"/>
            </a:pPr>
            <a:r>
              <a:rPr lang="en-US" sz="2000" dirty="0">
                <a:latin typeface="Roboto Light"/>
              </a:rPr>
              <a:t>the absolute value indicates the strength of the relationship</a:t>
            </a:r>
          </a:p>
        </p:txBody>
      </p:sp>
    </p:spTree>
    <p:extLst>
      <p:ext uri="{BB962C8B-B14F-4D97-AF65-F5344CB8AC3E}">
        <p14:creationId xmlns:p14="http://schemas.microsoft.com/office/powerpoint/2010/main" val="3927495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3" name="Rectangle 2">
            <a:extLst>
              <a:ext uri="{FF2B5EF4-FFF2-40B4-BE49-F238E27FC236}">
                <a16:creationId xmlns:a16="http://schemas.microsoft.com/office/drawing/2014/main" id="{69CEA7AA-8F00-47C0-894F-9A1203305E3F}"/>
              </a:ext>
            </a:extLst>
          </p:cNvPr>
          <p:cNvSpPr/>
          <p:nvPr/>
        </p:nvSpPr>
        <p:spPr>
          <a:xfrm>
            <a:off x="5699760" y="2111751"/>
            <a:ext cx="5425440" cy="3108543"/>
          </a:xfrm>
          <a:prstGeom prst="rect">
            <a:avLst/>
          </a:prstGeom>
        </p:spPr>
        <p:txBody>
          <a:bodyPr wrap="square">
            <a:spAutoFit/>
          </a:bodyPr>
          <a:lstStyle/>
          <a:p>
            <a:pPr algn="ctr"/>
            <a:r>
              <a:rPr lang="en-US" sz="2800" dirty="0">
                <a:latin typeface="Roboto Light"/>
              </a:rPr>
              <a:t>Correlational Research</a:t>
            </a:r>
          </a:p>
          <a:p>
            <a:endParaRPr lang="en-US" sz="2400" dirty="0">
              <a:latin typeface="Roboto Light"/>
            </a:endParaRPr>
          </a:p>
          <a:p>
            <a:pPr marL="342900" indent="-342900">
              <a:buFont typeface="Arial" panose="020B0604020202020204" pitchFamily="34" charset="0"/>
              <a:buChar char="•"/>
            </a:pPr>
            <a:r>
              <a:rPr lang="en-US" sz="2400" b="1" dirty="0">
                <a:solidFill>
                  <a:srgbClr val="006CA7"/>
                </a:solidFill>
                <a:latin typeface="Roboto Light"/>
              </a:rPr>
              <a:t>Multiple regression:</a:t>
            </a:r>
            <a:r>
              <a:rPr lang="en-US" sz="2400" dirty="0">
                <a:latin typeface="Roboto Light"/>
              </a:rPr>
              <a:t> statistical technique based on correlation coefficients that allows the prediction of an outcome variable from more than one predictor variable.</a:t>
            </a:r>
          </a:p>
        </p:txBody>
      </p:sp>
      <p:pic>
        <p:nvPicPr>
          <p:cNvPr id="6" name="Picture 5">
            <a:extLst>
              <a:ext uri="{FF2B5EF4-FFF2-40B4-BE49-F238E27FC236}">
                <a16:creationId xmlns:a16="http://schemas.microsoft.com/office/drawing/2014/main" id="{B28D2643-1985-46F9-BBAA-C66EE98D53A1}"/>
              </a:ext>
            </a:extLst>
          </p:cNvPr>
          <p:cNvPicPr>
            <a:picLocks noChangeAspect="1"/>
          </p:cNvPicPr>
          <p:nvPr/>
        </p:nvPicPr>
        <p:blipFill>
          <a:blip r:embed="rId4"/>
          <a:stretch>
            <a:fillRect/>
          </a:stretch>
        </p:blipFill>
        <p:spPr>
          <a:xfrm>
            <a:off x="1066800" y="1897380"/>
            <a:ext cx="4593836" cy="4274820"/>
          </a:xfrm>
          <a:prstGeom prst="rect">
            <a:avLst/>
          </a:prstGeom>
        </p:spPr>
      </p:pic>
    </p:spTree>
    <p:extLst>
      <p:ext uri="{BB962C8B-B14F-4D97-AF65-F5344CB8AC3E}">
        <p14:creationId xmlns:p14="http://schemas.microsoft.com/office/powerpoint/2010/main" val="2943196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Rectangle 3">
            <a:extLst>
              <a:ext uri="{FF2B5EF4-FFF2-40B4-BE49-F238E27FC236}">
                <a16:creationId xmlns:a16="http://schemas.microsoft.com/office/drawing/2014/main" id="{6312C46A-6A2C-4A3C-AB5D-FC20FC9DB57E}"/>
              </a:ext>
            </a:extLst>
          </p:cNvPr>
          <p:cNvSpPr/>
          <p:nvPr/>
        </p:nvSpPr>
        <p:spPr>
          <a:xfrm>
            <a:off x="5029200" y="1897380"/>
            <a:ext cx="6096000" cy="4247317"/>
          </a:xfrm>
          <a:prstGeom prst="rect">
            <a:avLst/>
          </a:prstGeom>
        </p:spPr>
        <p:txBody>
          <a:bodyPr>
            <a:spAutoFit/>
          </a:bodyPr>
          <a:lstStyle/>
          <a:p>
            <a:pPr marL="285750" indent="-285750">
              <a:buFont typeface="Arial" panose="020B0604020202020204" pitchFamily="34" charset="0"/>
              <a:buChar char="•"/>
            </a:pPr>
            <a:r>
              <a:rPr lang="en-US" sz="2000" dirty="0">
                <a:latin typeface="Roboto Light"/>
              </a:rPr>
              <a:t>Correlational research does not allow causal conclusions.</a:t>
            </a:r>
          </a:p>
          <a:p>
            <a:pPr marL="285750" indent="-285750">
              <a:buFont typeface="Arial" panose="020B0604020202020204" pitchFamily="34" charset="0"/>
              <a:buChar char="•"/>
            </a:pPr>
            <a:r>
              <a:rPr lang="en-US" sz="2000" dirty="0">
                <a:latin typeface="Roboto Light"/>
              </a:rPr>
              <a:t>A positive correlation between the number of violent TV shows children watch and scores on a measure of aggressive play can mean:</a:t>
            </a:r>
          </a:p>
          <a:p>
            <a:pPr marL="800100" lvl="1" indent="-342900">
              <a:buFont typeface="+mj-lt"/>
              <a:buAutoNum type="arabicPeriod"/>
            </a:pPr>
            <a:r>
              <a:rPr lang="en-US" sz="2000" dirty="0">
                <a:latin typeface="Roboto Light"/>
              </a:rPr>
              <a:t>Violent TV leads to aggressive behavior</a:t>
            </a:r>
          </a:p>
          <a:p>
            <a:pPr marL="800100" lvl="1" indent="-342900">
              <a:buFont typeface="+mj-lt"/>
              <a:buAutoNum type="arabicPeriod"/>
            </a:pPr>
            <a:r>
              <a:rPr lang="en-US" sz="2000" dirty="0">
                <a:latin typeface="Roboto Light"/>
              </a:rPr>
              <a:t>Aggressive behavior leads to watching violent TV</a:t>
            </a:r>
          </a:p>
          <a:p>
            <a:pPr marL="800100" lvl="1" indent="-342900">
              <a:buFont typeface="+mj-lt"/>
              <a:buAutoNum type="arabicPeriod"/>
            </a:pPr>
            <a:r>
              <a:rPr lang="en-US" sz="2000" dirty="0">
                <a:latin typeface="Roboto Light"/>
              </a:rPr>
              <a:t>Viewing violent TV and aggressive behavior mutually influence each other</a:t>
            </a:r>
          </a:p>
          <a:p>
            <a:pPr marL="800100" lvl="1" indent="-342900">
              <a:buFont typeface="+mj-lt"/>
              <a:buAutoNum type="arabicPeriod"/>
            </a:pPr>
            <a:r>
              <a:rPr lang="en-US" sz="2000" dirty="0">
                <a:latin typeface="Roboto Light"/>
              </a:rPr>
              <a:t>A third variable (e.g., parenting style) </a:t>
            </a:r>
            <a:br>
              <a:rPr lang="en-US" sz="2000" dirty="0">
                <a:latin typeface="Roboto Light"/>
              </a:rPr>
            </a:br>
            <a:r>
              <a:rPr lang="en-US" sz="2000" dirty="0">
                <a:latin typeface="Roboto Light"/>
              </a:rPr>
              <a:t>leads both to viewing violent TV and </a:t>
            </a:r>
            <a:br>
              <a:rPr lang="en-US" sz="2000" dirty="0">
                <a:latin typeface="Roboto Light"/>
              </a:rPr>
            </a:br>
            <a:r>
              <a:rPr lang="en-US" sz="2000" dirty="0">
                <a:latin typeface="Roboto Light"/>
              </a:rPr>
              <a:t>behaving aggressively</a:t>
            </a:r>
          </a:p>
        </p:txBody>
      </p:sp>
      <p:sp>
        <p:nvSpPr>
          <p:cNvPr id="7" name="Rectangle 6">
            <a:extLst>
              <a:ext uri="{FF2B5EF4-FFF2-40B4-BE49-F238E27FC236}">
                <a16:creationId xmlns:a16="http://schemas.microsoft.com/office/drawing/2014/main" id="{57049DFA-721C-4FC2-B00C-3E286D94AEBF}"/>
              </a:ext>
            </a:extLst>
          </p:cNvPr>
          <p:cNvSpPr/>
          <p:nvPr/>
        </p:nvSpPr>
        <p:spPr>
          <a:xfrm>
            <a:off x="1066800" y="3068954"/>
            <a:ext cx="2762249" cy="1077218"/>
          </a:xfrm>
          <a:prstGeom prst="rect">
            <a:avLst/>
          </a:prstGeom>
        </p:spPr>
        <p:txBody>
          <a:bodyPr wrap="square">
            <a:spAutoFit/>
          </a:bodyPr>
          <a:lstStyle/>
          <a:p>
            <a:pPr algn="ctr"/>
            <a:r>
              <a:rPr lang="en-US" sz="3200" dirty="0">
                <a:latin typeface="Roboto Light"/>
              </a:rPr>
              <a:t>Correlational Research</a:t>
            </a:r>
          </a:p>
        </p:txBody>
      </p:sp>
    </p:spTree>
    <p:extLst>
      <p:ext uri="{BB962C8B-B14F-4D97-AF65-F5344CB8AC3E}">
        <p14:creationId xmlns:p14="http://schemas.microsoft.com/office/powerpoint/2010/main" val="13386916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3" name="Rectangle 2">
            <a:extLst>
              <a:ext uri="{FF2B5EF4-FFF2-40B4-BE49-F238E27FC236}">
                <a16:creationId xmlns:a16="http://schemas.microsoft.com/office/drawing/2014/main" id="{F0AA2EC3-5792-499A-AD4B-69DF9088840C}"/>
              </a:ext>
            </a:extLst>
          </p:cNvPr>
          <p:cNvSpPr/>
          <p:nvPr/>
        </p:nvSpPr>
        <p:spPr>
          <a:xfrm>
            <a:off x="1066800" y="2160538"/>
            <a:ext cx="4511040" cy="3293209"/>
          </a:xfrm>
          <a:prstGeom prst="rect">
            <a:avLst/>
          </a:prstGeom>
        </p:spPr>
        <p:txBody>
          <a:bodyPr wrap="square">
            <a:spAutoFit/>
          </a:bodyPr>
          <a:lstStyle/>
          <a:p>
            <a:r>
              <a:rPr lang="en-US" sz="2800" dirty="0">
                <a:latin typeface="Roboto Light"/>
              </a:rPr>
              <a:t>Correlational Research</a:t>
            </a:r>
          </a:p>
          <a:p>
            <a:pPr marL="285750" indent="-285750">
              <a:buFont typeface="Arial" panose="020B0604020202020204" pitchFamily="34" charset="0"/>
              <a:buChar char="•"/>
            </a:pPr>
            <a:r>
              <a:rPr lang="en-US" b="1" dirty="0">
                <a:solidFill>
                  <a:srgbClr val="006CA7"/>
                </a:solidFill>
                <a:latin typeface="Roboto Light"/>
              </a:rPr>
              <a:t>Common-causal variables:</a:t>
            </a:r>
            <a:r>
              <a:rPr lang="en-US" dirty="0">
                <a:latin typeface="Roboto Light"/>
              </a:rPr>
              <a:t> not part of the research hypothesis, but cause both the predictor and the outcome and therefore produce the observed correlation</a:t>
            </a:r>
          </a:p>
          <a:p>
            <a:pPr marL="285750" indent="-285750">
              <a:buFont typeface="Arial" panose="020B0604020202020204" pitchFamily="34" charset="0"/>
              <a:buChar char="•"/>
            </a:pPr>
            <a:endParaRPr lang="en-US" dirty="0">
              <a:latin typeface="Roboto Light"/>
            </a:endParaRPr>
          </a:p>
          <a:p>
            <a:pPr marL="285750" indent="-285750">
              <a:buFont typeface="Arial" panose="020B0604020202020204" pitchFamily="34" charset="0"/>
              <a:buChar char="•"/>
            </a:pPr>
            <a:r>
              <a:rPr lang="en-US" b="1" dirty="0">
                <a:solidFill>
                  <a:srgbClr val="006CA7"/>
                </a:solidFill>
                <a:latin typeface="Roboto Light"/>
              </a:rPr>
              <a:t>Spurious relationship:</a:t>
            </a:r>
            <a:r>
              <a:rPr lang="en-US" dirty="0">
                <a:latin typeface="Roboto Light"/>
              </a:rPr>
              <a:t> a relationship between two  variables that is explained away by the influence of a common-causal variable</a:t>
            </a:r>
          </a:p>
        </p:txBody>
      </p:sp>
      <p:pic>
        <p:nvPicPr>
          <p:cNvPr id="6" name="Picture 5">
            <a:extLst>
              <a:ext uri="{FF2B5EF4-FFF2-40B4-BE49-F238E27FC236}">
                <a16:creationId xmlns:a16="http://schemas.microsoft.com/office/drawing/2014/main" id="{491A5E45-0C6D-4781-9334-B254C417E633}"/>
              </a:ext>
            </a:extLst>
          </p:cNvPr>
          <p:cNvPicPr>
            <a:picLocks noChangeAspect="1"/>
          </p:cNvPicPr>
          <p:nvPr/>
        </p:nvPicPr>
        <p:blipFill>
          <a:blip r:embed="rId4"/>
          <a:stretch>
            <a:fillRect/>
          </a:stretch>
        </p:blipFill>
        <p:spPr>
          <a:xfrm>
            <a:off x="6672102" y="2160270"/>
            <a:ext cx="4453098" cy="2832508"/>
          </a:xfrm>
          <a:prstGeom prst="rect">
            <a:avLst/>
          </a:prstGeom>
        </p:spPr>
      </p:pic>
    </p:spTree>
    <p:extLst>
      <p:ext uri="{BB962C8B-B14F-4D97-AF65-F5344CB8AC3E}">
        <p14:creationId xmlns:p14="http://schemas.microsoft.com/office/powerpoint/2010/main" val="275463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49600"/>
            <a:ext cx="12192000" cy="2859314"/>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0" y="2349100"/>
            <a:ext cx="6874933" cy="1107996"/>
          </a:xfrm>
          <a:prstGeom prst="rect">
            <a:avLst/>
          </a:prstGeom>
          <a:noFill/>
        </p:spPr>
        <p:txBody>
          <a:bodyPr wrap="square" rtlCol="0">
            <a:spAutoFit/>
          </a:bodyPr>
          <a:lstStyle/>
          <a:p>
            <a:r>
              <a:rPr lang="en-US" sz="6600" b="1" dirty="0">
                <a:solidFill>
                  <a:srgbClr val="006CA7"/>
                </a:solidFill>
                <a:latin typeface="Roboto" charset="0"/>
                <a:ea typeface="Roboto" charset="0"/>
                <a:cs typeface="Roboto" charset="0"/>
              </a:rPr>
              <a:t>CHAPTER 2</a:t>
            </a:r>
          </a:p>
        </p:txBody>
      </p:sp>
      <p:sp>
        <p:nvSpPr>
          <p:cNvPr id="6" name="TextBox 5"/>
          <p:cNvSpPr txBox="1"/>
          <p:nvPr/>
        </p:nvSpPr>
        <p:spPr>
          <a:xfrm>
            <a:off x="431799" y="2923859"/>
            <a:ext cx="10930468" cy="1015663"/>
          </a:xfrm>
          <a:prstGeom prst="rect">
            <a:avLst/>
          </a:prstGeom>
          <a:noFill/>
        </p:spPr>
        <p:txBody>
          <a:bodyPr wrap="square" rtlCol="0">
            <a:spAutoFit/>
          </a:bodyPr>
          <a:lstStyle/>
          <a:p>
            <a:r>
              <a:rPr lang="en-US" sz="6000" dirty="0">
                <a:solidFill>
                  <a:schemeClr val="bg1"/>
                </a:solidFill>
                <a:latin typeface="Roboto Light" charset="0"/>
                <a:ea typeface="Roboto Light" charset="0"/>
                <a:cs typeface="Roboto Light" charset="0"/>
              </a:rPr>
              <a:t>Psychological Science</a:t>
            </a:r>
          </a:p>
        </p:txBody>
      </p:sp>
    </p:spTree>
    <p:extLst>
      <p:ext uri="{BB962C8B-B14F-4D97-AF65-F5344CB8AC3E}">
        <p14:creationId xmlns:p14="http://schemas.microsoft.com/office/powerpoint/2010/main" val="7371470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31134"/>
            <a:ext cx="9284842" cy="1024699"/>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3" name="Diagram 2">
            <a:extLst>
              <a:ext uri="{FF2B5EF4-FFF2-40B4-BE49-F238E27FC236}">
                <a16:creationId xmlns:a16="http://schemas.microsoft.com/office/drawing/2014/main" id="{E0B35260-32A9-49F2-995C-85880AB3E227}"/>
              </a:ext>
            </a:extLst>
          </p:cNvPr>
          <p:cNvGraphicFramePr/>
          <p:nvPr>
            <p:extLst>
              <p:ext uri="{D42A27DB-BD31-4B8C-83A1-F6EECF244321}">
                <p14:modId xmlns:p14="http://schemas.microsoft.com/office/powerpoint/2010/main" val="3189303996"/>
              </p:ext>
            </p:extLst>
          </p:nvPr>
        </p:nvGraphicFramePr>
        <p:xfrm>
          <a:off x="1066800" y="2137410"/>
          <a:ext cx="4865360" cy="3886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Rectangle 3">
            <a:extLst>
              <a:ext uri="{FF2B5EF4-FFF2-40B4-BE49-F238E27FC236}">
                <a16:creationId xmlns:a16="http://schemas.microsoft.com/office/drawing/2014/main" id="{F43950F7-9B00-41D1-B782-E2A2F87403A7}"/>
              </a:ext>
            </a:extLst>
          </p:cNvPr>
          <p:cNvSpPr/>
          <p:nvPr/>
        </p:nvSpPr>
        <p:spPr>
          <a:xfrm>
            <a:off x="6214110" y="2507456"/>
            <a:ext cx="4911090" cy="2246769"/>
          </a:xfrm>
          <a:prstGeom prst="rect">
            <a:avLst/>
          </a:prstGeom>
        </p:spPr>
        <p:txBody>
          <a:bodyPr wrap="square">
            <a:spAutoFit/>
          </a:bodyPr>
          <a:lstStyle/>
          <a:p>
            <a:r>
              <a:rPr lang="en-US" sz="2800" dirty="0">
                <a:latin typeface="Roboto Light"/>
              </a:rPr>
              <a:t>Experimental Research</a:t>
            </a:r>
          </a:p>
          <a:p>
            <a:endParaRPr lang="en-US" sz="1000" dirty="0">
              <a:latin typeface="Roboto Light"/>
            </a:endParaRPr>
          </a:p>
          <a:p>
            <a:pPr marL="342900" indent="-342900">
              <a:buFont typeface="Arial" panose="020B0604020202020204" pitchFamily="34" charset="0"/>
              <a:buChar char="•"/>
            </a:pPr>
            <a:r>
              <a:rPr lang="en-US" sz="2000" dirty="0">
                <a:latin typeface="Roboto Light"/>
              </a:rPr>
              <a:t>Experimental research allows more definite cause-and-effect conclusions.</a:t>
            </a:r>
          </a:p>
          <a:p>
            <a:endParaRPr lang="en-US" sz="2000" dirty="0">
              <a:latin typeface="Roboto Light"/>
            </a:endParaRPr>
          </a:p>
          <a:p>
            <a:pPr marL="342900" indent="-342900">
              <a:buFont typeface="Arial" panose="020B0604020202020204" pitchFamily="34" charset="0"/>
              <a:buChar char="•"/>
            </a:pPr>
            <a:r>
              <a:rPr lang="en-US" sz="2000" dirty="0">
                <a:latin typeface="Roboto Light"/>
              </a:rPr>
              <a:t>The variables of interest are called the independent and dependent variables.</a:t>
            </a:r>
          </a:p>
        </p:txBody>
      </p:sp>
    </p:spTree>
    <p:extLst>
      <p:ext uri="{BB962C8B-B14F-4D97-AF65-F5344CB8AC3E}">
        <p14:creationId xmlns:p14="http://schemas.microsoft.com/office/powerpoint/2010/main" val="40881957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31134"/>
            <a:ext cx="9284842" cy="1024699"/>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6" name="Rectangle 5">
            <a:extLst>
              <a:ext uri="{FF2B5EF4-FFF2-40B4-BE49-F238E27FC236}">
                <a16:creationId xmlns:a16="http://schemas.microsoft.com/office/drawing/2014/main" id="{379D6CDE-FCE6-4198-A8D7-070D5879782E}"/>
              </a:ext>
            </a:extLst>
          </p:cNvPr>
          <p:cNvSpPr/>
          <p:nvPr/>
        </p:nvSpPr>
        <p:spPr>
          <a:xfrm>
            <a:off x="6004560" y="2137678"/>
            <a:ext cx="5120640" cy="3508653"/>
          </a:xfrm>
          <a:prstGeom prst="rect">
            <a:avLst/>
          </a:prstGeom>
        </p:spPr>
        <p:txBody>
          <a:bodyPr wrap="square">
            <a:spAutoFit/>
          </a:bodyPr>
          <a:lstStyle/>
          <a:p>
            <a:r>
              <a:rPr lang="en-US" sz="2800" dirty="0">
                <a:latin typeface="Roboto Light"/>
              </a:rPr>
              <a:t>Experimental Research</a:t>
            </a:r>
          </a:p>
          <a:p>
            <a:endParaRPr lang="en-US" sz="1000" dirty="0">
              <a:latin typeface="Roboto Light"/>
            </a:endParaRPr>
          </a:p>
          <a:p>
            <a:pPr marL="285750" indent="-285750">
              <a:buFont typeface="Arial" panose="020B0604020202020204" pitchFamily="34" charset="0"/>
              <a:buChar char="•"/>
            </a:pPr>
            <a:r>
              <a:rPr lang="en-US" sz="2000" dirty="0">
                <a:latin typeface="Roboto Light"/>
              </a:rPr>
              <a:t>Two advantages of the experimental research design are:</a:t>
            </a:r>
          </a:p>
          <a:p>
            <a:pPr marL="742950" lvl="1" indent="-285750">
              <a:buFont typeface="Arial" panose="020B0604020202020204" pitchFamily="34" charset="0"/>
              <a:buChar char="•"/>
            </a:pPr>
            <a:r>
              <a:rPr lang="en-US" dirty="0">
                <a:latin typeface="Roboto Light"/>
              </a:rPr>
              <a:t>the independent variable (the experimental manipulation) occurs prior to the measured dependent variable </a:t>
            </a:r>
          </a:p>
          <a:p>
            <a:pPr lvl="1"/>
            <a:endParaRPr lang="en-US" dirty="0">
              <a:latin typeface="Roboto Light"/>
            </a:endParaRPr>
          </a:p>
          <a:p>
            <a:pPr marL="742950" lvl="1" indent="-285750">
              <a:buFont typeface="Arial" panose="020B0604020202020204" pitchFamily="34" charset="0"/>
              <a:buChar char="•"/>
            </a:pPr>
            <a:r>
              <a:rPr lang="en-US" dirty="0">
                <a:latin typeface="Roboto Light"/>
              </a:rPr>
              <a:t>the creation of initial equivalence between the conditions of the experiment (in this case by using random </a:t>
            </a:r>
            <a:br>
              <a:rPr lang="en-US" dirty="0">
                <a:latin typeface="Roboto Light"/>
              </a:rPr>
            </a:br>
            <a:r>
              <a:rPr lang="en-US" dirty="0">
                <a:latin typeface="Roboto Light"/>
              </a:rPr>
              <a:t>assignment to conditions)</a:t>
            </a:r>
          </a:p>
        </p:txBody>
      </p:sp>
      <p:pic>
        <p:nvPicPr>
          <p:cNvPr id="7" name="Picture 6">
            <a:extLst>
              <a:ext uri="{FF2B5EF4-FFF2-40B4-BE49-F238E27FC236}">
                <a16:creationId xmlns:a16="http://schemas.microsoft.com/office/drawing/2014/main" id="{83312F9D-73E3-4544-A398-514E2AF0814F}"/>
              </a:ext>
            </a:extLst>
          </p:cNvPr>
          <p:cNvPicPr>
            <a:picLocks noChangeAspect="1"/>
          </p:cNvPicPr>
          <p:nvPr/>
        </p:nvPicPr>
        <p:blipFill>
          <a:blip r:embed="rId4"/>
          <a:stretch>
            <a:fillRect/>
          </a:stretch>
        </p:blipFill>
        <p:spPr>
          <a:xfrm>
            <a:off x="1066800" y="2368618"/>
            <a:ext cx="4481170" cy="2554330"/>
          </a:xfrm>
          <a:prstGeom prst="rect">
            <a:avLst/>
          </a:prstGeom>
        </p:spPr>
      </p:pic>
    </p:spTree>
    <p:extLst>
      <p:ext uri="{BB962C8B-B14F-4D97-AF65-F5344CB8AC3E}">
        <p14:creationId xmlns:p14="http://schemas.microsoft.com/office/powerpoint/2010/main" val="698134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sp>
        <p:nvSpPr>
          <p:cNvPr id="3" name="Subtitle 2"/>
          <p:cNvSpPr>
            <a:spLocks noGrp="1"/>
          </p:cNvSpPr>
          <p:nvPr>
            <p:ph type="subTitle" idx="4294967295"/>
          </p:nvPr>
        </p:nvSpPr>
        <p:spPr>
          <a:xfrm>
            <a:off x="1185860" y="1904710"/>
            <a:ext cx="9939340" cy="4588687"/>
          </a:xfrm>
          <a:prstGeom prst="rect">
            <a:avLst/>
          </a:prstGeom>
        </p:spPr>
        <p:txBody>
          <a:bodyPr>
            <a:normAutofit fontScale="92500" lnSpcReduction="20000"/>
          </a:bodyPr>
          <a:lstStyle/>
          <a:p>
            <a:pPr marL="0" indent="0">
              <a:buNone/>
            </a:pPr>
            <a:r>
              <a:rPr lang="en-US" sz="2600" dirty="0">
                <a:latin typeface="Roboto Light" charset="0"/>
                <a:ea typeface="Roboto Light" charset="0"/>
                <a:cs typeface="Roboto Light" charset="0"/>
              </a:rPr>
              <a:t>Key Takeaways</a:t>
            </a:r>
          </a:p>
          <a:p>
            <a:r>
              <a:rPr lang="en-US" sz="2600" dirty="0">
                <a:latin typeface="Roboto Light" charset="0"/>
                <a:ea typeface="Roboto Light" charset="0"/>
                <a:cs typeface="Roboto Light" charset="0"/>
              </a:rPr>
              <a:t>Descriptive, correlational and experimental research designs are used to collect and analyze data.  	</a:t>
            </a:r>
          </a:p>
          <a:p>
            <a:pPr marL="0" indent="0">
              <a:buNone/>
            </a:pPr>
            <a:endParaRPr lang="en-US" sz="2600" dirty="0">
              <a:latin typeface="Roboto Light" charset="0"/>
              <a:ea typeface="Roboto Light" charset="0"/>
              <a:cs typeface="Roboto Light" charset="0"/>
            </a:endParaRPr>
          </a:p>
          <a:p>
            <a:r>
              <a:rPr lang="en-US" sz="2600" dirty="0">
                <a:latin typeface="Roboto Light" charset="0"/>
                <a:ea typeface="Roboto Light" charset="0"/>
                <a:cs typeface="Roboto Light" charset="0"/>
              </a:rPr>
              <a:t>Descriptive designs include case studies, surveys, and naturalistic observation. These designs give a picture of the current thoughts, feelings or behaviors in a group of people. Descriptive research is summarized using descriptive statistics.</a:t>
            </a:r>
          </a:p>
          <a:p>
            <a:pPr marL="0" indent="0">
              <a:buNone/>
            </a:pPr>
            <a:endParaRPr lang="en-US" sz="2600" dirty="0">
              <a:latin typeface="Roboto Light" charset="0"/>
              <a:ea typeface="Roboto Light" charset="0"/>
              <a:cs typeface="Roboto Light" charset="0"/>
            </a:endParaRPr>
          </a:p>
          <a:p>
            <a:r>
              <a:rPr lang="en-US" sz="2600" dirty="0">
                <a:latin typeface="Roboto Light" charset="0"/>
                <a:ea typeface="Roboto Light" charset="0"/>
                <a:cs typeface="Roboto Light" charset="0"/>
              </a:rPr>
              <a:t>Correlational designs measure two or more variables and assess </a:t>
            </a:r>
            <a:br>
              <a:rPr lang="en-US" sz="2600" dirty="0">
                <a:latin typeface="Roboto Light" charset="0"/>
                <a:ea typeface="Roboto Light" charset="0"/>
                <a:cs typeface="Roboto Light" charset="0"/>
              </a:rPr>
            </a:br>
            <a:r>
              <a:rPr lang="en-US" sz="2600" dirty="0">
                <a:latin typeface="Roboto Light" charset="0"/>
                <a:ea typeface="Roboto Light" charset="0"/>
                <a:cs typeface="Roboto Light" charset="0"/>
              </a:rPr>
              <a:t>relationships between or among them. The variables may be </a:t>
            </a:r>
            <a:br>
              <a:rPr lang="en-US" sz="2600" dirty="0">
                <a:latin typeface="Roboto Light" charset="0"/>
                <a:ea typeface="Roboto Light" charset="0"/>
                <a:cs typeface="Roboto Light" charset="0"/>
              </a:rPr>
            </a:br>
            <a:r>
              <a:rPr lang="en-US" sz="2600" dirty="0">
                <a:latin typeface="Roboto Light" charset="0"/>
                <a:ea typeface="Roboto Light" charset="0"/>
                <a:cs typeface="Roboto Light" charset="0"/>
              </a:rPr>
              <a:t>presented on a scatterplot to show the relationships. The </a:t>
            </a:r>
            <a:br>
              <a:rPr lang="en-US" sz="2600" dirty="0">
                <a:latin typeface="Roboto Light" charset="0"/>
                <a:ea typeface="Roboto Light" charset="0"/>
                <a:cs typeface="Roboto Light" charset="0"/>
              </a:rPr>
            </a:br>
            <a:r>
              <a:rPr lang="en-US" sz="2600" dirty="0">
                <a:latin typeface="Roboto Light" charset="0"/>
                <a:ea typeface="Roboto Light" charset="0"/>
                <a:cs typeface="Roboto Light" charset="0"/>
              </a:rPr>
              <a:t>Pearson Correlation Coefficient (</a:t>
            </a:r>
            <a:r>
              <a:rPr lang="en-US" sz="2600" i="1" dirty="0">
                <a:latin typeface="Roboto Light" charset="0"/>
                <a:ea typeface="Roboto Light" charset="0"/>
                <a:cs typeface="Roboto Light" charset="0"/>
              </a:rPr>
              <a:t>r</a:t>
            </a:r>
            <a:r>
              <a:rPr lang="en-US" sz="2600" dirty="0">
                <a:latin typeface="Roboto Light" charset="0"/>
                <a:ea typeface="Roboto Light" charset="0"/>
                <a:cs typeface="Roboto Light" charset="0"/>
              </a:rPr>
              <a:t>) is a measure of the strength </a:t>
            </a:r>
            <a:br>
              <a:rPr lang="en-US" sz="2600" dirty="0">
                <a:latin typeface="Roboto Light" charset="0"/>
                <a:ea typeface="Roboto Light" charset="0"/>
                <a:cs typeface="Roboto Light" charset="0"/>
              </a:rPr>
            </a:br>
            <a:r>
              <a:rPr lang="en-US" sz="2600" dirty="0">
                <a:latin typeface="Roboto Light" charset="0"/>
                <a:ea typeface="Roboto Light" charset="0"/>
                <a:cs typeface="Roboto Light" charset="0"/>
              </a:rPr>
              <a:t>of the linear relationship between two variables.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884307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Descriptive, Correlational, and Experimental Research Designs</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pPr marL="0" indent="0">
              <a:buNone/>
            </a:pPr>
            <a:r>
              <a:rPr lang="en-US" sz="2400" dirty="0">
                <a:latin typeface="Roboto Light" charset="0"/>
                <a:ea typeface="Roboto Light" charset="0"/>
                <a:cs typeface="Roboto Light" charset="0"/>
              </a:rPr>
              <a:t>Key Takeaways, continued</a:t>
            </a:r>
          </a:p>
          <a:p>
            <a:r>
              <a:rPr lang="en-US" sz="2400" dirty="0">
                <a:latin typeface="Roboto Light" charset="0"/>
                <a:ea typeface="Roboto Light" charset="0"/>
                <a:cs typeface="Roboto Light" charset="0"/>
              </a:rPr>
              <a:t>Common-causal variables may cause both the predictor and outcome variable in a correlational design, producing a spurious relationship and making it impossible to draw causal conclusions.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Experimental research involves the manipulation of an independent variable and the measurement of a dependent variable. Random assignment to conditions is normally used to create initial equivalence between the groups, allowing researchers to draw causal conclusions.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075104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pPr marL="0" indent="0">
              <a:buNone/>
            </a:pPr>
            <a:r>
              <a:rPr lang="en-US" sz="2400" dirty="0">
                <a:latin typeface="Roboto Light" charset="0"/>
                <a:ea typeface="Roboto Light" charset="0"/>
                <a:cs typeface="Roboto Light" charset="0"/>
              </a:rPr>
              <a:t>Learning Objectives:</a:t>
            </a:r>
          </a:p>
          <a:p>
            <a:pPr marL="457200" indent="-457200">
              <a:buFont typeface="+mj-lt"/>
              <a:buAutoNum type="arabicPeriod"/>
            </a:pPr>
            <a:r>
              <a:rPr lang="en-US" sz="2400" dirty="0">
                <a:latin typeface="Roboto Light" charset="0"/>
                <a:ea typeface="Roboto Light" charset="0"/>
                <a:cs typeface="Roboto Light" charset="0"/>
              </a:rPr>
              <a:t>Outline the four potential threats to the validity of research and discuss how they may make it difficult to accurately interpret research findings. </a:t>
            </a:r>
          </a:p>
          <a:p>
            <a:pPr marL="457200" indent="-457200">
              <a:buFont typeface="+mj-lt"/>
              <a:buAutoNum type="arabicPeriod"/>
            </a:pPr>
            <a:r>
              <a:rPr lang="en-US" sz="2400" dirty="0">
                <a:latin typeface="Roboto Light" charset="0"/>
                <a:ea typeface="Roboto Light" charset="0"/>
                <a:cs typeface="Roboto Light" charset="0"/>
              </a:rPr>
              <a:t>Describe how confounding may reduce the internal validity of an experiment.</a:t>
            </a:r>
          </a:p>
          <a:p>
            <a:pPr marL="457200" indent="-457200">
              <a:buFont typeface="+mj-lt"/>
              <a:buAutoNum type="arabicPeriod"/>
            </a:pPr>
            <a:r>
              <a:rPr lang="en-US" sz="2400" dirty="0">
                <a:latin typeface="Roboto Light" charset="0"/>
                <a:ea typeface="Roboto Light" charset="0"/>
                <a:cs typeface="Roboto Light" charset="0"/>
              </a:rPr>
              <a:t>Explain how generalization, replication, and meta-analyses are used to assess the external validity of research findings.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679059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pic>
        <p:nvPicPr>
          <p:cNvPr id="4" name="Picture 3">
            <a:extLst>
              <a:ext uri="{FF2B5EF4-FFF2-40B4-BE49-F238E27FC236}">
                <a16:creationId xmlns:a16="http://schemas.microsoft.com/office/drawing/2014/main" id="{E2E8B94C-1BE0-4801-BEAE-4766EC813CC7}"/>
              </a:ext>
            </a:extLst>
          </p:cNvPr>
          <p:cNvPicPr>
            <a:picLocks noChangeAspect="1"/>
          </p:cNvPicPr>
          <p:nvPr/>
        </p:nvPicPr>
        <p:blipFill>
          <a:blip r:embed="rId4"/>
          <a:stretch>
            <a:fillRect/>
          </a:stretch>
        </p:blipFill>
        <p:spPr>
          <a:xfrm>
            <a:off x="3013885" y="1863090"/>
            <a:ext cx="6164230" cy="4434840"/>
          </a:xfrm>
          <a:prstGeom prst="rect">
            <a:avLst/>
          </a:prstGeom>
        </p:spPr>
      </p:pic>
    </p:spTree>
    <p:extLst>
      <p:ext uri="{BB962C8B-B14F-4D97-AF65-F5344CB8AC3E}">
        <p14:creationId xmlns:p14="http://schemas.microsoft.com/office/powerpoint/2010/main" val="17039887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Construct validity:</a:t>
            </a:r>
            <a:r>
              <a:rPr lang="en-US" sz="2400" dirty="0">
                <a:latin typeface="Roboto Light" charset="0"/>
                <a:ea typeface="Roboto Light" charset="0"/>
                <a:cs typeface="Roboto Light" charset="0"/>
              </a:rPr>
              <a:t> the extent to which the variables used in the research adequately assess the conceptual variables they were designed to measure</a:t>
            </a:r>
          </a:p>
          <a:p>
            <a:pPr lvl="1"/>
            <a:r>
              <a:rPr lang="en-US" sz="2000" dirty="0">
                <a:latin typeface="Roboto Light" charset="0"/>
                <a:ea typeface="Roboto Light" charset="0"/>
                <a:cs typeface="Roboto Light" charset="0"/>
              </a:rPr>
              <a:t>Construct validity requires that measures be </a:t>
            </a:r>
            <a:r>
              <a:rPr lang="en-US" sz="2000" b="1" dirty="0">
                <a:solidFill>
                  <a:srgbClr val="006CA7"/>
                </a:solidFill>
                <a:latin typeface="Roboto Light" charset="0"/>
                <a:ea typeface="Roboto Light" charset="0"/>
                <a:cs typeface="Roboto Light" charset="0"/>
              </a:rPr>
              <a:t>reliable</a:t>
            </a:r>
            <a:r>
              <a:rPr lang="en-US" sz="2000" dirty="0">
                <a:latin typeface="Roboto Light" charset="0"/>
                <a:ea typeface="Roboto Light" charset="0"/>
                <a:cs typeface="Roboto Light" charset="0"/>
              </a:rPr>
              <a:t>, or consistent.</a:t>
            </a:r>
          </a:p>
          <a:p>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4493335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Statistical conclusion validity:</a:t>
            </a:r>
            <a:r>
              <a:rPr lang="en-US" sz="2400" dirty="0">
                <a:latin typeface="Roboto Light" charset="0"/>
                <a:ea typeface="Roboto Light" charset="0"/>
                <a:cs typeface="Roboto Light" charset="0"/>
              </a:rPr>
              <a:t> the extent to which the researcher has drawn appropriate statistical inferences about the data</a:t>
            </a:r>
          </a:p>
          <a:p>
            <a:pPr lvl="1"/>
            <a:r>
              <a:rPr lang="en-US" sz="2000" b="1" dirty="0">
                <a:solidFill>
                  <a:srgbClr val="006CA7"/>
                </a:solidFill>
                <a:latin typeface="Roboto Light" charset="0"/>
                <a:ea typeface="Roboto Light" charset="0"/>
                <a:cs typeface="Roboto Light" charset="0"/>
              </a:rPr>
              <a:t>statistical significance:</a:t>
            </a:r>
            <a:r>
              <a:rPr lang="en-US" sz="2000" dirty="0">
                <a:latin typeface="Roboto Light" charset="0"/>
                <a:ea typeface="Roboto Light" charset="0"/>
                <a:cs typeface="Roboto Light" charset="0"/>
              </a:rPr>
              <a:t> the confidence with which a researcher can conclude that the data do not reflect chance or random error</a:t>
            </a:r>
          </a:p>
          <a:p>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7209416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Internal validity:</a:t>
            </a:r>
            <a:r>
              <a:rPr lang="en-US" sz="2400" dirty="0">
                <a:latin typeface="Roboto Light" charset="0"/>
                <a:ea typeface="Roboto Light" charset="0"/>
                <a:cs typeface="Roboto Light" charset="0"/>
              </a:rPr>
              <a:t> extent to which we can trust the conclusions that have been drawn about the causal relationship between the independent and dependent variables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2396541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4" name="Diagram 3">
            <a:extLst>
              <a:ext uri="{FF2B5EF4-FFF2-40B4-BE49-F238E27FC236}">
                <a16:creationId xmlns:a16="http://schemas.microsoft.com/office/drawing/2014/main" id="{CB7D43F1-2A4E-4C59-9DE5-725308700F6C}"/>
              </a:ext>
            </a:extLst>
          </p:cNvPr>
          <p:cNvGraphicFramePr/>
          <p:nvPr>
            <p:extLst>
              <p:ext uri="{D42A27DB-BD31-4B8C-83A1-F6EECF244321}">
                <p14:modId xmlns:p14="http://schemas.microsoft.com/office/powerpoint/2010/main" val="1791089303"/>
              </p:ext>
            </p:extLst>
          </p:nvPr>
        </p:nvGraphicFramePr>
        <p:xfrm>
          <a:off x="1495195" y="1589136"/>
          <a:ext cx="9201610" cy="48581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7283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06871"/>
            <a:ext cx="9284842" cy="473225"/>
          </a:xfrm>
          <a:prstGeom prst="rect">
            <a:avLst/>
          </a:prstGeom>
        </p:spPr>
        <p:txBody>
          <a:bodyPr>
            <a:noAutofit/>
          </a:bodyPr>
          <a:lstStyle/>
          <a:p>
            <a:r>
              <a:rPr lang="en-US" sz="3200" dirty="0">
                <a:latin typeface="Roboto" charset="0"/>
                <a:ea typeface="Roboto" charset="0"/>
                <a:cs typeface="Roboto" charset="0"/>
              </a:rPr>
              <a:t>Psychological Science</a:t>
            </a:r>
          </a:p>
        </p:txBody>
      </p:sp>
      <p:sp>
        <p:nvSpPr>
          <p:cNvPr id="3" name="Subtitle 2"/>
          <p:cNvSpPr>
            <a:spLocks noGrp="1"/>
          </p:cNvSpPr>
          <p:nvPr>
            <p:ph type="subTitle" idx="4294967295"/>
          </p:nvPr>
        </p:nvSpPr>
        <p:spPr>
          <a:xfrm>
            <a:off x="1185860" y="1904710"/>
            <a:ext cx="9939340" cy="3615979"/>
          </a:xfrm>
          <a:prstGeom prst="rect">
            <a:avLst/>
          </a:prstGeom>
        </p:spPr>
        <p:txBody>
          <a:bodyPr>
            <a:normAutofit/>
          </a:bodyPr>
          <a:lstStyle/>
          <a:p>
            <a:pPr marL="342900" indent="-342900">
              <a:buFont typeface="Arial" charset="0"/>
              <a:buChar char="•"/>
            </a:pPr>
            <a:r>
              <a:rPr lang="en-US" sz="2400" dirty="0">
                <a:latin typeface="Roboto Light" charset="0"/>
                <a:ea typeface="Roboto Light" charset="0"/>
                <a:cs typeface="Roboto Light" charset="0"/>
              </a:rPr>
              <a:t>Psychologists Use the Scientific Method to Guide their Research</a:t>
            </a:r>
          </a:p>
          <a:p>
            <a:pPr marL="342900" indent="-342900">
              <a:buFont typeface="Arial" charset="0"/>
              <a:buChar char="•"/>
            </a:pPr>
            <a:r>
              <a:rPr lang="en-US" sz="2400" dirty="0">
                <a:latin typeface="Roboto Light" charset="0"/>
                <a:ea typeface="Roboto Light" charset="0"/>
                <a:cs typeface="Roboto Light" charset="0"/>
              </a:rPr>
              <a:t>Psychologists Use Descriptive, Correlational, and Experimental Research Designs to Understand Behavior</a:t>
            </a:r>
          </a:p>
          <a:p>
            <a:pPr marL="342900" indent="-342900">
              <a:buFont typeface="Arial" charset="0"/>
              <a:buChar char="•"/>
            </a:pPr>
            <a:r>
              <a:rPr lang="en-US" sz="2400" dirty="0">
                <a:latin typeface="Roboto Light" charset="0"/>
                <a:ea typeface="Roboto Light" charset="0"/>
                <a:cs typeface="Roboto Light" charset="0"/>
              </a:rPr>
              <a:t>You Can Be an Informed Consumer of Psychological Research</a:t>
            </a:r>
          </a:p>
          <a:p>
            <a:pPr marL="0" indent="0" algn="l">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b="1" dirty="0">
                <a:solidFill>
                  <a:srgbClr val="006CA7"/>
                </a:solidFill>
                <a:latin typeface="Roboto Light" charset="0"/>
                <a:ea typeface="Roboto Light" charset="0"/>
                <a:cs typeface="Roboto Light" charset="0"/>
              </a:rPr>
              <a:t>External validity:</a:t>
            </a:r>
            <a:r>
              <a:rPr lang="en-US" sz="2400" dirty="0">
                <a:latin typeface="Roboto Light" charset="0"/>
                <a:ea typeface="Roboto Light" charset="0"/>
                <a:cs typeface="Roboto Light" charset="0"/>
              </a:rPr>
              <a:t> extent to which the results of research can be generalized beyond the specific way the original experiment was conducted</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518938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391831"/>
            <a:ext cx="9284842" cy="903305"/>
          </a:xfrm>
          <a:prstGeom prst="rect">
            <a:avLst/>
          </a:prstGeom>
        </p:spPr>
        <p:txBody>
          <a:bodyPr>
            <a:noAutofit/>
          </a:bodyPr>
          <a:lstStyle/>
          <a:p>
            <a:r>
              <a:rPr lang="en-US" sz="3200" dirty="0">
                <a:latin typeface="Roboto" charset="0"/>
                <a:ea typeface="Roboto" charset="0"/>
                <a:cs typeface="Roboto" charset="0"/>
              </a:rPr>
              <a:t>You Can Be An Informed Consumer of Psychological Research</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3" name="Diagram 2">
            <a:extLst>
              <a:ext uri="{FF2B5EF4-FFF2-40B4-BE49-F238E27FC236}">
                <a16:creationId xmlns:a16="http://schemas.microsoft.com/office/drawing/2014/main" id="{368B0685-527A-49D5-B8CA-0AB8AACD29A9}"/>
              </a:ext>
            </a:extLst>
          </p:cNvPr>
          <p:cNvGraphicFramePr/>
          <p:nvPr>
            <p:extLst>
              <p:ext uri="{D42A27DB-BD31-4B8C-83A1-F6EECF244321}">
                <p14:modId xmlns:p14="http://schemas.microsoft.com/office/powerpoint/2010/main" val="1644302955"/>
              </p:ext>
            </p:extLst>
          </p:nvPr>
        </p:nvGraphicFramePr>
        <p:xfrm>
          <a:off x="2127821" y="1661576"/>
          <a:ext cx="7936358" cy="46161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16661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86287"/>
            <a:ext cx="9284842" cy="514394"/>
          </a:xfrm>
          <a:prstGeom prst="rect">
            <a:avLst/>
          </a:prstGeom>
        </p:spPr>
        <p:txBody>
          <a:bodyPr>
            <a:noAutofit/>
          </a:bodyPr>
          <a:lstStyle/>
          <a:p>
            <a:r>
              <a:rPr lang="en-US" sz="3200" dirty="0">
                <a:latin typeface="Roboto" charset="0"/>
                <a:ea typeface="Roboto" charset="0"/>
                <a:cs typeface="Roboto" charset="0"/>
              </a:rPr>
              <a:t>An Informed Consumer of Psychological Research</a:t>
            </a:r>
          </a:p>
        </p:txBody>
      </p:sp>
      <p:sp>
        <p:nvSpPr>
          <p:cNvPr id="3" name="Subtitle 2"/>
          <p:cNvSpPr>
            <a:spLocks noGrp="1"/>
          </p:cNvSpPr>
          <p:nvPr>
            <p:ph type="subTitle" idx="4294967295"/>
          </p:nvPr>
        </p:nvSpPr>
        <p:spPr>
          <a:xfrm>
            <a:off x="1185860" y="1904710"/>
            <a:ext cx="9939340" cy="4658136"/>
          </a:xfrm>
          <a:prstGeom prst="rect">
            <a:avLst/>
          </a:prstGeom>
        </p:spPr>
        <p:txBody>
          <a:bodyPr>
            <a:normAutofit/>
          </a:bodyPr>
          <a:lstStyle/>
          <a:p>
            <a:pPr marL="0" indent="0">
              <a:buNone/>
            </a:pPr>
            <a:r>
              <a:rPr lang="en-US" sz="2400" dirty="0">
                <a:latin typeface="Roboto Light" charset="0"/>
                <a:ea typeface="Roboto Light" charset="0"/>
                <a:cs typeface="Roboto Light" charset="0"/>
              </a:rPr>
              <a:t>Key Takeaways</a:t>
            </a:r>
          </a:p>
          <a:p>
            <a:r>
              <a:rPr lang="en-US" sz="2400" dirty="0">
                <a:latin typeface="Roboto Light" charset="0"/>
                <a:ea typeface="Roboto Light" charset="0"/>
                <a:cs typeface="Roboto Light" charset="0"/>
              </a:rPr>
              <a:t>Research is said to be valid when the conclusions drawn by the researcher are legitimate. Because all research has the potential to be invalid, no research ever “proves” a theory or research hypothesis.</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Construct validity, statistical conclusion validity, internal validity, and external validity are all types of validity that people who read and interpret research need to be aware of.</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Construct validity refers to the assurance that the measured variables adequately measure the conceptual variables.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576478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16161"/>
            <a:ext cx="9284842" cy="454645"/>
          </a:xfrm>
          <a:prstGeom prst="rect">
            <a:avLst/>
          </a:prstGeom>
        </p:spPr>
        <p:txBody>
          <a:bodyPr>
            <a:noAutofit/>
          </a:bodyPr>
          <a:lstStyle/>
          <a:p>
            <a:r>
              <a:rPr lang="en-US" sz="3200" dirty="0">
                <a:latin typeface="Roboto" charset="0"/>
                <a:ea typeface="Roboto" charset="0"/>
                <a:cs typeface="Roboto" charset="0"/>
              </a:rPr>
              <a:t>An Informed Consumer of Psychological Research</a:t>
            </a:r>
          </a:p>
        </p:txBody>
      </p:sp>
      <p:sp>
        <p:nvSpPr>
          <p:cNvPr id="3" name="Subtitle 2"/>
          <p:cNvSpPr>
            <a:spLocks noGrp="1"/>
          </p:cNvSpPr>
          <p:nvPr>
            <p:ph type="subTitle" idx="4294967295"/>
          </p:nvPr>
        </p:nvSpPr>
        <p:spPr>
          <a:xfrm>
            <a:off x="1185860" y="1904710"/>
            <a:ext cx="9939340" cy="4426642"/>
          </a:xfrm>
          <a:prstGeom prst="rect">
            <a:avLst/>
          </a:prstGeom>
        </p:spPr>
        <p:txBody>
          <a:bodyPr>
            <a:normAutofit/>
          </a:bodyPr>
          <a:lstStyle/>
          <a:p>
            <a:pPr marL="0" indent="0">
              <a:buNone/>
            </a:pPr>
            <a:r>
              <a:rPr lang="en-US" sz="2400" dirty="0">
                <a:latin typeface="Roboto Light" charset="0"/>
                <a:ea typeface="Roboto Light" charset="0"/>
                <a:cs typeface="Roboto Light" charset="0"/>
              </a:rPr>
              <a:t>Key Takeaways, continued</a:t>
            </a:r>
          </a:p>
          <a:p>
            <a:r>
              <a:rPr lang="en-US" sz="2400" dirty="0">
                <a:latin typeface="Roboto Light" charset="0"/>
                <a:ea typeface="Roboto Light" charset="0"/>
                <a:cs typeface="Roboto Light" charset="0"/>
              </a:rPr>
              <a:t>Statistical conclusion validity refers to the assurance that inferences about statistical significance are appropriate.</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Internal validity refers to the assurance that the independent variable has caused the dependent variable. Internal validity is greater when confounding variables are reduced or eliminated.</a:t>
            </a:r>
          </a:p>
          <a:p>
            <a:pPr marL="0" indent="0">
              <a:buNone/>
            </a:pPr>
            <a:endParaRPr lang="en-US" sz="2400" dirty="0">
              <a:latin typeface="Roboto Light" charset="0"/>
              <a:ea typeface="Roboto Light" charset="0"/>
              <a:cs typeface="Roboto Light" charset="0"/>
            </a:endParaRPr>
          </a:p>
          <a:p>
            <a:r>
              <a:rPr lang="en-US" sz="2400" dirty="0">
                <a:latin typeface="Roboto Light" charset="0"/>
                <a:ea typeface="Roboto Light" charset="0"/>
                <a:cs typeface="Roboto Light" charset="0"/>
              </a:rPr>
              <a:t>External validity is greater when effects can be replicated across different manipulations, measures and populations.  Scientists use meta-analyses to better understand the external validity of research.</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2431564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06871"/>
            <a:ext cx="9284842" cy="473225"/>
          </a:xfrm>
          <a:prstGeom prst="rect">
            <a:avLst/>
          </a:prstGeom>
        </p:spPr>
        <p:txBody>
          <a:bodyPr>
            <a:noAutofit/>
          </a:bodyPr>
          <a:lstStyle/>
          <a:p>
            <a:r>
              <a:rPr lang="en-US" sz="3200" dirty="0">
                <a:latin typeface="Roboto" charset="0"/>
                <a:ea typeface="Roboto" charset="0"/>
                <a:cs typeface="Roboto" charset="0"/>
              </a:rPr>
              <a:t>Psychological Science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4" name="Diagram 3">
            <a:extLst>
              <a:ext uri="{FF2B5EF4-FFF2-40B4-BE49-F238E27FC236}">
                <a16:creationId xmlns:a16="http://schemas.microsoft.com/office/drawing/2014/main" id="{D24533F8-473A-43F9-A265-DBEEE892E802}"/>
              </a:ext>
            </a:extLst>
          </p:cNvPr>
          <p:cNvGraphicFramePr/>
          <p:nvPr>
            <p:extLst>
              <p:ext uri="{D42A27DB-BD31-4B8C-83A1-F6EECF244321}">
                <p14:modId xmlns:p14="http://schemas.microsoft.com/office/powerpoint/2010/main" val="2091707064"/>
              </p:ext>
            </p:extLst>
          </p:nvPr>
        </p:nvGraphicFramePr>
        <p:xfrm>
          <a:off x="1066800" y="1730839"/>
          <a:ext cx="4819650" cy="38470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 6">
            <a:extLst>
              <a:ext uri="{FF2B5EF4-FFF2-40B4-BE49-F238E27FC236}">
                <a16:creationId xmlns:a16="http://schemas.microsoft.com/office/drawing/2014/main" id="{E3081FDE-547C-443C-82E8-6CBD0873222A}"/>
              </a:ext>
            </a:extLst>
          </p:cNvPr>
          <p:cNvGraphicFramePr/>
          <p:nvPr>
            <p:extLst>
              <p:ext uri="{D42A27DB-BD31-4B8C-83A1-F6EECF244321}">
                <p14:modId xmlns:p14="http://schemas.microsoft.com/office/powerpoint/2010/main" val="1660944355"/>
              </p:ext>
            </p:extLst>
          </p:nvPr>
        </p:nvGraphicFramePr>
        <p:xfrm>
          <a:off x="6339840" y="1736847"/>
          <a:ext cx="4785360" cy="384700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95054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606871"/>
            <a:ext cx="9284842" cy="473225"/>
          </a:xfrm>
          <a:prstGeom prst="rect">
            <a:avLst/>
          </a:prstGeom>
        </p:spPr>
        <p:txBody>
          <a:bodyPr>
            <a:noAutofit/>
          </a:bodyPr>
          <a:lstStyle/>
          <a:p>
            <a:r>
              <a:rPr lang="en-US" sz="3200" dirty="0">
                <a:latin typeface="Roboto" charset="0"/>
                <a:ea typeface="Roboto" charset="0"/>
                <a:cs typeface="Roboto" charset="0"/>
              </a:rPr>
              <a:t>Psychological Science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graphicFrame>
        <p:nvGraphicFramePr>
          <p:cNvPr id="8" name="Diagram 7">
            <a:extLst>
              <a:ext uri="{FF2B5EF4-FFF2-40B4-BE49-F238E27FC236}">
                <a16:creationId xmlns:a16="http://schemas.microsoft.com/office/drawing/2014/main" id="{84323B8A-5DD4-4851-B175-5C05A890F5AE}"/>
              </a:ext>
            </a:extLst>
          </p:cNvPr>
          <p:cNvGraphicFramePr/>
          <p:nvPr>
            <p:extLst>
              <p:ext uri="{D42A27DB-BD31-4B8C-83A1-F6EECF244321}">
                <p14:modId xmlns:p14="http://schemas.microsoft.com/office/powerpoint/2010/main" val="4195691051"/>
              </p:ext>
            </p:extLst>
          </p:nvPr>
        </p:nvGraphicFramePr>
        <p:xfrm>
          <a:off x="2141220" y="1699468"/>
          <a:ext cx="7909560" cy="46978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80170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9504"/>
            <a:ext cx="9284842" cy="535965"/>
          </a:xfrm>
          <a:prstGeom prst="rect">
            <a:avLst/>
          </a:prstGeom>
        </p:spPr>
        <p:txBody>
          <a:bodyPr>
            <a:normAutofit/>
          </a:bodyPr>
          <a:lstStyle/>
          <a:p>
            <a:r>
              <a:rPr lang="en-US" sz="3200" dirty="0">
                <a:latin typeface="Roboto" charset="0"/>
                <a:ea typeface="Roboto" charset="0"/>
                <a:cs typeface="Roboto" charset="0"/>
              </a:rPr>
              <a:t>Psychological Science</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pPr marL="342900" indent="-342900">
              <a:buFont typeface="Arial" charset="0"/>
              <a:buChar char="•"/>
            </a:pPr>
            <a:r>
              <a:rPr lang="en-US" sz="2400" dirty="0">
                <a:latin typeface="Roboto Light" charset="0"/>
                <a:ea typeface="Roboto Light" charset="0"/>
                <a:cs typeface="Roboto Light" charset="0"/>
              </a:rPr>
              <a:t>The results of psychological research are communicated in reports published in scientific journals.</a:t>
            </a:r>
          </a:p>
          <a:p>
            <a:pPr marL="800100" lvl="1" indent="-342900">
              <a:buFont typeface="Arial" charset="0"/>
              <a:buChar char="•"/>
            </a:pPr>
            <a:r>
              <a:rPr lang="en-US" sz="2000" i="1" dirty="0">
                <a:latin typeface="Roboto Light" charset="0"/>
                <a:ea typeface="Roboto Light" charset="0"/>
                <a:cs typeface="Roboto Light" charset="0"/>
              </a:rPr>
              <a:t>Peer review </a:t>
            </a:r>
            <a:r>
              <a:rPr lang="en-US" sz="2000" dirty="0">
                <a:latin typeface="Roboto Light" charset="0"/>
                <a:ea typeface="Roboto Light" charset="0"/>
                <a:cs typeface="Roboto Light" charset="0"/>
              </a:rPr>
              <a:t>– the research reported in scientific journals has been screened, critiqued, and improved by scientists in the field</a:t>
            </a:r>
          </a:p>
          <a:p>
            <a:pPr marL="0" indent="0" algn="l">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9504"/>
            <a:ext cx="9284842" cy="535965"/>
          </a:xfrm>
          <a:prstGeom prst="rect">
            <a:avLst/>
          </a:prstGeom>
        </p:spPr>
        <p:txBody>
          <a:bodyPr>
            <a:normAutofit/>
          </a:bodyPr>
          <a:lstStyle/>
          <a:p>
            <a:r>
              <a:rPr lang="en-US" sz="3200" dirty="0">
                <a:latin typeface="Roboto" charset="0"/>
                <a:ea typeface="Roboto" charset="0"/>
                <a:cs typeface="Roboto" charset="0"/>
              </a:rPr>
              <a:t>The Scientific Method</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pPr marL="0" indent="0">
              <a:buNone/>
            </a:pPr>
            <a:r>
              <a:rPr lang="en-US" sz="2400" dirty="0">
                <a:latin typeface="Roboto Light" charset="0"/>
                <a:ea typeface="Roboto Light" charset="0"/>
                <a:cs typeface="Roboto Light" charset="0"/>
              </a:rPr>
              <a:t>Learning Objectives</a:t>
            </a:r>
          </a:p>
          <a:p>
            <a:pPr marL="457200" indent="-457200">
              <a:buFont typeface="+mj-lt"/>
              <a:buAutoNum type="arabicPeriod"/>
            </a:pPr>
            <a:r>
              <a:rPr lang="en-US" sz="2400" dirty="0">
                <a:latin typeface="Roboto Light" charset="0"/>
                <a:ea typeface="Roboto Light" charset="0"/>
                <a:cs typeface="Roboto Light" charset="0"/>
              </a:rPr>
              <a:t>Describe the principles of the scientific method, and explain its importance in conducting and interpreting research.</a:t>
            </a:r>
          </a:p>
          <a:p>
            <a:pPr marL="457200" indent="-457200">
              <a:buFont typeface="+mj-lt"/>
              <a:buAutoNum type="arabicPeriod"/>
            </a:pPr>
            <a:r>
              <a:rPr lang="en-US" sz="2400" dirty="0">
                <a:latin typeface="Roboto Light" charset="0"/>
                <a:ea typeface="Roboto Light" charset="0"/>
                <a:cs typeface="Roboto Light" charset="0"/>
              </a:rPr>
              <a:t>Differentiate laws from theories and explain how research hypotheses are developed and tested. </a:t>
            </a:r>
          </a:p>
          <a:p>
            <a:pPr marL="457200" indent="-457200">
              <a:buFont typeface="+mj-lt"/>
              <a:buAutoNum type="arabicPeriod"/>
            </a:pPr>
            <a:r>
              <a:rPr lang="en-US" sz="2400" dirty="0">
                <a:latin typeface="Roboto Light" charset="0"/>
                <a:ea typeface="Roboto Light" charset="0"/>
                <a:cs typeface="Roboto Light" charset="0"/>
              </a:rPr>
              <a:t>Discuss the procedures that researchers use to ensure that their research with humans and with animals is ethical.</a:t>
            </a:r>
          </a:p>
          <a:p>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550905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579504"/>
            <a:ext cx="9284842" cy="535965"/>
          </a:xfrm>
          <a:prstGeom prst="rect">
            <a:avLst/>
          </a:prstGeom>
        </p:spPr>
        <p:txBody>
          <a:bodyPr>
            <a:normAutofit/>
          </a:bodyPr>
          <a:lstStyle/>
          <a:p>
            <a:r>
              <a:rPr lang="en-US" sz="3200" dirty="0">
                <a:latin typeface="Roboto" charset="0"/>
                <a:ea typeface="Roboto" charset="0"/>
                <a:cs typeface="Roboto" charset="0"/>
              </a:rPr>
              <a:t>The Scientific Method</a:t>
            </a:r>
          </a:p>
        </p:txBody>
      </p:sp>
      <p:sp>
        <p:nvSpPr>
          <p:cNvPr id="3" name="Subtitle 2"/>
          <p:cNvSpPr>
            <a:spLocks noGrp="1"/>
          </p:cNvSpPr>
          <p:nvPr>
            <p:ph type="subTitle" idx="4294967295"/>
          </p:nvPr>
        </p:nvSpPr>
        <p:spPr>
          <a:xfrm>
            <a:off x="1185860" y="1904710"/>
            <a:ext cx="9939340" cy="4118899"/>
          </a:xfrm>
          <a:prstGeom prst="rect">
            <a:avLst/>
          </a:prstGeom>
        </p:spPr>
        <p:txBody>
          <a:bodyPr>
            <a:normAutofit/>
          </a:bodyPr>
          <a:lstStyle/>
          <a:p>
            <a:r>
              <a:rPr lang="en-US" sz="2400" dirty="0">
                <a:latin typeface="Roboto Light" charset="0"/>
                <a:ea typeface="Roboto Light" charset="0"/>
                <a:cs typeface="Roboto Light" charset="0"/>
              </a:rPr>
              <a:t>Science is empirical and objective.</a:t>
            </a:r>
          </a:p>
          <a:p>
            <a:pPr lvl="1"/>
            <a:r>
              <a:rPr lang="en-US" sz="2000" b="1" dirty="0">
                <a:solidFill>
                  <a:srgbClr val="006CA7"/>
                </a:solidFill>
                <a:latin typeface="Roboto Light" charset="0"/>
                <a:ea typeface="Roboto Light" charset="0"/>
                <a:cs typeface="Roboto Light" charset="0"/>
              </a:rPr>
              <a:t>Empirical:</a:t>
            </a:r>
            <a:r>
              <a:rPr lang="en-US" sz="2000" dirty="0">
                <a:latin typeface="Roboto Light" charset="0"/>
                <a:ea typeface="Roboto Light" charset="0"/>
                <a:cs typeface="Roboto Light" charset="0"/>
              </a:rPr>
              <a:t> based on the systematic collection and analysis of data</a:t>
            </a:r>
          </a:p>
          <a:p>
            <a:pPr lvl="2"/>
            <a:r>
              <a:rPr lang="en-US" sz="1600" dirty="0">
                <a:latin typeface="Roboto Light" charset="0"/>
                <a:ea typeface="Roboto Light" charset="0"/>
                <a:cs typeface="Roboto Light" charset="0"/>
              </a:rPr>
              <a:t>Data – information collected through formal observation and measurement</a:t>
            </a:r>
          </a:p>
          <a:p>
            <a:pPr lvl="1"/>
            <a:r>
              <a:rPr lang="en-US" sz="2000" b="1" dirty="0">
                <a:solidFill>
                  <a:srgbClr val="006CA7"/>
                </a:solidFill>
                <a:latin typeface="Roboto Light" charset="0"/>
                <a:ea typeface="Roboto Light" charset="0"/>
                <a:cs typeface="Roboto Light" charset="0"/>
              </a:rPr>
              <a:t>Objective:</a:t>
            </a:r>
            <a:r>
              <a:rPr lang="en-US" sz="2000" dirty="0">
                <a:latin typeface="Roboto Light" charset="0"/>
                <a:ea typeface="Roboto Light" charset="0"/>
                <a:cs typeface="Roboto Light" charset="0"/>
              </a:rPr>
              <a:t> free from the personal bias of the scientist</a:t>
            </a:r>
          </a:p>
          <a:p>
            <a:r>
              <a:rPr lang="en-US" sz="2400" b="1" dirty="0">
                <a:solidFill>
                  <a:srgbClr val="006CA7"/>
                </a:solidFill>
                <a:latin typeface="Roboto Light" charset="0"/>
                <a:ea typeface="Roboto Light" charset="0"/>
                <a:cs typeface="Roboto Light" charset="0"/>
              </a:rPr>
              <a:t>Scientific method:</a:t>
            </a:r>
            <a:r>
              <a:rPr lang="en-US" sz="2400" dirty="0">
                <a:latin typeface="Roboto Light" charset="0"/>
                <a:ea typeface="Roboto Light" charset="0"/>
                <a:cs typeface="Roboto Light" charset="0"/>
              </a:rPr>
              <a:t> the set of assumptions, rules, and procedures scientists use to conduct research</a:t>
            </a:r>
          </a:p>
          <a:p>
            <a:r>
              <a:rPr lang="en-US" sz="2400" dirty="0">
                <a:latin typeface="Roboto Light" charset="0"/>
                <a:ea typeface="Roboto Light" charset="0"/>
                <a:cs typeface="Roboto Light" charset="0"/>
              </a:rPr>
              <a:t>Replication – most research is designed to repeat, extend, or modify previous research findings</a:t>
            </a:r>
          </a:p>
          <a:p>
            <a:pPr marL="0" indent="0">
              <a:buNone/>
            </a:pPr>
            <a:endParaRPr lang="en-US" sz="2400" dirty="0">
              <a:latin typeface="Roboto Light" charset="0"/>
              <a:ea typeface="Roboto Light" charset="0"/>
              <a:cs typeface="Roboto Light"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47151346"/>
      </p:ext>
    </p:extLst>
  </p:cSld>
  <p:clrMapOvr>
    <a:masterClrMapping/>
  </p:clrMapOvr>
</p:sld>
</file>

<file path=ppt/theme/theme1.xml><?xml version="1.0" encoding="utf-8"?>
<a:theme xmlns:a="http://schemas.openxmlformats.org/drawingml/2006/main" name="Blank Slide">
  <a:themeElements>
    <a:clrScheme name="Custom 5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FFFF"/>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nciples of Macro" id="{89D2DF60-FA8A-FE43-B1E9-BFF76EF19FB0}" vid="{BE2FFA3C-8978-CF4C-B22A-2D8E0E366F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Mastering Org Behvaior</Template>
  <TotalTime>5644</TotalTime>
  <Words>2058</Words>
  <Application>Microsoft Office PowerPoint</Application>
  <PresentationFormat>Widescreen</PresentationFormat>
  <Paragraphs>267</Paragraphs>
  <Slides>43</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Calibri</vt:lpstr>
      <vt:lpstr>Mangal</vt:lpstr>
      <vt:lpstr>Roboto</vt:lpstr>
      <vt:lpstr>Roboto Condensed Light</vt:lpstr>
      <vt:lpstr>Roboto Light</vt:lpstr>
      <vt:lpstr>ヒラギノ角ゴ Pro W3</vt:lpstr>
      <vt:lpstr>Blank Slide</vt:lpstr>
      <vt:lpstr>Introduction to Psychology, v3.0 </vt:lpstr>
      <vt:lpstr>PowerPoint Presentation</vt:lpstr>
      <vt:lpstr>PowerPoint Presentation</vt:lpstr>
      <vt:lpstr>Psychological Science</vt:lpstr>
      <vt:lpstr>Psychological Science</vt:lpstr>
      <vt:lpstr>Psychological Science</vt:lpstr>
      <vt:lpstr>Psychological Science</vt:lpstr>
      <vt:lpstr>The Scientific Method</vt:lpstr>
      <vt:lpstr>The Scientific Method</vt:lpstr>
      <vt:lpstr>The Scientific Method: Laws and Theories as Organizing Principles</vt:lpstr>
      <vt:lpstr>The Scientific Method: Laws and Theories as Organizing Principles</vt:lpstr>
      <vt:lpstr>The Scientific Method: Laws and Theories as Organizing Principles</vt:lpstr>
      <vt:lpstr>The Scientific Method: The Research Hypothesis</vt:lpstr>
      <vt:lpstr>The Scientific Method: The Research Hypothesis</vt:lpstr>
      <vt:lpstr>The Scientific Method: The Research Hypothesis</vt:lpstr>
      <vt:lpstr>The Scientific Method: Conducting Ethical Research</vt:lpstr>
      <vt:lpstr>The Scientific Method: Conducting Ethical Research</vt:lpstr>
      <vt:lpstr>The Scientific Method: Ensuring that Research Is Ethical</vt:lpstr>
      <vt:lpstr>The Scientific Method: Ensuring that Research Is Ethical</vt:lpstr>
      <vt:lpstr>The Scientific Method: Research With Animals</vt:lpstr>
      <vt:lpstr>The Scientific Method</vt:lpstr>
      <vt:lpstr>The Scientific Method</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Descriptive, Correlational, and Experimental Research Designs</vt:lpstr>
      <vt:lpstr>You Can Be An Informed Consumer of Psychological Research</vt:lpstr>
      <vt:lpstr>You Can Be An Informed Consumer of Psychological Research</vt:lpstr>
      <vt:lpstr>You Can Be An Informed Consumer of Psychological Research</vt:lpstr>
      <vt:lpstr>You Can Be An Informed Consumer of Psychological Research</vt:lpstr>
      <vt:lpstr>You Can Be An Informed Consumer of Psychological Research</vt:lpstr>
      <vt:lpstr>You Can Be An Informed Consumer of Psychological Research</vt:lpstr>
      <vt:lpstr>You Can Be An Informed Consumer of Psychological Research</vt:lpstr>
      <vt:lpstr>You Can Be An Informed Consumer of Psychological Research</vt:lpstr>
      <vt:lpstr>An Informed Consumer of Psychological Research</vt:lpstr>
      <vt:lpstr>An Informed Consumer of Psychological Research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Mastering Organizational Behavior, Version 14.0</dc:title>
  <dc:creator>Microsoft Office User</dc:creator>
  <cp:lastModifiedBy>Sarah Blair</cp:lastModifiedBy>
  <cp:revision>46</cp:revision>
  <dcterms:created xsi:type="dcterms:W3CDTF">2017-05-19T13:43:17Z</dcterms:created>
  <dcterms:modified xsi:type="dcterms:W3CDTF">2017-10-20T17:53:47Z</dcterms:modified>
</cp:coreProperties>
</file>