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5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6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936" r:id="rId1"/>
    <p:sldMasterId id="2147483939" r:id="rId2"/>
    <p:sldMasterId id="2147483953" r:id="rId3"/>
    <p:sldMasterId id="2147483956" r:id="rId4"/>
    <p:sldMasterId id="2147483959" r:id="rId5"/>
    <p:sldMasterId id="2147483962" r:id="rId6"/>
    <p:sldMasterId id="2147483967" r:id="rId7"/>
  </p:sldMasterIdLst>
  <p:notesMasterIdLst>
    <p:notesMasterId r:id="rId45"/>
  </p:notesMasterIdLst>
  <p:sldIdLst>
    <p:sldId id="436" r:id="rId8"/>
    <p:sldId id="480" r:id="rId9"/>
    <p:sldId id="481" r:id="rId10"/>
    <p:sldId id="482" r:id="rId11"/>
    <p:sldId id="483" r:id="rId12"/>
    <p:sldId id="484" r:id="rId13"/>
    <p:sldId id="485" r:id="rId14"/>
    <p:sldId id="500" r:id="rId15"/>
    <p:sldId id="487" r:id="rId16"/>
    <p:sldId id="488" r:id="rId17"/>
    <p:sldId id="489" r:id="rId18"/>
    <p:sldId id="501" r:id="rId19"/>
    <p:sldId id="502" r:id="rId20"/>
    <p:sldId id="503" r:id="rId21"/>
    <p:sldId id="504" r:id="rId22"/>
    <p:sldId id="505" r:id="rId23"/>
    <p:sldId id="506" r:id="rId24"/>
    <p:sldId id="507" r:id="rId25"/>
    <p:sldId id="491" r:id="rId26"/>
    <p:sldId id="508" r:id="rId27"/>
    <p:sldId id="509" r:id="rId28"/>
    <p:sldId id="510" r:id="rId29"/>
    <p:sldId id="437" r:id="rId30"/>
    <p:sldId id="511" r:id="rId31"/>
    <p:sldId id="512" r:id="rId32"/>
    <p:sldId id="513" r:id="rId33"/>
    <p:sldId id="514" r:id="rId34"/>
    <p:sldId id="515" r:id="rId35"/>
    <p:sldId id="439" r:id="rId36"/>
    <p:sldId id="516" r:id="rId37"/>
    <p:sldId id="517" r:id="rId38"/>
    <p:sldId id="438" r:id="rId39"/>
    <p:sldId id="518" r:id="rId40"/>
    <p:sldId id="519" r:id="rId41"/>
    <p:sldId id="520" r:id="rId42"/>
    <p:sldId id="521" r:id="rId43"/>
    <p:sldId id="522" r:id="rId44"/>
  </p:sldIdLst>
  <p:sldSz cx="9144000" cy="6858000" type="screen4x3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7F"/>
    <a:srgbClr val="931B21"/>
    <a:srgbClr val="90A2B7"/>
    <a:srgbClr val="7D8FAA"/>
    <a:srgbClr val="EEF8FC"/>
    <a:srgbClr val="E3F3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56" autoAdjust="0"/>
    <p:restoredTop sz="94231" autoAdjust="0"/>
  </p:normalViewPr>
  <p:slideViewPr>
    <p:cSldViewPr>
      <p:cViewPr varScale="1">
        <p:scale>
          <a:sx n="119" d="100"/>
          <a:sy n="119" d="100"/>
        </p:scale>
        <p:origin x="768" y="192"/>
      </p:cViewPr>
      <p:guideLst>
        <p:guide pos="2880"/>
        <p:guide orient="horz" pos="2160"/>
      </p:guideLst>
    </p:cSldViewPr>
  </p:slideViewPr>
  <p:outlineViewPr>
    <p:cViewPr>
      <p:scale>
        <a:sx n="33" d="100"/>
        <a:sy n="33" d="100"/>
      </p:scale>
      <p:origin x="0" y="-236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65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viewProps" Target="viewProps.xml"/><Relationship Id="rId8" Type="http://schemas.openxmlformats.org/officeDocument/2006/relationships/slide" Target="slides/slid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commentAuthors" Target="commentAuthors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27.wmf"/><Relationship Id="rId7" Type="http://schemas.openxmlformats.org/officeDocument/2006/relationships/image" Target="../media/image34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3E00D2-8529-4D28-AC18-5C62C9EBCB7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FCC487-64BD-4550-9CC9-3C6C008FE88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8875F89-0D68-4D84-A197-A84F68D3071E}" type="datetimeFigureOut">
              <a:rPr lang="en-US"/>
              <a:pPr>
                <a:defRPr/>
              </a:pPr>
              <a:t>5/19/21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FC4B7F5-B7EC-4BD5-9ABE-F7EFFD7DDA6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B17DBB5-2492-471D-ACDD-B5F83EE92E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CA" noProof="0" dirty="0"/>
              <a:t>Click to edit Master text styles</a:t>
            </a:r>
          </a:p>
          <a:p>
            <a:pPr lvl="1"/>
            <a:r>
              <a:rPr lang="en-CA" noProof="0" dirty="0"/>
              <a:t>Second level</a:t>
            </a:r>
          </a:p>
          <a:p>
            <a:pPr lvl="2"/>
            <a:r>
              <a:rPr lang="en-CA" noProof="0" dirty="0"/>
              <a:t>Third level</a:t>
            </a:r>
          </a:p>
          <a:p>
            <a:pPr lvl="3"/>
            <a:r>
              <a:rPr lang="en-CA" noProof="0" dirty="0"/>
              <a:t>Fourth level</a:t>
            </a:r>
          </a:p>
          <a:p>
            <a:pPr lvl="4"/>
            <a:r>
              <a:rPr lang="en-CA" noProof="0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9FDCF6-59E8-4AFB-BAE1-DE8E05FC427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78BF1A-8141-4344-996B-2B47AA9E0A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8271FEB-9CD3-4EE7-AACB-54E989A70B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037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73E54-D085-4E2E-B9A5-A53D7E51940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3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er: Vers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"/>
          <p:cNvSpPr>
            <a:spLocks noGrp="1"/>
          </p:cNvSpPr>
          <p:nvPr>
            <p:ph type="title" hasCustomPrompt="1"/>
          </p:nvPr>
        </p:nvSpPr>
        <p:spPr>
          <a:xfrm>
            <a:off x="152400" y="365125"/>
            <a:ext cx="8839200" cy="1387475"/>
          </a:xfrm>
          <a:prstGeom prst="rect">
            <a:avLst/>
          </a:prstGeom>
        </p:spPr>
        <p:txBody>
          <a:bodyPr anchor="b"/>
          <a:lstStyle>
            <a:lvl1pPr>
              <a:defRPr sz="62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Book Title</a:t>
            </a:r>
          </a:p>
        </p:txBody>
      </p:sp>
      <p:sp>
        <p:nvSpPr>
          <p:cNvPr id="3" name="Edition"/>
          <p:cNvSpPr>
            <a:spLocks noGrp="1"/>
          </p:cNvSpPr>
          <p:nvPr>
            <p:ph sz="quarter" idx="21" hasCustomPrompt="1"/>
          </p:nvPr>
        </p:nvSpPr>
        <p:spPr>
          <a:xfrm>
            <a:off x="152400" y="1755648"/>
            <a:ext cx="8839200" cy="609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900" b="1" i="0">
                <a:latin typeface="Times New Roman" charset="0"/>
                <a:ea typeface="Times New Roman" charset="0"/>
                <a:cs typeface="Times New Roman" charset="0"/>
              </a:defRPr>
            </a:lvl1pPr>
            <a:lvl2pPr marL="457200" indent="0" algn="ctr">
              <a:buNone/>
              <a:defRPr b="1" i="0">
                <a:latin typeface="Times New Roman" charset="0"/>
                <a:ea typeface="Times New Roman" charset="0"/>
                <a:cs typeface="Times New Roman" charset="0"/>
              </a:defRPr>
            </a:lvl2pPr>
            <a:lvl3pPr marL="914400" indent="0" algn="ctr">
              <a:buNone/>
              <a:defRPr b="1" i="0">
                <a:latin typeface="Times New Roman" charset="0"/>
                <a:ea typeface="Times New Roman" charset="0"/>
                <a:cs typeface="Times New Roman" charset="0"/>
              </a:defRPr>
            </a:lvl3pPr>
            <a:lvl4pPr marL="1371600" indent="0" algn="ctr">
              <a:buNone/>
              <a:defRPr b="1" i="0">
                <a:latin typeface="Times New Roman" charset="0"/>
                <a:ea typeface="Times New Roman" charset="0"/>
                <a:cs typeface="Times New Roman" charset="0"/>
              </a:defRPr>
            </a:lvl4pPr>
            <a:lvl5pPr marL="1828800" indent="0" algn="ctr">
              <a:buNone/>
              <a:defRPr b="1" i="0">
                <a:latin typeface="Times New Roman" charset="0"/>
                <a:ea typeface="Times New Roman" charset="0"/>
                <a:cs typeface="Times New Roman" charset="0"/>
              </a:defRPr>
            </a:lvl5pPr>
          </a:lstStyle>
          <a:p>
            <a:pPr lvl="0"/>
            <a:r>
              <a:rPr lang="en-US" dirty="0"/>
              <a:t>Third Edition</a:t>
            </a:r>
          </a:p>
        </p:txBody>
      </p:sp>
      <p:sp>
        <p:nvSpPr>
          <p:cNvPr id="5" name="Author"/>
          <p:cNvSpPr>
            <a:spLocks noGrp="1"/>
          </p:cNvSpPr>
          <p:nvPr>
            <p:ph sz="quarter" idx="22" hasCustomPrompt="1"/>
          </p:nvPr>
        </p:nvSpPr>
        <p:spPr>
          <a:xfrm>
            <a:off x="152400" y="2363724"/>
            <a:ext cx="88392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 i="0">
                <a:solidFill>
                  <a:schemeClr val="accent2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r>
              <a:rPr lang="en-US" dirty="0"/>
              <a:t>David Klein</a:t>
            </a:r>
          </a:p>
        </p:txBody>
      </p:sp>
      <p:sp>
        <p:nvSpPr>
          <p:cNvPr id="29" name="CN"/>
          <p:cNvSpPr>
            <a:spLocks noGrp="1"/>
          </p:cNvSpPr>
          <p:nvPr>
            <p:ph sz="quarter" idx="19" hasCustomPrompt="1"/>
          </p:nvPr>
        </p:nvSpPr>
        <p:spPr>
          <a:xfrm>
            <a:off x="152400" y="3733800"/>
            <a:ext cx="8839200" cy="533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 i="0" baseline="0">
                <a:solidFill>
                  <a:srgbClr val="007787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r>
              <a:rPr lang="en-US" dirty="0"/>
              <a:t>Chapter 1</a:t>
            </a:r>
          </a:p>
        </p:txBody>
      </p:sp>
      <p:sp>
        <p:nvSpPr>
          <p:cNvPr id="31" name="CT"/>
          <p:cNvSpPr>
            <a:spLocks noGrp="1"/>
          </p:cNvSpPr>
          <p:nvPr>
            <p:ph sz="quarter" idx="20" hasCustomPrompt="1"/>
          </p:nvPr>
        </p:nvSpPr>
        <p:spPr>
          <a:xfrm>
            <a:off x="152400" y="4267200"/>
            <a:ext cx="8839200" cy="2438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800" b="0" i="0">
                <a:latin typeface="Times New Roman" charset="0"/>
                <a:ea typeface="Times New Roman" charset="0"/>
                <a:cs typeface="Times New Roman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Click to Edit Chapter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3"/>
          </p:nvPr>
        </p:nvSpPr>
        <p:spPr>
          <a:xfrm>
            <a:off x="1905000" y="6248400"/>
            <a:ext cx="6248400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60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E1 (single#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BNL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8534400" cy="4419600"/>
          </a:xfrm>
          <a:prstGeom prst="rect">
            <a:avLst/>
          </a:prstGeom>
        </p:spPr>
        <p:txBody>
          <a:bodyPr/>
          <a:lstStyle>
            <a:lvl1pPr marL="465138" indent="-465138">
              <a:buClr>
                <a:schemeClr val="accent2"/>
              </a:buClr>
              <a:buFont typeface="+mj-lt"/>
              <a:buAutoNum type="arabicPeriod"/>
              <a:tabLst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  <a:lvl2pPr marL="803275" indent="-282575">
              <a:buClr>
                <a:schemeClr val="accent2"/>
              </a:buClr>
              <a:tabLst/>
              <a:defRPr sz="2400" b="0" i="0" baseline="0">
                <a:latin typeface="Times New Roman" charset="0"/>
                <a:ea typeface="Times New Roman" charset="0"/>
                <a:cs typeface="Times New Roman" charset="0"/>
              </a:defRPr>
            </a:lvl2pPr>
            <a:lvl3pPr marL="803275" marR="0" indent="-2825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400" b="0" i="0">
                <a:solidFill>
                  <a:schemeClr val="accent2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</a:lstStyle>
          <a:p>
            <a:pPr lvl="0"/>
            <a:r>
              <a:rPr lang="en-US" dirty="0"/>
              <a:t>This Is a Sample Outline for One-Column and single number</a:t>
            </a:r>
          </a:p>
          <a:p>
            <a:pPr lvl="1"/>
            <a:r>
              <a:rPr lang="en-US" dirty="0"/>
              <a:t>The H2 Level Does Not Have a Number</a:t>
            </a:r>
          </a:p>
          <a:p>
            <a:pPr lvl="2"/>
            <a:r>
              <a:rPr lang="en-US" dirty="0"/>
              <a:t>One of the Subheadings May Be a Special Feature  </a:t>
            </a:r>
          </a:p>
          <a:p>
            <a:pPr lvl="0"/>
            <a:r>
              <a:rPr lang="en-US" dirty="0"/>
              <a:t>This Outline Has Two Levels</a:t>
            </a:r>
          </a:p>
          <a:p>
            <a:pPr lvl="1"/>
            <a:r>
              <a:rPr lang="en-US" dirty="0"/>
              <a:t>Outline Items Usually Have No Ending Punctuation</a:t>
            </a:r>
          </a:p>
          <a:p>
            <a:pPr marL="803275" marR="0" lvl="2" indent="-2825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Special Feature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Copyright ©2018 John Wiley &amp; Sons, Inc. </a:t>
            </a:r>
          </a:p>
        </p:txBody>
      </p:sp>
    </p:spTree>
    <p:extLst>
      <p:ext uri="{BB962C8B-B14F-4D97-AF65-F5344CB8AC3E}">
        <p14:creationId xmlns:p14="http://schemas.microsoft.com/office/powerpoint/2010/main" val="1966725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E2 (double#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BNL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8534400" cy="4343400"/>
          </a:xfrm>
          <a:prstGeom prst="rect">
            <a:avLst/>
          </a:prstGeom>
        </p:spPr>
        <p:txBody>
          <a:bodyPr/>
          <a:lstStyle>
            <a:lvl1pPr marL="803275" indent="-803275">
              <a:buNone/>
              <a:tabLst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  <a:lvl2pPr marL="1143000" indent="-292608">
              <a:buClr>
                <a:schemeClr val="accent2"/>
              </a:buClr>
              <a:defRPr sz="2400" b="0" i="0" baseline="0"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marR="0" indent="-29260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400" b="0" i="0">
                <a:solidFill>
                  <a:schemeClr val="accent2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</a:lstStyle>
          <a:p>
            <a:pPr lvl="0"/>
            <a:r>
              <a:rPr lang="en-US" dirty="0"/>
              <a:t>1.1	This Is a Sample Outline for One-Column and Double-numbered</a:t>
            </a:r>
          </a:p>
          <a:p>
            <a:pPr lvl="1"/>
            <a:r>
              <a:rPr lang="en-US" dirty="0"/>
              <a:t>The H2 Level Does Not Have a Number</a:t>
            </a:r>
          </a:p>
          <a:p>
            <a:pPr lvl="2"/>
            <a:r>
              <a:rPr lang="en-US" dirty="0"/>
              <a:t>One of the Subheadings May Be a Special Feature </a:t>
            </a:r>
          </a:p>
          <a:p>
            <a:pPr lvl="0"/>
            <a:r>
              <a:rPr lang="en-US" dirty="0"/>
              <a:t>10.2	This Outline Has Two Levels</a:t>
            </a:r>
          </a:p>
          <a:p>
            <a:pPr lvl="1"/>
            <a:r>
              <a:rPr lang="en-US" dirty="0"/>
              <a:t>Outline Items Usually Have No Ending Punctuation</a:t>
            </a:r>
          </a:p>
          <a:p>
            <a:pPr lvl="2"/>
            <a:r>
              <a:rPr lang="en-US" dirty="0"/>
              <a:t>Special Feature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Copyright ©2018 John Wiley &amp; Sons, Inc. </a:t>
            </a:r>
          </a:p>
        </p:txBody>
      </p:sp>
    </p:spTree>
    <p:extLst>
      <p:ext uri="{BB962C8B-B14F-4D97-AF65-F5344CB8AC3E}">
        <p14:creationId xmlns:p14="http://schemas.microsoft.com/office/powerpoint/2010/main" val="527444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B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0" indent="0">
              <a:buFont typeface="+mj-lt"/>
              <a:buNone/>
              <a:tabLst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  <a:lvl2pPr marL="803275" indent="-282575">
              <a:buClr>
                <a:schemeClr val="accent2"/>
              </a:buClr>
              <a:tabLst/>
              <a:defRPr sz="2400" b="0" i="0" baseline="0">
                <a:latin typeface="Times New Roman" charset="0"/>
                <a:ea typeface="Times New Roman" charset="0"/>
                <a:cs typeface="Times New Roman" charset="0"/>
              </a:defRPr>
            </a:lvl2pPr>
            <a:lvl3pPr marL="803275" marR="0" indent="-2825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400" b="0" i="0">
                <a:solidFill>
                  <a:schemeClr val="accent2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</a:lstStyle>
          <a:p>
            <a:pPr lvl="0"/>
            <a:r>
              <a:rPr lang="en-US" dirty="0"/>
              <a:t>This Is a Sample Outline with No Numbers and One-column</a:t>
            </a:r>
          </a:p>
          <a:p>
            <a:pPr lvl="1"/>
            <a:r>
              <a:rPr lang="en-US" dirty="0"/>
              <a:t>The H2 Level Does Not Have a Number</a:t>
            </a:r>
          </a:p>
          <a:p>
            <a:pPr lvl="2"/>
            <a:r>
              <a:rPr lang="en-US" dirty="0"/>
              <a:t>One of the Subheadings May Be a Special Feature  </a:t>
            </a:r>
          </a:p>
          <a:p>
            <a:pPr lvl="0"/>
            <a:r>
              <a:rPr lang="en-US" dirty="0"/>
              <a:t>This Outline Has Two Levels</a:t>
            </a:r>
          </a:p>
          <a:p>
            <a:pPr lvl="1"/>
            <a:r>
              <a:rPr lang="en-US" dirty="0"/>
              <a:t>Outline Items Usually Have No Ending Punctuation</a:t>
            </a:r>
          </a:p>
          <a:p>
            <a:pPr marL="803275" marR="0" lvl="2" indent="-2825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Special Feature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Copyright ©2018 John Wiley &amp; Sons, Inc. </a:t>
            </a:r>
          </a:p>
        </p:txBody>
      </p:sp>
    </p:spTree>
    <p:extLst>
      <p:ext uri="{BB962C8B-B14F-4D97-AF65-F5344CB8AC3E}">
        <p14:creationId xmlns:p14="http://schemas.microsoft.com/office/powerpoint/2010/main" val="3221448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F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BNL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8534400" cy="4419600"/>
          </a:xfrm>
          <a:prstGeom prst="rect">
            <a:avLst/>
          </a:prstGeom>
        </p:spPr>
        <p:txBody>
          <a:bodyPr numCol="2" spcCol="548640"/>
          <a:lstStyle>
            <a:lvl1pPr marL="803275" marR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r>
              <a:rPr lang="en-US" dirty="0"/>
              <a:t>1.1	This Is a Sample Outline for Two-Column and Double-numbered</a:t>
            </a:r>
          </a:p>
          <a:p>
            <a:pPr lvl="0"/>
            <a:r>
              <a:rPr lang="en-US" dirty="0"/>
              <a:t>1.2	It is Two-column </a:t>
            </a:r>
          </a:p>
          <a:p>
            <a:pPr lvl="0"/>
            <a:r>
              <a:rPr lang="en-US" dirty="0"/>
              <a:t>1.3	This Outline Has No Sub-lists</a:t>
            </a:r>
          </a:p>
          <a:p>
            <a:pPr lvl="0"/>
            <a:r>
              <a:rPr lang="en-US" dirty="0"/>
              <a:t>1.4	This List Is Double-numbered</a:t>
            </a:r>
          </a:p>
          <a:p>
            <a:pPr lvl="0"/>
            <a:r>
              <a:rPr lang="en-US" dirty="0"/>
              <a:t>1.5	The Outline Slide Has a Footer</a:t>
            </a:r>
          </a:p>
          <a:p>
            <a:pPr lvl="0"/>
            <a:r>
              <a:rPr lang="en-US" dirty="0"/>
              <a:t>1.6	Outline Items Usually Have No Ending Punctuation</a:t>
            </a:r>
          </a:p>
          <a:p>
            <a:pPr marL="803275" marR="0" lvl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1.7	Another Heading</a:t>
            </a:r>
          </a:p>
          <a:p>
            <a:pPr marL="803275" marR="0" lvl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1.8	Another Heading</a:t>
            </a:r>
          </a:p>
          <a:p>
            <a:pPr marL="803275" marR="0" lvl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1.10	Another Heading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Copyright ©2018 John Wiley &amp; Sons, Inc. </a:t>
            </a:r>
          </a:p>
        </p:txBody>
      </p:sp>
    </p:spTree>
    <p:extLst>
      <p:ext uri="{BB962C8B-B14F-4D97-AF65-F5344CB8AC3E}">
        <p14:creationId xmlns:p14="http://schemas.microsoft.com/office/powerpoint/2010/main" val="475968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F2 (2 text box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/>
          <p:cNvSpPr>
            <a:spLocks noGrp="1"/>
          </p:cNvSpPr>
          <p:nvPr>
            <p:ph type="title"/>
          </p:nvPr>
        </p:nvSpPr>
        <p:spPr>
          <a:xfrm>
            <a:off x="304800" y="465826"/>
            <a:ext cx="8534400" cy="990600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BNL1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4038600" cy="4419600"/>
          </a:xfrm>
          <a:prstGeom prst="rect">
            <a:avLst/>
          </a:prstGeom>
        </p:spPr>
        <p:txBody>
          <a:bodyPr numCol="1" spcCol="548640"/>
          <a:lstStyle>
            <a:lvl1pPr marL="803275" marR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r>
              <a:rPr lang="en-US" dirty="0"/>
              <a:t>1.1	This Is a Sample Outline for Two-Column (2 Boxes) and Double-numbered</a:t>
            </a:r>
          </a:p>
          <a:p>
            <a:pPr lvl="0"/>
            <a:r>
              <a:rPr lang="en-US" dirty="0"/>
              <a:t>1.2	It is Two-column </a:t>
            </a:r>
          </a:p>
          <a:p>
            <a:pPr lvl="0"/>
            <a:r>
              <a:rPr lang="en-US" dirty="0"/>
              <a:t>1.3	This Outline Has No Sub-lists</a:t>
            </a:r>
          </a:p>
          <a:p>
            <a:pPr lvl="0"/>
            <a:r>
              <a:rPr lang="en-US" dirty="0"/>
              <a:t>1.4	This List Is Double-numbered</a:t>
            </a:r>
          </a:p>
        </p:txBody>
      </p:sp>
      <p:sp>
        <p:nvSpPr>
          <p:cNvPr id="7" name="COBNL2"/>
          <p:cNvSpPr>
            <a:spLocks noGrp="1"/>
          </p:cNvSpPr>
          <p:nvPr>
            <p:ph sz="quarter" idx="15" hasCustomPrompt="1"/>
          </p:nvPr>
        </p:nvSpPr>
        <p:spPr>
          <a:xfrm>
            <a:off x="4767262" y="1752600"/>
            <a:ext cx="4038600" cy="4419600"/>
          </a:xfrm>
          <a:prstGeom prst="rect">
            <a:avLst/>
          </a:prstGeom>
        </p:spPr>
        <p:txBody>
          <a:bodyPr numCol="1" spcCol="548640"/>
          <a:lstStyle>
            <a:lvl1pPr marL="803275" marR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r>
              <a:rPr lang="en-US" dirty="0"/>
              <a:t>1.5	The Outline Slide Has a Footer</a:t>
            </a:r>
          </a:p>
          <a:p>
            <a:pPr lvl="0"/>
            <a:r>
              <a:rPr lang="en-US" dirty="0"/>
              <a:t>1.6	Outline Items Usually Have No Ending Punctuation</a:t>
            </a:r>
          </a:p>
          <a:p>
            <a:pPr marL="803275" marR="0" lvl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1.7	Another Heading</a:t>
            </a:r>
          </a:p>
          <a:p>
            <a:pPr marL="803275" marR="0" lvl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1.8	Another Heading</a:t>
            </a:r>
          </a:p>
          <a:p>
            <a:pPr marL="803275" marR="0" lvl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1.9	Another Heading</a:t>
            </a:r>
          </a:p>
          <a:p>
            <a:pPr marL="803275" marR="0" lvl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1.10	Another Heading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2941320" y="6419851"/>
            <a:ext cx="3278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 defTabSz="914400" rtl="0" eaLnBrk="1" latinLnBrk="0" hangingPunct="1">
              <a:buNone/>
            </a:pPr>
            <a:r>
              <a:rPr lang="en-US" sz="1200" b="0" i="0" kern="1200" dirty="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Copyright ©2021 John Wiley &amp; Sons, Inc.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275657" y="6438773"/>
            <a:ext cx="559780" cy="258077"/>
          </a:xfrm>
          <a:prstGeom prst="rect">
            <a:avLst/>
          </a:prstGeom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algn="ctr" defTabSz="914400" rtl="0" eaLnBrk="1" latinLnBrk="0" hangingPunct="1">
              <a:defRPr/>
            </a:pPr>
            <a:fld id="{6F94BB01-2447-4377-8194-F82F4D072C18}" type="slidenum">
              <a:rPr lang="en-US" sz="1200" b="0" i="0" kern="1200" smtClean="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pPr marL="0" algn="ctr" defTabSz="914400" rtl="0" eaLnBrk="1" latinLnBrk="0" hangingPunct="1">
                <a:defRPr/>
              </a:pPr>
              <a:t>‹#›</a:t>
            </a:fld>
            <a:endParaRPr lang="en-US" sz="1200" b="0" i="0" kern="1200" dirty="0">
              <a:solidFill>
                <a:schemeClr val="tx1">
                  <a:tint val="75000"/>
                </a:schemeClr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3" name="Content Placeholder 17"/>
          <p:cNvSpPr>
            <a:spLocks noGrp="1"/>
          </p:cNvSpPr>
          <p:nvPr>
            <p:ph sz="quarter" idx="23"/>
          </p:nvPr>
        </p:nvSpPr>
        <p:spPr>
          <a:xfrm>
            <a:off x="291353" y="6438900"/>
            <a:ext cx="914400" cy="257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091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B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0" indent="0">
              <a:buFont typeface="+mj-lt"/>
              <a:buNone/>
              <a:tabLst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  <a:lvl2pPr marL="520700" indent="-508000">
              <a:spcBef>
                <a:spcPts val="2000"/>
              </a:spcBef>
              <a:buNone/>
              <a:tabLst/>
              <a:defRPr sz="2800" b="0" i="0" baseline="0">
                <a:solidFill>
                  <a:schemeClr val="accent2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635000" marR="0" indent="-39528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+mj-lt"/>
              <a:buAutoNum type="arabicPeriod"/>
              <a:tabLst/>
              <a:defRPr sz="2800" b="0" i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</a:lstStyle>
          <a:p>
            <a:pPr lvl="0"/>
            <a:r>
              <a:rPr lang="en-US" dirty="0"/>
              <a:t>This Is a Sample Outline with No Numbers</a:t>
            </a:r>
          </a:p>
          <a:p>
            <a:pPr lvl="1"/>
            <a:r>
              <a:rPr lang="en-US" dirty="0"/>
              <a:t>Learning Objective</a:t>
            </a:r>
          </a:p>
          <a:p>
            <a:pPr lvl="2"/>
            <a:r>
              <a:rPr lang="en-US" dirty="0"/>
              <a:t>Describe what racial &amp; ethnic group make up Latin America.</a:t>
            </a:r>
          </a:p>
          <a:p>
            <a:pPr lvl="2"/>
            <a:r>
              <a:rPr lang="en-US" dirty="0"/>
              <a:t>Explain Latin American agricultural systems.</a:t>
            </a:r>
          </a:p>
          <a:p>
            <a:pPr lvl="2"/>
            <a:r>
              <a:rPr lang="en-US" dirty="0"/>
              <a:t>Critically evaluate models of biodiversity conservation in the Latin American context.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Copyright ©2018 John Wiley &amp; Sons, Inc. </a:t>
            </a:r>
          </a:p>
        </p:txBody>
      </p:sp>
    </p:spTree>
    <p:extLst>
      <p:ext uri="{BB962C8B-B14F-4D97-AF65-F5344CB8AC3E}">
        <p14:creationId xmlns:p14="http://schemas.microsoft.com/office/powerpoint/2010/main" val="31492788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lus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078" y="457200"/>
            <a:ext cx="8543926" cy="838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0" i="0">
                <a:solidFill>
                  <a:srgbClr val="196E7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13" name="Content Placeholder"/>
          <p:cNvSpPr>
            <a:spLocks noGrp="1"/>
          </p:cNvSpPr>
          <p:nvPr>
            <p:ph sz="quarter" idx="10" hasCustomPrompt="1"/>
          </p:nvPr>
        </p:nvSpPr>
        <p:spPr>
          <a:xfrm>
            <a:off x="304800" y="1447800"/>
            <a:ext cx="8534400" cy="4800600"/>
          </a:xfrm>
          <a:prstGeom prst="rect">
            <a:avLst/>
          </a:prstGeom>
        </p:spPr>
        <p:txBody>
          <a:bodyPr/>
          <a:lstStyle>
            <a:lvl1pPr marL="457200" indent="-457200" algn="l">
              <a:lnSpc>
                <a:spcPct val="100000"/>
              </a:lnSpc>
              <a:spcBef>
                <a:spcPts val="624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tabLst/>
              <a:defRPr sz="2800" b="0" i="0" baseline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  <a:lvl2pPr marL="914400" indent="-457200">
              <a:lnSpc>
                <a:spcPct val="100000"/>
              </a:lnSpc>
              <a:spcBef>
                <a:spcPts val="624"/>
              </a:spcBef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600" b="0" i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lnSpc>
                <a:spcPct val="100000"/>
              </a:lnSpc>
              <a:spcBef>
                <a:spcPts val="624"/>
              </a:spcBef>
              <a:defRPr sz="2400" b="0" i="0">
                <a:latin typeface="Times New Roman" panose="02020603050405020304" pitchFamily="18" charset="0"/>
                <a:ea typeface="Source Sans Pro" charset="0"/>
                <a:cs typeface="Times New Roman" panose="02020603050405020304" pitchFamily="18" charset="0"/>
              </a:defRPr>
            </a:lvl3pPr>
            <a:lvl4pPr>
              <a:defRPr sz="2489" b="0" i="0">
                <a:latin typeface="Source Sans Pro" charset="0"/>
                <a:ea typeface="Source Sans Pro" charset="0"/>
                <a:cs typeface="Source Sans Pro" charset="0"/>
              </a:defRPr>
            </a:lvl4pPr>
            <a:lvl5pPr>
              <a:defRPr sz="2489" b="0" i="0">
                <a:latin typeface="Source Sans Pro" charset="0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US" dirty="0"/>
              <a:t>Click to add text or image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2941320" y="6419851"/>
            <a:ext cx="3278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 defTabSz="914400" rtl="0" eaLnBrk="1" latinLnBrk="0" hangingPunct="1">
              <a:buNone/>
            </a:pPr>
            <a:r>
              <a:rPr lang="en-US" sz="1200" b="0" i="0" kern="1200" dirty="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Copyright ©2022 John Wiley &amp; Sons, Inc.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275657" y="6438773"/>
            <a:ext cx="559780" cy="258077"/>
          </a:xfrm>
          <a:prstGeom prst="rect">
            <a:avLst/>
          </a:prstGeom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algn="ctr" defTabSz="914400" rtl="0" eaLnBrk="1" latinLnBrk="0" hangingPunct="1">
              <a:defRPr/>
            </a:pPr>
            <a:fld id="{6F94BB01-2447-4377-8194-F82F4D072C18}" type="slidenum">
              <a:rPr lang="en-US" sz="1200" b="0" i="0" kern="1200" smtClean="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pPr marL="0" algn="ctr" defTabSz="914400" rtl="0" eaLnBrk="1" latinLnBrk="0" hangingPunct="1">
                <a:defRPr/>
              </a:pPr>
              <a:t>‹#›</a:t>
            </a:fld>
            <a:endParaRPr lang="en-US" sz="1200" b="0" i="0" kern="1200" dirty="0">
              <a:solidFill>
                <a:schemeClr val="tx1">
                  <a:tint val="75000"/>
                </a:schemeClr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075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plus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078" y="457200"/>
            <a:ext cx="8543926" cy="9753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0" i="0">
                <a:solidFill>
                  <a:srgbClr val="196E78"/>
                </a:solidFill>
                <a:latin typeface="+mn-lt"/>
                <a:ea typeface="Calibri" charset="0"/>
                <a:cs typeface="Calibri" charset="0"/>
              </a:defRPr>
            </a:lvl1pPr>
          </a:lstStyle>
          <a:p>
            <a:endParaRPr lang="en-US" dirty="0"/>
          </a:p>
        </p:txBody>
      </p:sp>
      <p:sp>
        <p:nvSpPr>
          <p:cNvPr id="13" name="Contents"/>
          <p:cNvSpPr>
            <a:spLocks noGrp="1"/>
          </p:cNvSpPr>
          <p:nvPr>
            <p:ph sz="quarter" idx="10" hasCustomPrompt="1"/>
          </p:nvPr>
        </p:nvSpPr>
        <p:spPr>
          <a:xfrm>
            <a:off x="304800" y="1752600"/>
            <a:ext cx="8534400" cy="533400"/>
          </a:xfrm>
          <a:prstGeom prst="rect">
            <a:avLst/>
          </a:prstGeom>
        </p:spPr>
        <p:txBody>
          <a:bodyPr/>
          <a:lstStyle>
            <a:lvl1pPr marL="457200" indent="-457200" algn="l">
              <a:lnSpc>
                <a:spcPct val="100000"/>
              </a:lnSpc>
              <a:spcBef>
                <a:spcPts val="624"/>
              </a:spcBef>
              <a:buClr>
                <a:srgbClr val="B11116"/>
              </a:buClr>
              <a:buFont typeface="Arial" panose="020B0604020202020204" pitchFamily="34" charset="0"/>
              <a:buChar char="•"/>
              <a:tabLst/>
              <a:defRPr sz="2800" b="0" i="0" baseline="0">
                <a:latin typeface="+mn-lt"/>
                <a:ea typeface="Calibri" charset="0"/>
                <a:cs typeface="Calibri" charset="0"/>
              </a:defRPr>
            </a:lvl1pPr>
            <a:lvl2pPr marL="914400" indent="-457200">
              <a:lnSpc>
                <a:spcPct val="100000"/>
              </a:lnSpc>
              <a:spcBef>
                <a:spcPts val="624"/>
              </a:spcBef>
              <a:buClr>
                <a:srgbClr val="C00000"/>
              </a:buClr>
              <a:buSzPct val="80000"/>
              <a:buFont typeface="Courier New" panose="02070309020205020404" pitchFamily="49" charset="0"/>
              <a:buChar char="o"/>
              <a:defRPr sz="2600" b="0" i="0">
                <a:latin typeface="+mn-lt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ct val="100000"/>
              </a:lnSpc>
              <a:spcBef>
                <a:spcPts val="624"/>
              </a:spcBef>
              <a:defRPr sz="2400" b="0" i="0">
                <a:latin typeface="+mn-lt"/>
                <a:ea typeface="Source Sans Pro" charset="0"/>
                <a:cs typeface="Source Sans Pro" charset="0"/>
              </a:defRPr>
            </a:lvl3pPr>
            <a:lvl4pPr>
              <a:defRPr sz="2489" b="0" i="0">
                <a:latin typeface="Source Sans Pro" charset="0"/>
                <a:ea typeface="Source Sans Pro" charset="0"/>
                <a:cs typeface="Source Sans Pro" charset="0"/>
              </a:defRPr>
            </a:lvl4pPr>
            <a:lvl5pPr>
              <a:defRPr sz="2489" b="0" i="0">
                <a:latin typeface="Source Sans Pro" charset="0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US" dirty="0"/>
              <a:t>Click to add text or image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2941320" y="6419851"/>
            <a:ext cx="3278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 defTabSz="914400" rtl="0" eaLnBrk="1" latinLnBrk="0" hangingPunct="1">
              <a:buNone/>
            </a:pPr>
            <a:r>
              <a:rPr lang="en-US" sz="1200" b="0" i="0" kern="1200" dirty="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Copyright ©2018 John Wiley &amp; Sons, Inc.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275657" y="6438773"/>
            <a:ext cx="559780" cy="258077"/>
          </a:xfrm>
          <a:prstGeom prst="rect">
            <a:avLst/>
          </a:prstGeom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algn="ctr" defTabSz="914400" rtl="0" eaLnBrk="1" latinLnBrk="0" hangingPunct="1">
              <a:defRPr/>
            </a:pPr>
            <a:fld id="{6F94BB01-2447-4377-8194-F82F4D072C18}" type="slidenum">
              <a:rPr lang="en-US" sz="1200" b="0" i="0" kern="1200" smtClean="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pPr marL="0" algn="ctr" defTabSz="914400" rtl="0" eaLnBrk="1" latinLnBrk="0" hangingPunct="1">
                <a:defRPr/>
              </a:pPr>
              <a:t>‹#›</a:t>
            </a:fld>
            <a:endParaRPr lang="en-US" sz="1200" b="0" i="0" kern="1200" dirty="0">
              <a:solidFill>
                <a:schemeClr val="tx1">
                  <a:tint val="75000"/>
                </a:schemeClr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5F9957-1560-4A8E-98D3-0418F97BCE2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95275" y="3886200"/>
            <a:ext cx="8526463" cy="198120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chemeClr val="accent2"/>
              </a:buClr>
              <a:defRPr/>
            </a:lvl1pPr>
            <a:lvl2pPr marL="914400" indent="-457200"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/>
            </a:lvl2pPr>
            <a:lvl3pPr marL="1371600" indent="-457200">
              <a:buClr>
                <a:schemeClr val="accent2"/>
              </a:buClr>
              <a:buSzPct val="80000"/>
              <a:defRPr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446762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plus image, figure title, caption, and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1354" y="457200"/>
            <a:ext cx="8534400" cy="1141412"/>
          </a:xfrm>
        </p:spPr>
        <p:txBody>
          <a:bodyPr>
            <a:normAutofit/>
          </a:bodyPr>
          <a:lstStyle>
            <a:lvl1pPr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9"/>
          <p:cNvSpPr>
            <a:spLocks noGrp="1"/>
          </p:cNvSpPr>
          <p:nvPr>
            <p:ph sz="quarter" idx="15" hasCustomPrompt="1"/>
          </p:nvPr>
        </p:nvSpPr>
        <p:spPr>
          <a:xfrm>
            <a:off x="380060" y="1692275"/>
            <a:ext cx="8534400" cy="425450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889"/>
              </a:spcBef>
              <a:buClr>
                <a:srgbClr val="B11116"/>
              </a:buClr>
              <a:buFont typeface="Arial" panose="020B0604020202020204" pitchFamily="34" charset="0"/>
              <a:buNone/>
              <a:defRPr sz="1778" b="0" i="0" baseline="0">
                <a:solidFill>
                  <a:schemeClr val="tx1"/>
                </a:solidFill>
                <a:latin typeface="+mn-lt"/>
                <a:ea typeface="Calibri" charset="0"/>
                <a:cs typeface="Calibri" charset="0"/>
              </a:defRPr>
            </a:lvl1pPr>
            <a:lvl2pPr marL="714031" indent="-400761">
              <a:spcBef>
                <a:spcPts val="889"/>
              </a:spcBef>
              <a:buFont typeface="+mj-lt"/>
              <a:buAutoNum type="alphaLcPeriod"/>
              <a:tabLst/>
              <a:defRPr sz="2489" b="0" i="0" baseline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2pPr>
          </a:lstStyle>
          <a:p>
            <a:pPr lvl="0"/>
            <a:r>
              <a:rPr lang="en-US" sz="1778" dirty="0"/>
              <a:t>Click to add figure title</a:t>
            </a:r>
          </a:p>
          <a:p>
            <a:pPr lvl="0"/>
            <a:endParaRPr lang="en-US" dirty="0"/>
          </a:p>
        </p:txBody>
      </p:sp>
      <p:sp>
        <p:nvSpPr>
          <p:cNvPr id="6" name="Content Placeholder 94"/>
          <p:cNvSpPr>
            <a:spLocks noGrp="1"/>
          </p:cNvSpPr>
          <p:nvPr>
            <p:ph sz="quarter" idx="16" hasCustomPrompt="1"/>
          </p:nvPr>
        </p:nvSpPr>
        <p:spPr>
          <a:xfrm>
            <a:off x="2965214" y="2362201"/>
            <a:ext cx="3058189" cy="13631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89" b="0" i="0">
                <a:latin typeface="+mn-lt"/>
                <a:ea typeface="Calibri" charset="0"/>
                <a:cs typeface="Calibri" charset="0"/>
              </a:defRPr>
            </a:lvl1pPr>
          </a:lstStyle>
          <a:p>
            <a:pPr lvl="0"/>
            <a:r>
              <a:rPr lang="en-US" dirty="0"/>
              <a:t>Click to add image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8"/>
          </p:nvPr>
        </p:nvSpPr>
        <p:spPr>
          <a:xfrm>
            <a:off x="579968" y="4183063"/>
            <a:ext cx="8334022" cy="1041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624"/>
              </a:spcBef>
              <a:buClr>
                <a:srgbClr val="B11116"/>
              </a:buClr>
              <a:defRPr/>
            </a:lvl1pPr>
          </a:lstStyle>
          <a:p>
            <a:pPr lvl="0"/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9"/>
          </p:nvPr>
        </p:nvSpPr>
        <p:spPr>
          <a:xfrm>
            <a:off x="300567" y="2298700"/>
            <a:ext cx="2548467" cy="126523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20"/>
          </p:nvPr>
        </p:nvSpPr>
        <p:spPr>
          <a:xfrm>
            <a:off x="478368" y="3657601"/>
            <a:ext cx="1854200" cy="6318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21"/>
          </p:nvPr>
        </p:nvSpPr>
        <p:spPr>
          <a:xfrm>
            <a:off x="579968" y="5407025"/>
            <a:ext cx="3810000" cy="68580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7B87F3B8-4D51-42A0-884F-DBA69811E01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5867400" y="5407025"/>
            <a:ext cx="2895600" cy="685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/>
          </p:nvPr>
        </p:nvSpPr>
        <p:spPr>
          <a:xfrm>
            <a:off x="291353" y="6438900"/>
            <a:ext cx="914400" cy="257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FBA3E100-6354-4F60-B216-877F69A22A6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30768" y="3810001"/>
            <a:ext cx="1854200" cy="6318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D1B15146-A80C-4E59-ADEC-269EC7423323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572000" y="5407025"/>
            <a:ext cx="1143000" cy="685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0731A378-C1E8-40F7-984C-660BE0BA25DD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8275638" y="5407025"/>
            <a:ext cx="638175" cy="685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6728178" y="2497138"/>
            <a:ext cx="2106789" cy="1320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19" name="Table Placeholder 2">
            <a:extLst>
              <a:ext uri="{FF2B5EF4-FFF2-40B4-BE49-F238E27FC236}">
                <a16:creationId xmlns:a16="http://schemas.microsoft.com/office/drawing/2014/main" id="{2219DD6E-B1FF-4B5E-979E-66564D9D6D23}"/>
              </a:ext>
            </a:extLst>
          </p:cNvPr>
          <p:cNvSpPr>
            <a:spLocks noGrp="1"/>
          </p:cNvSpPr>
          <p:nvPr>
            <p:ph type="tbl" sz="quarter" idx="27"/>
          </p:nvPr>
        </p:nvSpPr>
        <p:spPr>
          <a:xfrm>
            <a:off x="6880578" y="2649538"/>
            <a:ext cx="2106789" cy="1320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20" name="Table Placeholder 2">
            <a:extLst>
              <a:ext uri="{FF2B5EF4-FFF2-40B4-BE49-F238E27FC236}">
                <a16:creationId xmlns:a16="http://schemas.microsoft.com/office/drawing/2014/main" id="{7F0B942C-BA51-48F2-A4DF-6B77FCD5655E}"/>
              </a:ext>
            </a:extLst>
          </p:cNvPr>
          <p:cNvSpPr>
            <a:spLocks noGrp="1"/>
          </p:cNvSpPr>
          <p:nvPr>
            <p:ph type="tbl" sz="quarter" idx="28"/>
          </p:nvPr>
        </p:nvSpPr>
        <p:spPr>
          <a:xfrm>
            <a:off x="7032978" y="2801938"/>
            <a:ext cx="2106789" cy="1320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21" name="Content Placeholder 16">
            <a:extLst>
              <a:ext uri="{FF2B5EF4-FFF2-40B4-BE49-F238E27FC236}">
                <a16:creationId xmlns:a16="http://schemas.microsoft.com/office/drawing/2014/main" id="{C789B25C-62B8-4A2F-A664-6F982F31033E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8428038" y="5559425"/>
            <a:ext cx="638175" cy="685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22" name="Content Placeholder 16">
            <a:extLst>
              <a:ext uri="{FF2B5EF4-FFF2-40B4-BE49-F238E27FC236}">
                <a16:creationId xmlns:a16="http://schemas.microsoft.com/office/drawing/2014/main" id="{45FF1C84-C34F-4BA9-82D5-684501BD5A6F}"/>
              </a:ext>
            </a:extLst>
          </p:cNvPr>
          <p:cNvSpPr>
            <a:spLocks noGrp="1"/>
          </p:cNvSpPr>
          <p:nvPr>
            <p:ph sz="quarter" idx="30"/>
          </p:nvPr>
        </p:nvSpPr>
        <p:spPr>
          <a:xfrm>
            <a:off x="8580438" y="5711825"/>
            <a:ext cx="638175" cy="685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23" name="Content Placeholder 16">
            <a:extLst>
              <a:ext uri="{FF2B5EF4-FFF2-40B4-BE49-F238E27FC236}">
                <a16:creationId xmlns:a16="http://schemas.microsoft.com/office/drawing/2014/main" id="{27B4A8D3-48D8-431A-A735-B8148B0F2578}"/>
              </a:ext>
            </a:extLst>
          </p:cNvPr>
          <p:cNvSpPr>
            <a:spLocks noGrp="1"/>
          </p:cNvSpPr>
          <p:nvPr>
            <p:ph sz="quarter" idx="31"/>
          </p:nvPr>
        </p:nvSpPr>
        <p:spPr>
          <a:xfrm>
            <a:off x="8732838" y="5864225"/>
            <a:ext cx="638175" cy="685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8" name="TextBox 7"/>
          <p:cNvSpPr txBox="1"/>
          <p:nvPr userDrawn="1"/>
        </p:nvSpPr>
        <p:spPr>
          <a:xfrm>
            <a:off x="2941320" y="6419851"/>
            <a:ext cx="3278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 defTabSz="914400" rtl="0" eaLnBrk="1" latinLnBrk="0" hangingPunct="1">
              <a:buNone/>
            </a:pPr>
            <a:r>
              <a:rPr lang="en-US" sz="1200" b="0" i="0" kern="1200" dirty="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Copyright ©2022 John Wiley &amp; Sons, Inc.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275657" y="6438773"/>
            <a:ext cx="559780" cy="258077"/>
          </a:xfrm>
          <a:prstGeom prst="rect">
            <a:avLst/>
          </a:prstGeom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algn="ctr" defTabSz="914400" rtl="0" eaLnBrk="1" latinLnBrk="0" hangingPunct="1">
              <a:defRPr/>
            </a:pPr>
            <a:fld id="{6F94BB01-2447-4377-8194-F82F4D072C18}" type="slidenum">
              <a:rPr lang="en-US" sz="1200" b="0" i="0" kern="1200" smtClean="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pPr marL="0" algn="ctr" defTabSz="914400" rtl="0" eaLnBrk="1" latinLnBrk="0" hangingPunct="1">
                <a:defRPr/>
              </a:pPr>
              <a:t>‹#›</a:t>
            </a:fld>
            <a:endParaRPr lang="en-US" sz="1200" b="0" i="0" kern="1200" dirty="0">
              <a:solidFill>
                <a:schemeClr val="tx1">
                  <a:tint val="75000"/>
                </a:schemeClr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BAB353FD-3DAB-45D7-93D5-F5CDAC6EAECE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9218613" y="5864225"/>
            <a:ext cx="638175" cy="685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59499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s: Vers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990599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2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LONL"/>
          <p:cNvSpPr>
            <a:spLocks noGrp="1"/>
          </p:cNvSpPr>
          <p:nvPr>
            <p:ph sz="quarter" idx="16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514350" indent="-514350">
              <a:buClr>
                <a:schemeClr val="accent2"/>
              </a:buClr>
              <a:buFont typeface="+mj-lt"/>
              <a:buAutoNum type="arabicPeriod"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  <a:lvl2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2pPr>
            <a:lvl3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3pPr>
            <a:lvl4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4pPr>
            <a:lvl5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US" dirty="0"/>
              <a:t>Explain the time value of money and why it is so important in the field of finance.</a:t>
            </a:r>
          </a:p>
          <a:p>
            <a:pPr lvl="0"/>
            <a:r>
              <a:rPr lang="en-US" dirty="0"/>
              <a:t>Explain the concept of future value, including the meaning of the terms principal, simple interest, and compound interest.</a:t>
            </a:r>
          </a:p>
          <a:p>
            <a:pPr lvl="0"/>
            <a:r>
              <a:rPr lang="en-US" dirty="0"/>
              <a:t>Explain the concept of present value, how it relates to future value, and is used to make business decisions.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381250" cy="365125"/>
          </a:xfrm>
          <a:prstGeom prst="rect">
            <a:avLst/>
          </a:prstGeom>
        </p:spPr>
        <p:txBody>
          <a:bodyPr/>
          <a:lstStyle/>
          <a:p>
            <a:fld id="{957104EA-F2AF-1046-9253-EE8D978719B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©2018 John Wiley &amp; Sons, Inc. </a:t>
            </a:r>
          </a:p>
        </p:txBody>
      </p:sp>
    </p:spTree>
    <p:extLst>
      <p:ext uri="{BB962C8B-B14F-4D97-AF65-F5344CB8AC3E}">
        <p14:creationId xmlns:p14="http://schemas.microsoft.com/office/powerpoint/2010/main" val="281142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er: Versi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N"/>
          <p:cNvSpPr>
            <a:spLocks noGrp="1"/>
          </p:cNvSpPr>
          <p:nvPr>
            <p:ph sz="quarter" idx="19" hasCustomPrompt="1"/>
          </p:nvPr>
        </p:nvSpPr>
        <p:spPr>
          <a:xfrm>
            <a:off x="152400" y="228600"/>
            <a:ext cx="8839200" cy="533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 i="0" baseline="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r>
              <a:rPr lang="en-US" dirty="0"/>
              <a:t>Chapter 1</a:t>
            </a:r>
          </a:p>
        </p:txBody>
      </p:sp>
      <p:sp>
        <p:nvSpPr>
          <p:cNvPr id="14" name="CT"/>
          <p:cNvSpPr>
            <a:spLocks noGrp="1"/>
          </p:cNvSpPr>
          <p:nvPr>
            <p:ph sz="quarter" idx="20" hasCustomPrompt="1"/>
          </p:nvPr>
        </p:nvSpPr>
        <p:spPr>
          <a:xfrm>
            <a:off x="152400" y="762000"/>
            <a:ext cx="8839200" cy="2286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800" b="0" i="0">
                <a:latin typeface="Times New Roman" charset="0"/>
                <a:ea typeface="Times New Roman" charset="0"/>
                <a:cs typeface="Times New Roman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Click to Edit Chapter Title</a:t>
            </a:r>
          </a:p>
        </p:txBody>
      </p:sp>
      <p:sp>
        <p:nvSpPr>
          <p:cNvPr id="8" name="Title "/>
          <p:cNvSpPr>
            <a:spLocks noGrp="1"/>
          </p:cNvSpPr>
          <p:nvPr>
            <p:ph type="title" hasCustomPrompt="1"/>
          </p:nvPr>
        </p:nvSpPr>
        <p:spPr>
          <a:xfrm>
            <a:off x="152400" y="3505200"/>
            <a:ext cx="8839200" cy="1524000"/>
          </a:xfrm>
          <a:prstGeom prst="rect">
            <a:avLst/>
          </a:prstGeom>
        </p:spPr>
        <p:txBody>
          <a:bodyPr anchor="b"/>
          <a:lstStyle>
            <a:lvl1pPr>
              <a:defRPr sz="62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Book Title</a:t>
            </a:r>
          </a:p>
        </p:txBody>
      </p:sp>
      <p:sp>
        <p:nvSpPr>
          <p:cNvPr id="15" name="Edition"/>
          <p:cNvSpPr>
            <a:spLocks noGrp="1"/>
          </p:cNvSpPr>
          <p:nvPr>
            <p:ph sz="quarter" idx="17" hasCustomPrompt="1"/>
          </p:nvPr>
        </p:nvSpPr>
        <p:spPr>
          <a:xfrm>
            <a:off x="152400" y="5029200"/>
            <a:ext cx="8839200" cy="762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900" b="1" i="0" baseline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r>
              <a:rPr lang="en-US" dirty="0"/>
              <a:t>Third Edition</a:t>
            </a:r>
          </a:p>
        </p:txBody>
      </p:sp>
      <p:sp>
        <p:nvSpPr>
          <p:cNvPr id="16" name="Author"/>
          <p:cNvSpPr>
            <a:spLocks noGrp="1"/>
          </p:cNvSpPr>
          <p:nvPr>
            <p:ph sz="quarter" idx="18" hasCustomPrompt="1"/>
          </p:nvPr>
        </p:nvSpPr>
        <p:spPr>
          <a:xfrm>
            <a:off x="152400" y="6096000"/>
            <a:ext cx="8839200" cy="533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 i="0" baseline="0">
                <a:solidFill>
                  <a:schemeClr val="accent2"/>
                </a:solidFill>
                <a:latin typeface="STIX" charset="0"/>
                <a:ea typeface="STIX" charset="0"/>
                <a:cs typeface="STIX" charset="0"/>
              </a:defRPr>
            </a:lvl1pPr>
          </a:lstStyle>
          <a:p>
            <a:pPr lvl="0"/>
            <a:r>
              <a:rPr lang="en-US" dirty="0"/>
              <a:t>David Klein</a:t>
            </a:r>
          </a:p>
        </p:txBody>
      </p:sp>
    </p:spTree>
    <p:extLst>
      <p:ext uri="{BB962C8B-B14F-4D97-AF65-F5344CB8AC3E}">
        <p14:creationId xmlns:p14="http://schemas.microsoft.com/office/powerpoint/2010/main" val="21903219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s: Versi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990599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2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LOBL"/>
          <p:cNvSpPr>
            <a:spLocks noGrp="1"/>
          </p:cNvSpPr>
          <p:nvPr>
            <p:ph sz="quarter" idx="16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292608" indent="-292608">
              <a:buClr>
                <a:schemeClr val="accent2"/>
              </a:buClr>
              <a:buFont typeface="Arial" charset="0"/>
              <a:buChar char="•"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  <a:lvl2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2pPr>
            <a:lvl3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3pPr>
            <a:lvl4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4pPr>
            <a:lvl5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US" dirty="0"/>
              <a:t>Explain the time value of money and why it is so important in the field of finance.</a:t>
            </a:r>
          </a:p>
          <a:p>
            <a:pPr lvl="0"/>
            <a:r>
              <a:rPr lang="en-US" dirty="0"/>
              <a:t>Explain the concept of future value, including the meaning of the terms principal, simple interest, and compound interest.</a:t>
            </a:r>
          </a:p>
          <a:p>
            <a:pPr lvl="0"/>
            <a:r>
              <a:rPr lang="en-US" dirty="0"/>
              <a:t>Explain the concept of present value, how it relates to future value, and is used to make business decisions.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©2018 John Wiley &amp; Sons, Inc. </a:t>
            </a:r>
          </a:p>
        </p:txBody>
      </p:sp>
    </p:spTree>
    <p:extLst>
      <p:ext uri="{BB962C8B-B14F-4D97-AF65-F5344CB8AC3E}">
        <p14:creationId xmlns:p14="http://schemas.microsoft.com/office/powerpoint/2010/main" val="40276762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Check Question (1of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r>
              <a:rPr lang="en-US" dirty="0"/>
              <a:t>1.1 Periodicity Assumption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©2018 John Wiley &amp; Sons, Inc.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 hasCustomPrompt="1"/>
          </p:nvPr>
        </p:nvSpPr>
        <p:spPr>
          <a:xfrm>
            <a:off x="304800" y="1752600"/>
            <a:ext cx="8534400" cy="460375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None/>
              <a:defRPr sz="2800" baseline="0">
                <a:latin typeface="Times New Roman" charset="0"/>
                <a:ea typeface="Times New Roman" charset="0"/>
                <a:cs typeface="Times New Roman" charset="0"/>
              </a:defRPr>
            </a:lvl1pPr>
            <a:lvl2pPr marL="804672" indent="-448056">
              <a:spcBef>
                <a:spcPts val="1000"/>
              </a:spcBef>
              <a:buClr>
                <a:schemeClr val="accent2"/>
              </a:buClr>
              <a:buFont typeface="+mj-lt"/>
              <a:buAutoNum type="alphaLcPeriod"/>
              <a:defRPr sz="2800" baseline="0">
                <a:latin typeface="Times New Roman" charset="0"/>
                <a:ea typeface="Times New Roman" charset="0"/>
                <a:cs typeface="Times New Roman" charset="0"/>
              </a:defRPr>
            </a:lvl2pPr>
            <a:lvl3pPr marL="914400" indent="0">
              <a:buNone/>
              <a:defRPr sz="3000">
                <a:latin typeface="STIX" charset="0"/>
                <a:ea typeface="STIX" charset="0"/>
                <a:cs typeface="STIX" charset="0"/>
              </a:defRPr>
            </a:lvl3pPr>
            <a:lvl4pPr marL="1371600" indent="0">
              <a:buNone/>
              <a:defRPr sz="3000">
                <a:latin typeface="STIX" charset="0"/>
                <a:ea typeface="STIX" charset="0"/>
                <a:cs typeface="STIX" charset="0"/>
              </a:defRPr>
            </a:lvl4pPr>
            <a:lvl5pPr marL="1828800" indent="0">
              <a:buNone/>
              <a:defRPr sz="3000">
                <a:latin typeface="STIX" charset="0"/>
                <a:ea typeface="STIX" charset="0"/>
                <a:cs typeface="STIX" charset="0"/>
              </a:defRPr>
            </a:lvl5pPr>
          </a:lstStyle>
          <a:p>
            <a:pPr lvl="0"/>
            <a:r>
              <a:rPr lang="en-US" dirty="0"/>
              <a:t>Which one of these statements about the accrual basis of accounting is false?</a:t>
            </a:r>
          </a:p>
          <a:p>
            <a:pPr lvl="1"/>
            <a:r>
              <a:rPr lang="en-US" dirty="0"/>
              <a:t>Companies record events that change their financial statements in the period in which event occur, even if cash was not exchanged.</a:t>
            </a:r>
          </a:p>
          <a:p>
            <a:pPr lvl="1"/>
            <a:r>
              <a:rPr lang="en-US" dirty="0"/>
              <a:t>Companies recognize revenue in the period in which the performance obligation is satisfied.</a:t>
            </a:r>
          </a:p>
          <a:p>
            <a:pPr lvl="1"/>
            <a:r>
              <a:rPr lang="en-US" dirty="0"/>
              <a:t>This basis is accord with generally accepted accounting principles.</a:t>
            </a:r>
          </a:p>
        </p:txBody>
      </p:sp>
    </p:spTree>
    <p:extLst>
      <p:ext uri="{BB962C8B-B14F-4D97-AF65-F5344CB8AC3E}">
        <p14:creationId xmlns:p14="http://schemas.microsoft.com/office/powerpoint/2010/main" val="33742024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Check Question (2of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990599"/>
          </a:xfrm>
        </p:spPr>
        <p:txBody>
          <a:bodyPr/>
          <a:lstStyle/>
          <a:p>
            <a:r>
              <a:rPr lang="en-US" dirty="0"/>
              <a:t>1.1 Periodicity Assumption</a:t>
            </a:r>
          </a:p>
        </p:txBody>
      </p:sp>
      <p:sp>
        <p:nvSpPr>
          <p:cNvPr id="12" name="Question"/>
          <p:cNvSpPr>
            <a:spLocks noGrp="1"/>
          </p:cNvSpPr>
          <p:nvPr>
            <p:ph sz="quarter" idx="15" hasCustomPrompt="1"/>
          </p:nvPr>
        </p:nvSpPr>
        <p:spPr>
          <a:xfrm>
            <a:off x="304800" y="1752600"/>
            <a:ext cx="8534400" cy="4419600"/>
          </a:xfrm>
          <a:prstGeom prst="rect">
            <a:avLst/>
          </a:prstGeom>
        </p:spPr>
        <p:txBody>
          <a:bodyPr/>
          <a:lstStyle>
            <a:lvl1pPr marL="12700" indent="0">
              <a:spcBef>
                <a:spcPts val="1000"/>
              </a:spcBef>
              <a:buNone/>
              <a:tabLst/>
              <a:defRPr sz="2800" b="0" i="0" baseline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  <a:lvl2pPr marL="803275" indent="-450850">
              <a:spcBef>
                <a:spcPts val="1000"/>
              </a:spcBef>
              <a:buFont typeface="+mj-lt"/>
              <a:buNone/>
              <a:tabLst/>
              <a:defRPr sz="2800" b="0" i="0" baseline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349250" indent="-336550">
              <a:buClr>
                <a:schemeClr val="accent1"/>
              </a:buClr>
              <a:buFont typeface="Wingdings" charset="2"/>
              <a:buChar char="ü"/>
              <a:tabLst>
                <a:tab pos="796925" algn="l"/>
              </a:tabLst>
              <a:defRPr sz="2800" b="0" i="0">
                <a:latin typeface="Times New Roman" charset="0"/>
                <a:ea typeface="Times New Roman" charset="0"/>
                <a:cs typeface="Times New Roman" charset="0"/>
              </a:defRPr>
            </a:lvl3pPr>
          </a:lstStyle>
          <a:p>
            <a:pPr lvl="0"/>
            <a:r>
              <a:rPr lang="en-US" dirty="0"/>
              <a:t>Which one of these statements about the accrual basis of accounting is false?</a:t>
            </a:r>
          </a:p>
          <a:p>
            <a:pPr lvl="1"/>
            <a:r>
              <a:rPr lang="en-US" dirty="0"/>
              <a:t>a.  Companies record events that change their financial statements in the period in which event occur, even if cash was not exchanged.</a:t>
            </a:r>
          </a:p>
          <a:p>
            <a:pPr lvl="2"/>
            <a:r>
              <a:rPr lang="en-US" dirty="0"/>
              <a:t>b.  Companies recognize revenue in the period in which 	the performance obligation is satisfied.</a:t>
            </a:r>
          </a:p>
          <a:p>
            <a:pPr lvl="1"/>
            <a:r>
              <a:rPr lang="en-US" dirty="0"/>
              <a:t>c.  This basis is accord with generally accepted accounting principles.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©2018 John Wiley &amp; Sons, Inc. </a:t>
            </a:r>
          </a:p>
        </p:txBody>
      </p:sp>
    </p:spTree>
    <p:extLst>
      <p:ext uri="{BB962C8B-B14F-4D97-AF65-F5344CB8AC3E}">
        <p14:creationId xmlns:p14="http://schemas.microsoft.com/office/powerpoint/2010/main" val="41694330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erm: Vers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990599"/>
          </a:xfrm>
        </p:spPr>
        <p:txBody>
          <a:bodyPr/>
          <a:lstStyle/>
          <a:p>
            <a:r>
              <a:rPr lang="en-US" dirty="0"/>
              <a:t>Language</a:t>
            </a:r>
          </a:p>
        </p:txBody>
      </p:sp>
      <p:sp>
        <p:nvSpPr>
          <p:cNvPr id="7" name="Definition of Key Term"/>
          <p:cNvSpPr>
            <a:spLocks noGrp="1"/>
          </p:cNvSpPr>
          <p:nvPr>
            <p:ph sz="quarter" idx="15" hasCustomPrompt="1"/>
          </p:nvPr>
        </p:nvSpPr>
        <p:spPr>
          <a:xfrm>
            <a:off x="304800" y="1752600"/>
            <a:ext cx="8534400" cy="4114800"/>
          </a:xfrm>
          <a:prstGeom prst="rect">
            <a:avLst/>
          </a:prstGeom>
        </p:spPr>
        <p:txBody>
          <a:bodyPr/>
          <a:lstStyle>
            <a:lvl1pPr marL="292608" indent="-292608">
              <a:spcBef>
                <a:spcPts val="1000"/>
              </a:spcBef>
              <a:buClr>
                <a:schemeClr val="accent2"/>
              </a:buClr>
              <a:buFont typeface="Arial" charset="0"/>
              <a:buChar char="•"/>
              <a:defRPr sz="3000" b="0" i="0" baseline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  <a:lvl2pPr marL="803275" indent="-450850">
              <a:spcBef>
                <a:spcPts val="1000"/>
              </a:spcBef>
              <a:buFont typeface="+mj-lt"/>
              <a:buAutoNum type="alphaLcPeriod"/>
              <a:tabLst/>
              <a:defRPr sz="2800" b="0" i="0" baseline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2pPr>
          </a:lstStyle>
          <a:p>
            <a:pPr lvl="0"/>
            <a:r>
              <a:rPr lang="en-US" dirty="0"/>
              <a:t>Form of communication using sounds and symbols combined according to specified rules</a:t>
            </a:r>
          </a:p>
        </p:txBody>
      </p:sp>
      <p:sp>
        <p:nvSpPr>
          <p:cNvPr id="9" name="Media LInk"/>
          <p:cNvSpPr>
            <a:spLocks noGrp="1"/>
          </p:cNvSpPr>
          <p:nvPr>
            <p:ph sz="quarter" idx="16" hasCustomPrompt="1"/>
          </p:nvPr>
        </p:nvSpPr>
        <p:spPr>
          <a:xfrm>
            <a:off x="304800" y="5867400"/>
            <a:ext cx="8534400" cy="6096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2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/>
              <a:t>Media link placeholder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©2018 John Wiley &amp; Sons, Inc. </a:t>
            </a:r>
          </a:p>
        </p:txBody>
      </p:sp>
    </p:spTree>
    <p:extLst>
      <p:ext uri="{BB962C8B-B14F-4D97-AF65-F5344CB8AC3E}">
        <p14:creationId xmlns:p14="http://schemas.microsoft.com/office/powerpoint/2010/main" val="12387507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erm: Versi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1142999"/>
          </a:xfrm>
        </p:spPr>
        <p:txBody>
          <a:bodyPr/>
          <a:lstStyle/>
          <a:p>
            <a:r>
              <a:rPr lang="en-US" dirty="0"/>
              <a:t>Anatomy and Physiology Defined</a:t>
            </a:r>
          </a:p>
        </p:txBody>
      </p:sp>
      <p:sp>
        <p:nvSpPr>
          <p:cNvPr id="7" name="Definition of Key Term"/>
          <p:cNvSpPr>
            <a:spLocks noGrp="1"/>
          </p:cNvSpPr>
          <p:nvPr>
            <p:ph sz="quarter" idx="15" hasCustomPrompt="1"/>
          </p:nvPr>
        </p:nvSpPr>
        <p:spPr>
          <a:xfrm>
            <a:off x="304800" y="1905000"/>
            <a:ext cx="8534400" cy="3962400"/>
          </a:xfrm>
          <a:prstGeom prst="rect">
            <a:avLst/>
          </a:prstGeom>
        </p:spPr>
        <p:txBody>
          <a:bodyPr/>
          <a:lstStyle>
            <a:lvl1pPr marL="292608" indent="-292608">
              <a:spcBef>
                <a:spcPts val="1000"/>
              </a:spcBef>
              <a:buClr>
                <a:schemeClr val="accent2"/>
              </a:buClr>
              <a:buFont typeface="Arial" charset="0"/>
              <a:buChar char="•"/>
              <a:defRPr sz="2800" b="0" i="0" baseline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  <a:lvl2pPr marL="803275" indent="-450850">
              <a:spcBef>
                <a:spcPts val="1000"/>
              </a:spcBef>
              <a:buFont typeface="+mj-lt"/>
              <a:buAutoNum type="alphaLcPeriod"/>
              <a:tabLst/>
              <a:defRPr sz="2800" b="0" i="0" baseline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2pPr>
          </a:lstStyle>
          <a:p>
            <a:pPr lvl="0"/>
            <a:r>
              <a:rPr lang="en-US" dirty="0"/>
              <a:t>Anatomy is the science of structure and the relationships among structures.</a:t>
            </a:r>
          </a:p>
          <a:p>
            <a:pPr lvl="0"/>
            <a:r>
              <a:rPr lang="en-US" dirty="0"/>
              <a:t>Physiology is the science of body functions, that is, how the body parts work.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©2018 John Wiley &amp; Sons, Inc. </a:t>
            </a:r>
          </a:p>
        </p:txBody>
      </p:sp>
    </p:spTree>
    <p:extLst>
      <p:ext uri="{BB962C8B-B14F-4D97-AF65-F5344CB8AC3E}">
        <p14:creationId xmlns:p14="http://schemas.microsoft.com/office/powerpoint/2010/main" val="7115458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for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Section or Topic Heading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6"/>
          </p:nvPr>
        </p:nvSpPr>
        <p:spPr>
          <a:xfrm>
            <a:off x="304800" y="1752600"/>
            <a:ext cx="8534400" cy="3276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Content"/>
          <p:cNvSpPr>
            <a:spLocks noGrp="1"/>
          </p:cNvSpPr>
          <p:nvPr>
            <p:ph sz="quarter" idx="15" hasCustomPrompt="1"/>
          </p:nvPr>
        </p:nvSpPr>
        <p:spPr>
          <a:xfrm>
            <a:off x="304800" y="5029200"/>
            <a:ext cx="8534400" cy="1143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Font typeface="Arial" charset="0"/>
              <a:buNone/>
              <a:defRPr sz="2000" b="0" i="0" baseline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  <a:lvl2pPr marL="803275" indent="-450850">
              <a:spcBef>
                <a:spcPts val="1000"/>
              </a:spcBef>
              <a:buFont typeface="+mj-lt"/>
              <a:buAutoNum type="alphaLcPeriod"/>
              <a:tabLst/>
              <a:defRPr sz="2800" b="0" i="0" baseline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2pPr>
          </a:lstStyle>
          <a:p>
            <a:pPr lvl="0"/>
            <a:r>
              <a:rPr lang="en-US" sz="2000" dirty="0"/>
              <a:t>Figure 4.5 Figure title placeholder</a:t>
            </a:r>
          </a:p>
          <a:p>
            <a:pPr lvl="0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457950" y="6356350"/>
            <a:ext cx="2381250" cy="365125"/>
          </a:xfrm>
          <a:prstGeom prst="rect">
            <a:avLst/>
          </a:prstGeom>
        </p:spPr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©2018 John Wiley &amp; Sons, Inc. </a:t>
            </a:r>
          </a:p>
        </p:txBody>
      </p:sp>
    </p:spTree>
    <p:extLst>
      <p:ext uri="{BB962C8B-B14F-4D97-AF65-F5344CB8AC3E}">
        <p14:creationId xmlns:p14="http://schemas.microsoft.com/office/powerpoint/2010/main" val="2362402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Section or Topic Heading</a:t>
            </a:r>
          </a:p>
        </p:txBody>
      </p:sp>
      <p:sp>
        <p:nvSpPr>
          <p:cNvPr id="6" name="Content Placeholder"/>
          <p:cNvSpPr>
            <a:spLocks noGrp="1"/>
          </p:cNvSpPr>
          <p:nvPr>
            <p:ph sz="quarter" idx="16"/>
          </p:nvPr>
        </p:nvSpPr>
        <p:spPr>
          <a:xfrm>
            <a:off x="304800" y="1752600"/>
            <a:ext cx="8534400" cy="4603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" name="Slide Number Placeholder"/>
          <p:cNvSpPr>
            <a:spLocks noGrp="1"/>
          </p:cNvSpPr>
          <p:nvPr>
            <p:ph type="sldNum" sz="quarter" idx="10"/>
          </p:nvPr>
        </p:nvSpPr>
        <p:spPr>
          <a:xfrm>
            <a:off x="6457950" y="6356350"/>
            <a:ext cx="2381250" cy="365125"/>
          </a:xfrm>
          <a:prstGeom prst="rect">
            <a:avLst/>
          </a:prstGeom>
        </p:spPr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marL="0" algn="ctr" defTabSz="914400" rtl="0" eaLnBrk="1" latinLnBrk="0" hangingPunct="1">
              <a:defRPr lang="en-US" sz="1200" b="0" i="0" kern="1200" smtClean="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Copyright ©2018 John Wiley &amp; Sons, Inc. </a:t>
            </a:r>
          </a:p>
        </p:txBody>
      </p:sp>
    </p:spTree>
    <p:extLst>
      <p:ext uri="{BB962C8B-B14F-4D97-AF65-F5344CB8AC3E}">
        <p14:creationId xmlns:p14="http://schemas.microsoft.com/office/powerpoint/2010/main" val="17906686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Section or Topic Heading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sz="quarter" idx="16"/>
          </p:nvPr>
        </p:nvSpPr>
        <p:spPr>
          <a:xfrm>
            <a:off x="304800" y="1752600"/>
            <a:ext cx="4114800" cy="4603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7"/>
          </p:nvPr>
        </p:nvSpPr>
        <p:spPr>
          <a:xfrm>
            <a:off x="4724400" y="1752600"/>
            <a:ext cx="4114800" cy="4603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" name="Slide Number Placeholder "/>
          <p:cNvSpPr>
            <a:spLocks noGrp="1"/>
          </p:cNvSpPr>
          <p:nvPr>
            <p:ph type="sldNum" sz="quarter" idx="10"/>
          </p:nvPr>
        </p:nvSpPr>
        <p:spPr>
          <a:xfrm>
            <a:off x="6457950" y="6356350"/>
            <a:ext cx="2381250" cy="365125"/>
          </a:xfrm>
          <a:prstGeom prst="rect">
            <a:avLst/>
          </a:prstGeom>
        </p:spPr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©2018 John Wiley &amp; Sons, Inc. </a:t>
            </a:r>
          </a:p>
        </p:txBody>
      </p:sp>
    </p:spTree>
    <p:extLst>
      <p:ext uri="{BB962C8B-B14F-4D97-AF65-F5344CB8AC3E}">
        <p14:creationId xmlns:p14="http://schemas.microsoft.com/office/powerpoint/2010/main" val="26583438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Section or Topic Heading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sz="quarter" idx="16"/>
          </p:nvPr>
        </p:nvSpPr>
        <p:spPr>
          <a:xfrm>
            <a:off x="304800" y="1752600"/>
            <a:ext cx="4114800" cy="2819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7"/>
          </p:nvPr>
        </p:nvSpPr>
        <p:spPr>
          <a:xfrm>
            <a:off x="4724400" y="1752600"/>
            <a:ext cx="4114800" cy="2819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457950" y="6356350"/>
            <a:ext cx="2381250" cy="365125"/>
          </a:xfrm>
          <a:prstGeom prst="rect">
            <a:avLst/>
          </a:prstGeom>
        </p:spPr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©2018 John Wiley &amp; Sons, Inc. 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8"/>
          </p:nvPr>
        </p:nvSpPr>
        <p:spPr>
          <a:xfrm>
            <a:off x="2286000" y="4724400"/>
            <a:ext cx="4572000" cy="1489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2675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: Vers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5410201"/>
            <a:ext cx="8534400" cy="380999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609601"/>
            <a:ext cx="8534400" cy="47261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304800" y="5791200"/>
            <a:ext cx="8534400" cy="565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457950" y="6356350"/>
            <a:ext cx="2381250" cy="365125"/>
          </a:xfrm>
        </p:spPr>
        <p:txBody>
          <a:bodyPr/>
          <a:lstStyle/>
          <a:p>
            <a:fld id="{43DD970A-8A59-5645-997B-8F1EF841716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©2018 John Wiley &amp; Sons, Inc. </a:t>
            </a:r>
          </a:p>
        </p:txBody>
      </p:sp>
    </p:spTree>
    <p:extLst>
      <p:ext uri="{BB962C8B-B14F-4D97-AF65-F5344CB8AC3E}">
        <p14:creationId xmlns:p14="http://schemas.microsoft.com/office/powerpoint/2010/main" val="55714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plus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E04750B-87C8-BA49-9BD3-C465B46973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508" y="745068"/>
            <a:ext cx="8470670" cy="84931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6" name="Content Placeholder">
            <a:extLst>
              <a:ext uri="{FF2B5EF4-FFF2-40B4-BE49-F238E27FC236}">
                <a16:creationId xmlns:a16="http://schemas.microsoft.com/office/drawing/2014/main" id="{32AC4F3A-7D5E-944E-BEF6-CD50CC99DF69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32508" y="1594379"/>
            <a:ext cx="8470180" cy="4611158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 or image</a:t>
            </a:r>
          </a:p>
        </p:txBody>
      </p:sp>
      <p:sp>
        <p:nvSpPr>
          <p:cNvPr id="3" name="Slide Number Placeholder">
            <a:extLst>
              <a:ext uri="{FF2B5EF4-FFF2-40B4-BE49-F238E27FC236}">
                <a16:creationId xmlns:a16="http://schemas.microsoft.com/office/drawing/2014/main" id="{866F2D1A-EA5C-184A-BE9A-2DC2ECFCA0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457950" y="6356351"/>
            <a:ext cx="2345228" cy="365125"/>
          </a:xfrm>
          <a:prstGeom prst="rect">
            <a:avLst/>
          </a:prstGeom>
        </p:spPr>
        <p:txBody>
          <a:bodyPr/>
          <a:lstStyle/>
          <a:p>
            <a:fld id="{D06C706D-0964-7842-B7B8-C5D7337005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1881AF98-9E5D-F047-9DF1-095D423DA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©2018 John Wiley &amp; Sons,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2900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age Slide: Versi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961253"/>
            <a:ext cx="8534400" cy="32067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1"/>
            <a:ext cx="8534400" cy="52772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381250" cy="365125"/>
          </a:xfrm>
        </p:spPr>
        <p:txBody>
          <a:bodyPr/>
          <a:lstStyle/>
          <a:p>
            <a:fld id="{43DD970A-8A59-5645-997B-8F1EF841716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©2018 John Wiley &amp; Sons, Inc. </a:t>
            </a:r>
          </a:p>
        </p:txBody>
      </p:sp>
    </p:spTree>
    <p:extLst>
      <p:ext uri="{BB962C8B-B14F-4D97-AF65-F5344CB8AC3E}">
        <p14:creationId xmlns:p14="http://schemas.microsoft.com/office/powerpoint/2010/main" val="2854489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Opener: Vers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"/>
          <p:cNvSpPr>
            <a:spLocks noGrp="1"/>
          </p:cNvSpPr>
          <p:nvPr>
            <p:ph type="title" hasCustomPrompt="1"/>
          </p:nvPr>
        </p:nvSpPr>
        <p:spPr>
          <a:xfrm>
            <a:off x="152400" y="365125"/>
            <a:ext cx="8839200" cy="1387475"/>
          </a:xfrm>
          <a:prstGeom prst="rect">
            <a:avLst/>
          </a:prstGeom>
        </p:spPr>
        <p:txBody>
          <a:bodyPr anchor="b"/>
          <a:lstStyle>
            <a:lvl1pPr>
              <a:defRPr sz="62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Book Title</a:t>
            </a:r>
          </a:p>
        </p:txBody>
      </p:sp>
      <p:sp>
        <p:nvSpPr>
          <p:cNvPr id="3" name="Edition"/>
          <p:cNvSpPr>
            <a:spLocks noGrp="1"/>
          </p:cNvSpPr>
          <p:nvPr>
            <p:ph sz="quarter" idx="21" hasCustomPrompt="1"/>
          </p:nvPr>
        </p:nvSpPr>
        <p:spPr>
          <a:xfrm>
            <a:off x="152400" y="1755648"/>
            <a:ext cx="8839200" cy="609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900" b="1" i="0">
                <a:latin typeface="Times New Roman" charset="0"/>
                <a:ea typeface="Times New Roman" charset="0"/>
                <a:cs typeface="Times New Roman" charset="0"/>
              </a:defRPr>
            </a:lvl1pPr>
            <a:lvl2pPr marL="457200" indent="0" algn="ctr">
              <a:buNone/>
              <a:defRPr b="1" i="0">
                <a:latin typeface="Times New Roman" charset="0"/>
                <a:ea typeface="Times New Roman" charset="0"/>
                <a:cs typeface="Times New Roman" charset="0"/>
              </a:defRPr>
            </a:lvl2pPr>
            <a:lvl3pPr marL="914400" indent="0" algn="ctr">
              <a:buNone/>
              <a:defRPr b="1" i="0">
                <a:latin typeface="Times New Roman" charset="0"/>
                <a:ea typeface="Times New Roman" charset="0"/>
                <a:cs typeface="Times New Roman" charset="0"/>
              </a:defRPr>
            </a:lvl3pPr>
            <a:lvl4pPr marL="1371600" indent="0" algn="ctr">
              <a:buNone/>
              <a:defRPr b="1" i="0">
                <a:latin typeface="Times New Roman" charset="0"/>
                <a:ea typeface="Times New Roman" charset="0"/>
                <a:cs typeface="Times New Roman" charset="0"/>
              </a:defRPr>
            </a:lvl4pPr>
            <a:lvl5pPr marL="1828800" indent="0" algn="ctr">
              <a:buNone/>
              <a:defRPr b="1" i="0">
                <a:latin typeface="Times New Roman" charset="0"/>
                <a:ea typeface="Times New Roman" charset="0"/>
                <a:cs typeface="Times New Roman" charset="0"/>
              </a:defRPr>
            </a:lvl5pPr>
          </a:lstStyle>
          <a:p>
            <a:pPr lvl="0"/>
            <a:r>
              <a:rPr lang="en-US" dirty="0"/>
              <a:t>Third Edition</a:t>
            </a:r>
          </a:p>
        </p:txBody>
      </p:sp>
      <p:sp>
        <p:nvSpPr>
          <p:cNvPr id="5" name="Author"/>
          <p:cNvSpPr>
            <a:spLocks noGrp="1"/>
          </p:cNvSpPr>
          <p:nvPr>
            <p:ph sz="quarter" idx="22" hasCustomPrompt="1"/>
          </p:nvPr>
        </p:nvSpPr>
        <p:spPr>
          <a:xfrm>
            <a:off x="152400" y="2363724"/>
            <a:ext cx="88392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 i="0">
                <a:solidFill>
                  <a:schemeClr val="accent2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r>
              <a:rPr lang="en-US" dirty="0"/>
              <a:t>David Klein</a:t>
            </a:r>
          </a:p>
        </p:txBody>
      </p:sp>
      <p:sp>
        <p:nvSpPr>
          <p:cNvPr id="29" name="CN"/>
          <p:cNvSpPr>
            <a:spLocks noGrp="1"/>
          </p:cNvSpPr>
          <p:nvPr>
            <p:ph sz="quarter" idx="19" hasCustomPrompt="1"/>
          </p:nvPr>
        </p:nvSpPr>
        <p:spPr>
          <a:xfrm>
            <a:off x="152400" y="3733800"/>
            <a:ext cx="8839200" cy="533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 i="0" baseline="0">
                <a:solidFill>
                  <a:srgbClr val="007787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r>
              <a:rPr lang="en-US" dirty="0"/>
              <a:t>Chapter 1</a:t>
            </a:r>
          </a:p>
        </p:txBody>
      </p:sp>
      <p:sp>
        <p:nvSpPr>
          <p:cNvPr id="31" name="CT"/>
          <p:cNvSpPr>
            <a:spLocks noGrp="1"/>
          </p:cNvSpPr>
          <p:nvPr>
            <p:ph sz="quarter" idx="20" hasCustomPrompt="1"/>
          </p:nvPr>
        </p:nvSpPr>
        <p:spPr>
          <a:xfrm>
            <a:off x="152400" y="4267200"/>
            <a:ext cx="8839200" cy="2438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800" b="0" i="0">
                <a:latin typeface="Times New Roman" charset="0"/>
                <a:ea typeface="Times New Roman" charset="0"/>
                <a:cs typeface="Times New Roman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Click to Edit Chapter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3" hasCustomPrompt="1"/>
          </p:nvPr>
        </p:nvSpPr>
        <p:spPr>
          <a:xfrm>
            <a:off x="1568918" y="6248400"/>
            <a:ext cx="6584482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Copyright ©2019 John Wiley &amp; Sons, Inc.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4"/>
          </p:nvPr>
        </p:nvSpPr>
        <p:spPr>
          <a:xfrm>
            <a:off x="152400" y="6092825"/>
            <a:ext cx="8839200" cy="273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005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BBL"/>
          <p:cNvSpPr>
            <a:spLocks noGrp="1"/>
          </p:cNvSpPr>
          <p:nvPr>
            <p:ph sz="quarter" idx="10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295275" indent="-295275">
              <a:buClr>
                <a:schemeClr val="accent2"/>
              </a:buClr>
              <a:tabLst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  <a:lvl2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2pPr>
            <a:lvl3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3pPr>
            <a:lvl4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4pPr>
            <a:lvl5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US" dirty="0"/>
              <a:t>This Is a Sample Outline for One-Column</a:t>
            </a:r>
          </a:p>
          <a:p>
            <a:pPr lvl="0"/>
            <a:r>
              <a:rPr lang="en-US" dirty="0"/>
              <a:t>It Is One-Column Only</a:t>
            </a:r>
          </a:p>
          <a:p>
            <a:pPr lvl="0"/>
            <a:r>
              <a:rPr lang="en-US" dirty="0"/>
              <a:t>This Outline Has H1 Headings Only</a:t>
            </a:r>
          </a:p>
          <a:p>
            <a:pPr lvl="0"/>
            <a:r>
              <a:rPr lang="en-US" dirty="0"/>
              <a:t>The Headings Are in Title Case, Matching the </a:t>
            </a:r>
            <a:r>
              <a:rPr lang="en-US" dirty="0" err="1"/>
              <a:t>eText</a:t>
            </a:r>
            <a:r>
              <a:rPr lang="en-US" dirty="0"/>
              <a:t>; This Can Vary by Title</a:t>
            </a:r>
          </a:p>
          <a:p>
            <a:pPr lvl="0"/>
            <a:r>
              <a:rPr lang="en-US" dirty="0"/>
              <a:t>This List Is Bulleted</a:t>
            </a:r>
          </a:p>
          <a:p>
            <a:pPr lvl="0"/>
            <a:r>
              <a:rPr lang="en-US" dirty="0"/>
              <a:t>The Outline Slide Has a Footer</a:t>
            </a:r>
          </a:p>
          <a:p>
            <a:pPr lvl="0"/>
            <a:r>
              <a:rPr lang="en-US" dirty="0"/>
              <a:t>Outline Items Usually Have No Ending Punctuation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Copyright ©2018 John Wiley &amp; Sons, Inc. </a:t>
            </a:r>
          </a:p>
        </p:txBody>
      </p:sp>
    </p:spTree>
    <p:extLst>
      <p:ext uri="{BB962C8B-B14F-4D97-AF65-F5344CB8AC3E}">
        <p14:creationId xmlns:p14="http://schemas.microsoft.com/office/powerpoint/2010/main" val="3832767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BBL 2-col"/>
          <p:cNvSpPr>
            <a:spLocks noGrp="1"/>
          </p:cNvSpPr>
          <p:nvPr>
            <p:ph sz="quarter" idx="12" hasCustomPrompt="1"/>
          </p:nvPr>
        </p:nvSpPr>
        <p:spPr>
          <a:xfrm>
            <a:off x="304800" y="1752600"/>
            <a:ext cx="8534400" cy="4603750"/>
          </a:xfrm>
          <a:prstGeom prst="rect">
            <a:avLst/>
          </a:prstGeom>
        </p:spPr>
        <p:txBody>
          <a:bodyPr numCol="2" spcCol="548640"/>
          <a:lstStyle>
            <a:lvl1pPr marL="292608" marR="0" indent="-29260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/>
              <a:buChar char="•"/>
              <a:tabLst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  <a:lvl2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2pPr>
            <a:lvl3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3pPr>
            <a:lvl4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4pPr>
            <a:lvl5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US" dirty="0"/>
              <a:t>This Is a Sample Outline For Two-Column</a:t>
            </a:r>
          </a:p>
          <a:p>
            <a:pPr lvl="0"/>
            <a:r>
              <a:rPr lang="en-US" dirty="0"/>
              <a:t>This Outline Has No Sub-lists</a:t>
            </a:r>
          </a:p>
          <a:p>
            <a:pPr lvl="0"/>
            <a:r>
              <a:rPr lang="en-US" dirty="0"/>
              <a:t>This List Is Bulleted</a:t>
            </a:r>
          </a:p>
          <a:p>
            <a:pPr lvl="0"/>
            <a:r>
              <a:rPr lang="en-US" dirty="0"/>
              <a:t>The Outline Slide Has A Footer</a:t>
            </a:r>
          </a:p>
          <a:p>
            <a:pPr lvl="0"/>
            <a:r>
              <a:rPr lang="en-US" dirty="0"/>
              <a:t>Outline Items Usually Have No Ending Punctuation</a:t>
            </a:r>
          </a:p>
          <a:p>
            <a:pPr lvl="0"/>
            <a:r>
              <a:rPr lang="en-US" dirty="0"/>
              <a:t>This is Another Heading</a:t>
            </a:r>
          </a:p>
          <a:p>
            <a:pPr lvl="0"/>
            <a:r>
              <a:rPr lang="en-US" dirty="0"/>
              <a:t>This is Another Heading</a:t>
            </a:r>
          </a:p>
          <a:p>
            <a:pPr marL="292608" marR="0" lvl="0" indent="-29260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/>
              <a:buChar char="•"/>
              <a:tabLst/>
              <a:defRPr/>
            </a:pPr>
            <a:r>
              <a:rPr lang="en-US" dirty="0"/>
              <a:t>This is Another Heading</a:t>
            </a:r>
          </a:p>
          <a:p>
            <a:pPr marL="292608" marR="0" lvl="0" indent="-29260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/>
              <a:buChar char="•"/>
              <a:tabLst/>
              <a:defRPr/>
            </a:pPr>
            <a:r>
              <a:rPr lang="en-US" dirty="0"/>
              <a:t>This is Another Heading</a:t>
            </a:r>
          </a:p>
          <a:p>
            <a:pPr marL="292608" marR="0" lvl="0" indent="-29260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/>
              <a:buChar char="•"/>
              <a:tabLst/>
              <a:defRPr/>
            </a:pPr>
            <a:r>
              <a:rPr lang="en-US" dirty="0"/>
              <a:t>This is Another Heading</a:t>
            </a:r>
          </a:p>
          <a:p>
            <a:pPr marL="292608" marR="0" lvl="0" indent="-29260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/>
              <a:buChar char="•"/>
              <a:tabLst/>
              <a:defRPr/>
            </a:pPr>
            <a:r>
              <a:rPr lang="en-US" dirty="0"/>
              <a:t>This is Another Heading</a:t>
            </a:r>
          </a:p>
          <a:p>
            <a:pPr marL="292608" marR="0" lvl="0" indent="-29260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/>
              <a:buChar char="•"/>
              <a:tabLst/>
              <a:defRPr/>
            </a:pPr>
            <a:r>
              <a:rPr lang="en-US" dirty="0"/>
              <a:t>This is Another Heading</a:t>
            </a:r>
          </a:p>
          <a:p>
            <a:pPr marL="292608" marR="0" lvl="0" indent="-29260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/>
              <a:buChar char="•"/>
              <a:tabLst/>
              <a:defRPr/>
            </a:pPr>
            <a:r>
              <a:rPr lang="en-US" dirty="0"/>
              <a:t>This is Another Heading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Copyright ©2018 John Wiley &amp; Sons, Inc. </a:t>
            </a:r>
          </a:p>
        </p:txBody>
      </p:sp>
    </p:spTree>
    <p:extLst>
      <p:ext uri="{BB962C8B-B14F-4D97-AF65-F5344CB8AC3E}">
        <p14:creationId xmlns:p14="http://schemas.microsoft.com/office/powerpoint/2010/main" val="234424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C1 (single#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BNL"/>
          <p:cNvSpPr>
            <a:spLocks noGrp="1"/>
          </p:cNvSpPr>
          <p:nvPr>
            <p:ph sz="quarter" idx="12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514350" indent="-514350">
              <a:buClr>
                <a:schemeClr val="accent2"/>
              </a:buClr>
              <a:buFont typeface="+mj-lt"/>
              <a:buAutoNum type="arabicPeriod"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  <a:lvl2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2pPr>
            <a:lvl3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3pPr>
            <a:lvl4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4pPr>
            <a:lvl5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US" dirty="0"/>
              <a:t>This Is a Sample Outline for One-Column</a:t>
            </a:r>
          </a:p>
          <a:p>
            <a:pPr lvl="0"/>
            <a:r>
              <a:rPr lang="en-US" dirty="0"/>
              <a:t>It Is One-Column Only</a:t>
            </a:r>
          </a:p>
          <a:p>
            <a:pPr lvl="0"/>
            <a:r>
              <a:rPr lang="en-US" dirty="0"/>
              <a:t>This Outline Has H1 Headings Only</a:t>
            </a:r>
          </a:p>
          <a:p>
            <a:pPr lvl="0"/>
            <a:r>
              <a:rPr lang="en-US" dirty="0"/>
              <a:t>The Headings Are in Title Case, Matching the </a:t>
            </a:r>
            <a:r>
              <a:rPr lang="en-US" dirty="0" err="1"/>
              <a:t>eText</a:t>
            </a:r>
            <a:r>
              <a:rPr lang="en-US" dirty="0"/>
              <a:t>; This Can Vary by Title</a:t>
            </a:r>
          </a:p>
          <a:p>
            <a:pPr lvl="0"/>
            <a:r>
              <a:rPr lang="en-US" dirty="0"/>
              <a:t>This List Is Numbered</a:t>
            </a:r>
          </a:p>
          <a:p>
            <a:pPr lvl="0"/>
            <a:r>
              <a:rPr lang="en-US" dirty="0"/>
              <a:t>The Outline Slide Has a Footer</a:t>
            </a:r>
          </a:p>
          <a:p>
            <a:pPr lvl="0"/>
            <a:r>
              <a:rPr lang="en-US" dirty="0"/>
              <a:t>Outline Items Usually Have No Ending Punctuation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Copyright ©2018 John Wiley &amp; Sons, Inc. </a:t>
            </a:r>
          </a:p>
        </p:txBody>
      </p:sp>
    </p:spTree>
    <p:extLst>
      <p:ext uri="{BB962C8B-B14F-4D97-AF65-F5344CB8AC3E}">
        <p14:creationId xmlns:p14="http://schemas.microsoft.com/office/powerpoint/2010/main" val="246037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C2 (double#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BNL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8534400" cy="4114800"/>
          </a:xfrm>
          <a:prstGeom prst="rect">
            <a:avLst/>
          </a:prstGeom>
        </p:spPr>
        <p:txBody>
          <a:bodyPr/>
          <a:lstStyle>
            <a:lvl1pPr marL="803275" indent="-803275">
              <a:buNone/>
              <a:tabLst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pPr lvl="0"/>
            <a:r>
              <a:rPr lang="en-US" dirty="0"/>
              <a:t>1.1	This Is a Sample Outline for One-Column and Double-numbered</a:t>
            </a:r>
          </a:p>
          <a:p>
            <a:pPr lvl="0"/>
            <a:r>
              <a:rPr lang="en-US" dirty="0"/>
              <a:t>1.2	It is One-column Only</a:t>
            </a:r>
          </a:p>
          <a:p>
            <a:pPr lvl="0"/>
            <a:r>
              <a:rPr lang="en-US" dirty="0"/>
              <a:t>1.3	This Outline Has No Sub-lists</a:t>
            </a:r>
          </a:p>
          <a:p>
            <a:pPr lvl="0"/>
            <a:r>
              <a:rPr lang="en-US" dirty="0"/>
              <a:t>1.4	This List Is Double-numbered</a:t>
            </a:r>
          </a:p>
          <a:p>
            <a:pPr lvl="0"/>
            <a:r>
              <a:rPr lang="en-US" dirty="0"/>
              <a:t>1.5	The Outline Slide Has a Footer</a:t>
            </a:r>
          </a:p>
          <a:p>
            <a:pPr lvl="0"/>
            <a:r>
              <a:rPr lang="en-US" dirty="0"/>
              <a:t>10.6	Outline Items Usually Have No Ending Punctuation</a:t>
            </a:r>
          </a:p>
        </p:txBody>
      </p:sp>
    </p:spTree>
    <p:extLst>
      <p:ext uri="{BB962C8B-B14F-4D97-AF65-F5344CB8AC3E}">
        <p14:creationId xmlns:p14="http://schemas.microsoft.com/office/powerpoint/2010/main" val="4099831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BBL"/>
          <p:cNvSpPr>
            <a:spLocks noGrp="1"/>
          </p:cNvSpPr>
          <p:nvPr>
            <p:ph sz="quarter" idx="12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292608" marR="0" indent="-29260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/>
              <a:buChar char="•"/>
              <a:tabLst/>
              <a:defRPr sz="2800" b="0" i="0" baseline="0">
                <a:latin typeface="Times New Roman" charset="0"/>
                <a:ea typeface="Times New Roman" charset="0"/>
                <a:cs typeface="Times New Roman" charset="0"/>
              </a:defRPr>
            </a:lvl1pPr>
            <a:lvl2pPr marL="621792" marR="0" indent="-32004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charset="0"/>
              <a:buChar char="o"/>
              <a:tabLst/>
              <a:defRPr sz="2400" b="0" i="0" baseline="0">
                <a:latin typeface="Times New Roman" charset="0"/>
                <a:ea typeface="Times New Roman" charset="0"/>
                <a:cs typeface="Times New Roman" charset="0"/>
              </a:defRPr>
            </a:lvl2pPr>
            <a:lvl3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3pPr>
            <a:lvl4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4pPr>
            <a:lvl5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US" dirty="0"/>
              <a:t>This Is a Sample Outline for 1-Column </a:t>
            </a:r>
          </a:p>
          <a:p>
            <a:pPr lvl="1"/>
            <a:r>
              <a:rPr lang="en-US" dirty="0"/>
              <a:t>It Has H2s</a:t>
            </a:r>
          </a:p>
          <a:p>
            <a:pPr lvl="0"/>
            <a:r>
              <a:rPr lang="en-US" dirty="0"/>
              <a:t>It Is One-column Only</a:t>
            </a:r>
          </a:p>
          <a:p>
            <a:pPr lvl="1"/>
            <a:r>
              <a:rPr lang="en-US" dirty="0"/>
              <a:t>It Will Probably Not Have Art</a:t>
            </a:r>
          </a:p>
          <a:p>
            <a:pPr lvl="0"/>
            <a:r>
              <a:rPr lang="en-US" dirty="0"/>
              <a:t>This Is a Bulleted List</a:t>
            </a:r>
          </a:p>
          <a:p>
            <a:pPr lvl="1"/>
            <a:r>
              <a:rPr lang="en-US" dirty="0"/>
              <a:t>Make Sure That Any Links Included Here, for Any Reason, Have Descriptive Hyperlinks</a:t>
            </a:r>
          </a:p>
          <a:p>
            <a:pPr lvl="0"/>
            <a:r>
              <a:rPr lang="en-US" dirty="0"/>
              <a:t>Outline Items Usually Have No Ending Punctuation</a:t>
            </a:r>
          </a:p>
          <a:p>
            <a:pPr lvl="1"/>
            <a:r>
              <a:rPr lang="en-US" dirty="0"/>
              <a:t>There is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Copyright ©2018 John Wiley &amp; Sons, Inc. </a:t>
            </a:r>
          </a:p>
        </p:txBody>
      </p:sp>
    </p:spTree>
    <p:extLst>
      <p:ext uri="{BB962C8B-B14F-4D97-AF65-F5344CB8AC3E}">
        <p14:creationId xmlns:p14="http://schemas.microsoft.com/office/powerpoint/2010/main" val="3679950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8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3048000"/>
            <a:ext cx="9144000" cy="457200"/>
          </a:xfrm>
          <a:prstGeom prst="rect">
            <a:avLst/>
          </a:prstGeom>
          <a:solidFill>
            <a:srgbClr val="0077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619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71" r:id="rId3"/>
    <p:sldLayoutId id="2147483975" r:id="rId4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100" kern="12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8534400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0077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381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Copyright ©2018 John Wiley &amp; Sons, Inc. </a:t>
            </a:r>
          </a:p>
        </p:txBody>
      </p:sp>
    </p:spTree>
    <p:extLst>
      <p:ext uri="{BB962C8B-B14F-4D97-AF65-F5344CB8AC3E}">
        <p14:creationId xmlns:p14="http://schemas.microsoft.com/office/powerpoint/2010/main" val="4204204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  <p:sldLayoutId id="2147483973" r:id="rId13"/>
    <p:sldLayoutId id="2147483952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i="0" kern="1200">
          <a:solidFill>
            <a:srgbClr val="007787"/>
          </a:solidFill>
          <a:latin typeface="Times New Roman" charset="0"/>
          <a:ea typeface="Times New Roman" charset="0"/>
          <a:cs typeface="Times New Roman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381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Copyright ©2015 John Wiley &amp; Sons, Inc. </a:t>
            </a:r>
          </a:p>
        </p:txBody>
      </p:sp>
    </p:spTree>
    <p:extLst>
      <p:ext uri="{BB962C8B-B14F-4D97-AF65-F5344CB8AC3E}">
        <p14:creationId xmlns:p14="http://schemas.microsoft.com/office/powerpoint/2010/main" val="166490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i="0" kern="1200">
          <a:solidFill>
            <a:schemeClr val="accent2"/>
          </a:solidFill>
          <a:latin typeface="Times New Roman" charset="0"/>
          <a:ea typeface="Times New Roman" charset="0"/>
          <a:cs typeface="Times New Roman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381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Copyright ©2018 John Wiley &amp; Sons, Inc. </a:t>
            </a:r>
          </a:p>
        </p:txBody>
      </p:sp>
    </p:spTree>
    <p:extLst>
      <p:ext uri="{BB962C8B-B14F-4D97-AF65-F5344CB8AC3E}">
        <p14:creationId xmlns:p14="http://schemas.microsoft.com/office/powerpoint/2010/main" val="604463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i="0" kern="1200">
          <a:solidFill>
            <a:schemeClr val="accent1"/>
          </a:solidFill>
          <a:latin typeface="Times New Roman" charset="0"/>
          <a:ea typeface="Times New Roman" charset="0"/>
          <a:cs typeface="Times New Roman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1066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381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Copyright ©2018 John Wiley &amp; Sons, Inc. </a:t>
            </a:r>
          </a:p>
        </p:txBody>
      </p:sp>
    </p:spTree>
    <p:extLst>
      <p:ext uri="{BB962C8B-B14F-4D97-AF65-F5344CB8AC3E}">
        <p14:creationId xmlns:p14="http://schemas.microsoft.com/office/powerpoint/2010/main" val="368638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i="0" kern="1200">
          <a:solidFill>
            <a:schemeClr val="accent1"/>
          </a:solidFill>
          <a:latin typeface="Times New Roman" charset="0"/>
          <a:ea typeface="Times New Roman" charset="0"/>
          <a:cs typeface="Times New Roman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0077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2941320" y="6419851"/>
            <a:ext cx="3278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 defTabSz="914400" rtl="0" eaLnBrk="1" latinLnBrk="0" hangingPunct="1">
              <a:buNone/>
            </a:pPr>
            <a:r>
              <a:rPr lang="en-US" sz="1200" b="0" i="0" kern="1200" dirty="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Copyright ©2015 John Wiley &amp; Sons, Inc.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275657" y="6438773"/>
            <a:ext cx="559780" cy="258077"/>
          </a:xfrm>
          <a:prstGeom prst="rect">
            <a:avLst/>
          </a:prstGeom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algn="ctr" defTabSz="914400" rtl="0" eaLnBrk="1" latinLnBrk="0" hangingPunct="1">
              <a:defRPr/>
            </a:pPr>
            <a:fld id="{6F94BB01-2447-4377-8194-F82F4D072C18}" type="slidenum">
              <a:rPr lang="en-US" sz="1200" b="0" i="0" kern="1200" smtClean="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pPr marL="0" algn="ctr" defTabSz="914400" rtl="0" eaLnBrk="1" latinLnBrk="0" hangingPunct="1">
                <a:defRPr/>
              </a:pPr>
              <a:t>‹#›</a:t>
            </a:fld>
            <a:endParaRPr lang="en-US" sz="1200" b="0" i="0" kern="1200" dirty="0">
              <a:solidFill>
                <a:schemeClr val="tx1">
                  <a:tint val="75000"/>
                </a:schemeClr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700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i="0" kern="1200">
          <a:solidFill>
            <a:srgbClr val="007787"/>
          </a:solidFill>
          <a:latin typeface="Times New Roman" charset="0"/>
          <a:ea typeface="Times New Roman" charset="0"/>
          <a:cs typeface="Times New Roman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Copyright ©2018 John Wiley &amp; Sons, Inc.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43DD970A-8A59-5645-997B-8F1EF841716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0964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  <p:sldLayoutId id="2147483969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600" b="0" i="0" kern="1200">
          <a:solidFill>
            <a:schemeClr val="tx1"/>
          </a:solidFill>
          <a:latin typeface="STIX" charset="0"/>
          <a:ea typeface="STIX" charset="0"/>
          <a:cs typeface="STIX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1.wmf"/><Relationship Id="rId3" Type="http://schemas.openxmlformats.org/officeDocument/2006/relationships/image" Target="../media/image12.jpeg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9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11.wmf"/><Relationship Id="rId3" Type="http://schemas.openxmlformats.org/officeDocument/2006/relationships/image" Target="../media/image12.jpeg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9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oleObject" Target="../embeddings/oleObject24.bin"/><Relationship Id="rId18" Type="http://schemas.openxmlformats.org/officeDocument/2006/relationships/oleObject" Target="../embeddings/oleObject29.bin"/><Relationship Id="rId3" Type="http://schemas.openxmlformats.org/officeDocument/2006/relationships/oleObject" Target="../embeddings/oleObject17.bin"/><Relationship Id="rId21" Type="http://schemas.openxmlformats.org/officeDocument/2006/relationships/oleObject" Target="../embeddings/oleObject32.bin"/><Relationship Id="rId7" Type="http://schemas.openxmlformats.org/officeDocument/2006/relationships/oleObject" Target="../embeddings/oleObject19.bin"/><Relationship Id="rId12" Type="http://schemas.openxmlformats.org/officeDocument/2006/relationships/oleObject" Target="../embeddings/oleObject23.bin"/><Relationship Id="rId17" Type="http://schemas.openxmlformats.org/officeDocument/2006/relationships/oleObject" Target="../embeddings/oleObject28.bin"/><Relationship Id="rId2" Type="http://schemas.openxmlformats.org/officeDocument/2006/relationships/slideLayout" Target="../slideLayouts/slideLayout18.xml"/><Relationship Id="rId16" Type="http://schemas.openxmlformats.org/officeDocument/2006/relationships/oleObject" Target="../embeddings/oleObject27.bin"/><Relationship Id="rId20" Type="http://schemas.openxmlformats.org/officeDocument/2006/relationships/oleObject" Target="../embeddings/oleObject31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6.bin"/><Relationship Id="rId10" Type="http://schemas.openxmlformats.org/officeDocument/2006/relationships/oleObject" Target="../embeddings/oleObject21.bin"/><Relationship Id="rId19" Type="http://schemas.openxmlformats.org/officeDocument/2006/relationships/oleObject" Target="../embeddings/oleObject30.bin"/><Relationship Id="rId4" Type="http://schemas.openxmlformats.org/officeDocument/2006/relationships/image" Target="../media/image13.wmf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25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oleObject" Target="../embeddings/oleObject33.bin"/><Relationship Id="rId7" Type="http://schemas.openxmlformats.org/officeDocument/2006/relationships/image" Target="../media/image18.jpeg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16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oleObject" Target="../embeddings/oleObject35.bin"/><Relationship Id="rId7" Type="http://schemas.openxmlformats.org/officeDocument/2006/relationships/image" Target="../media/image18.jpeg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17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0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39.bin"/><Relationship Id="rId4" Type="http://schemas.openxmlformats.org/officeDocument/2006/relationships/image" Target="../media/image21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3.jpeg"/><Relationship Id="rId4" Type="http://schemas.openxmlformats.org/officeDocument/2006/relationships/image" Target="../media/image22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4.w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image" Target="../media/image29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12" Type="http://schemas.openxmlformats.org/officeDocument/2006/relationships/oleObject" Target="../embeddings/oleObject47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6.wmf"/><Relationship Id="rId11" Type="http://schemas.openxmlformats.org/officeDocument/2006/relationships/image" Target="../media/image28.wmf"/><Relationship Id="rId5" Type="http://schemas.openxmlformats.org/officeDocument/2006/relationships/oleObject" Target="../embeddings/oleObject43.bin"/><Relationship Id="rId15" Type="http://schemas.openxmlformats.org/officeDocument/2006/relationships/image" Target="../media/image30.wmf"/><Relationship Id="rId10" Type="http://schemas.openxmlformats.org/officeDocument/2006/relationships/oleObject" Target="../embeddings/oleObject46.bin"/><Relationship Id="rId4" Type="http://schemas.openxmlformats.org/officeDocument/2006/relationships/image" Target="../media/image25.wmf"/><Relationship Id="rId9" Type="http://schemas.openxmlformats.org/officeDocument/2006/relationships/oleObject" Target="../embeddings/oleObject45.bin"/><Relationship Id="rId14" Type="http://schemas.openxmlformats.org/officeDocument/2006/relationships/oleObject" Target="../embeddings/oleObject48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54.bin"/><Relationship Id="rId18" Type="http://schemas.openxmlformats.org/officeDocument/2006/relationships/image" Target="../media/image35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12" Type="http://schemas.openxmlformats.org/officeDocument/2006/relationships/image" Target="../media/image32.wmf"/><Relationship Id="rId17" Type="http://schemas.openxmlformats.org/officeDocument/2006/relationships/oleObject" Target="../embeddings/oleObject56.bin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34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53.bin"/><Relationship Id="rId5" Type="http://schemas.openxmlformats.org/officeDocument/2006/relationships/oleObject" Target="../embeddings/oleObject50.bin"/><Relationship Id="rId15" Type="http://schemas.openxmlformats.org/officeDocument/2006/relationships/oleObject" Target="../embeddings/oleObject55.bin"/><Relationship Id="rId10" Type="http://schemas.openxmlformats.org/officeDocument/2006/relationships/image" Target="../media/image31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52.bin"/><Relationship Id="rId14" Type="http://schemas.openxmlformats.org/officeDocument/2006/relationships/image" Target="../media/image3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Physics</a:t>
            </a:r>
            <a:b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4000" dirty="0"/>
              <a:t>Classroom Response System Questions</a:t>
            </a:r>
            <a:endParaRPr lang="en-US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hor"/>
          <p:cNvSpPr>
            <a:spLocks noGrp="1"/>
          </p:cNvSpPr>
          <p:nvPr>
            <p:ph sz="quarter" idx="2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Twelfth Edition</a:t>
            </a:r>
          </a:p>
        </p:txBody>
      </p:sp>
      <p:sp>
        <p:nvSpPr>
          <p:cNvPr id="3" name="Edition"/>
          <p:cNvSpPr>
            <a:spLocks noGrp="1"/>
          </p:cNvSpPr>
          <p:nvPr>
            <p:ph sz="quarter" idx="22"/>
          </p:nvPr>
        </p:nvSpPr>
        <p:spPr>
          <a:xfrm>
            <a:off x="228600" y="2363724"/>
            <a:ext cx="8686800" cy="6858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sv-SE" sz="20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Cutnell &amp; Johnson</a:t>
            </a:r>
          </a:p>
        </p:txBody>
      </p:sp>
      <p:sp>
        <p:nvSpPr>
          <p:cNvPr id="5" name="CN"/>
          <p:cNvSpPr>
            <a:spLocks noGrp="1"/>
          </p:cNvSpPr>
          <p:nvPr>
            <p:ph sz="quarter" idx="19"/>
          </p:nvPr>
        </p:nvSpPr>
        <p:spPr>
          <a:xfrm>
            <a:off x="152400" y="3657600"/>
            <a:ext cx="8839200" cy="1143000"/>
          </a:xfrm>
        </p:spPr>
        <p:txBody>
          <a:bodyPr anchor="ctr"/>
          <a:lstStyle/>
          <a:p>
            <a:r>
              <a:rPr lang="en-US" altLang="en-US" b="1" dirty="0">
                <a:solidFill>
                  <a:schemeClr val="accent1"/>
                </a:solidFill>
                <a:latin typeface="Times" pitchFamily="18" charset="0"/>
              </a:rPr>
              <a:t>Reading Quiz Questions</a:t>
            </a:r>
          </a:p>
          <a:p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1</a:t>
            </a:r>
          </a:p>
        </p:txBody>
      </p:sp>
      <p:sp>
        <p:nvSpPr>
          <p:cNvPr id="6" name="CT"/>
          <p:cNvSpPr>
            <a:spLocks noGrp="1"/>
          </p:cNvSpPr>
          <p:nvPr>
            <p:ph sz="quarter" idx="20"/>
          </p:nvPr>
        </p:nvSpPr>
        <p:spPr>
          <a:xfrm>
            <a:off x="152400" y="5105400"/>
            <a:ext cx="8839200" cy="682474"/>
          </a:xfrm>
        </p:spPr>
        <p:txBody>
          <a:bodyPr anchor="t"/>
          <a:lstStyle/>
          <a:p>
            <a:pPr>
              <a:spcBef>
                <a:spcPts val="0"/>
              </a:spcBef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and Mathematical Concepts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23"/>
          </p:nvPr>
        </p:nvSpPr>
        <p:spPr>
          <a:xfrm>
            <a:off x="1291735" y="6340626"/>
            <a:ext cx="6584482" cy="45720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Copyright ©2022 John Wiley &amp; Sons, Inc.</a:t>
            </a:r>
          </a:p>
        </p:txBody>
      </p:sp>
    </p:spTree>
    <p:extLst>
      <p:ext uri="{BB962C8B-B14F-4D97-AF65-F5344CB8AC3E}">
        <p14:creationId xmlns:p14="http://schemas.microsoft.com/office/powerpoint/2010/main" val="1261288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8CB36B26-5934-4C02-8956-E09A90BF3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FC18D200-7EC1-4D12-B384-EAF6D5CF4D7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2400" dirty="0"/>
              <a:t>1.2.7. In the International System of Units, length is measured using which of the following units?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400" dirty="0"/>
              <a:t>inches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400" dirty="0"/>
              <a:t>feet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400" dirty="0"/>
              <a:t>meters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400" dirty="0"/>
              <a:t>centimeters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400" dirty="0"/>
              <a:t>kilometers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0D24275-A271-45DE-9465-E1FA6C058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3" y="3515385"/>
            <a:ext cx="3328987" cy="67561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237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8CB36B26-5934-4C02-8956-E09A90BF3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FC18D200-7EC1-4D12-B384-EAF6D5CF4D7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2600" dirty="0"/>
              <a:t>1.2.8. How many meters are there in 12.5 kilometers?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pt-BR" sz="2600" dirty="0"/>
              <a:t>1.25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pt-BR" sz="2600" dirty="0"/>
              <a:t>125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pt-BR" sz="2600" dirty="0"/>
              <a:t>1250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pt-BR" sz="2600" dirty="0"/>
              <a:t>12 500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pt-BR" sz="2600" dirty="0"/>
              <a:t>125 000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0D24275-A271-45DE-9465-E1FA6C058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75" y="3942382"/>
            <a:ext cx="2105025" cy="553418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2216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8CB36B26-5934-4C02-8956-E09A90BF3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FC18D200-7EC1-4D12-B384-EAF6D5CF4D7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2600" dirty="0"/>
              <a:t>1.2.9 Express the quantity 12.5 meters in kilometers?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pt-BR" sz="2600" dirty="0"/>
              <a:t>0.0125 km 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pt-BR" sz="2600" dirty="0"/>
              <a:t>0.125 km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pt-BR" sz="2600" dirty="0"/>
              <a:t>1.25 km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pt-BR" sz="2600" dirty="0"/>
              <a:t>12.5 km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pt-BR" sz="2600" dirty="0"/>
              <a:t>125 km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0D24275-A271-45DE-9465-E1FA6C058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75" y="2057400"/>
            <a:ext cx="3095625" cy="553418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246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8CB36B26-5934-4C02-8956-E09A90BF3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FC18D200-7EC1-4D12-B384-EAF6D5CF4D7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2000" dirty="0"/>
              <a:t>1.2.10. By international agreement, the standard meter is currently defined by which of the following methods.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000" dirty="0"/>
              <a:t>The standard meter is one-ten millionth of the distance between the Equator and the North Pole.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000" dirty="0"/>
              <a:t>The standard meter is the length of the path traveled by light in a vacuum during a specific time interval.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000" dirty="0"/>
              <a:t>The standard meter is the distance between two fine parallel lines on a platinum bar stored under vacuum near Paris, France.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000" dirty="0"/>
              <a:t>The standard meter is defined in terms of a specific number of wavelengths of light emitted by a specific isotope of an inert gas.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000" dirty="0"/>
              <a:t>The standard meter is defined in terms of the length of the tibia bone of a 17th century king.</a:t>
            </a:r>
            <a:endParaRPr lang="pt-BR" sz="200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0D24275-A271-45DE-9465-E1FA6C058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75" y="3048000"/>
            <a:ext cx="8640029" cy="8382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657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8CB36B26-5934-4C02-8956-E09A90BF3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FC18D200-7EC1-4D12-B384-EAF6D5CF4D7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2400" dirty="0"/>
              <a:t>1.2.11. How is the standard unit of time, the “second,” defined in the International System of Units?</a:t>
            </a:r>
          </a:p>
          <a:p>
            <a:pPr marL="514350" indent="-514350">
              <a:spcAft>
                <a:spcPts val="600"/>
              </a:spcAft>
              <a:buFont typeface="+mj-lt"/>
              <a:buAutoNum type="alphaLcParenR"/>
            </a:pPr>
            <a:r>
              <a:rPr lang="en-US" sz="2400" dirty="0"/>
              <a:t>using the frequency of the light emitted from the ideal gas krypton</a:t>
            </a:r>
          </a:p>
          <a:p>
            <a:pPr marL="514350" indent="-514350">
              <a:spcAft>
                <a:spcPts val="600"/>
              </a:spcAft>
              <a:buFont typeface="+mj-lt"/>
              <a:buAutoNum type="alphaLcParenR"/>
            </a:pPr>
            <a:r>
              <a:rPr lang="en-US" sz="2400" dirty="0"/>
              <a:t>using a standard pendulum that has a length of exactly one standard meter</a:t>
            </a:r>
          </a:p>
          <a:p>
            <a:pPr marL="514350" indent="-514350">
              <a:spcAft>
                <a:spcPts val="600"/>
              </a:spcAft>
              <a:buFont typeface="+mj-lt"/>
              <a:buAutoNum type="alphaLcParenR"/>
            </a:pPr>
            <a:r>
              <a:rPr lang="en-US" sz="2400" dirty="0"/>
              <a:t>using a portion of the time for a single rotation of the Earth</a:t>
            </a:r>
          </a:p>
          <a:p>
            <a:pPr marL="514350" indent="-514350">
              <a:spcAft>
                <a:spcPts val="600"/>
              </a:spcAft>
              <a:buFont typeface="+mj-lt"/>
              <a:buAutoNum type="alphaLcParenR"/>
            </a:pPr>
            <a:r>
              <a:rPr lang="en-US" sz="2400" dirty="0"/>
              <a:t>using a high precision telescope to measure the light coming from the most distant objects in the Universe</a:t>
            </a:r>
          </a:p>
          <a:p>
            <a:pPr marL="514350" indent="-514350">
              <a:spcAft>
                <a:spcPts val="600"/>
              </a:spcAft>
              <a:buFont typeface="+mj-lt"/>
              <a:buAutoNum type="alphaLcParenR"/>
            </a:pPr>
            <a:r>
              <a:rPr lang="en-US" sz="2400" dirty="0"/>
              <a:t>using a high precision cesium (atomic) clock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0D24275-A271-45DE-9465-E1FA6C058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75" y="5638800"/>
            <a:ext cx="8640029" cy="400751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182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8CB36B26-5934-4C02-8956-E09A90BF3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FC18D200-7EC1-4D12-B384-EAF6D5CF4D7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2400" dirty="0"/>
              <a:t>1.3.1.  Which one of the following statements concerning unit conversion is false?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400" dirty="0"/>
              <a:t>Units can be treated as algebraic quantities.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400" dirty="0"/>
              <a:t>Units have no numerical significance, so 1.00 kilogram = 1.00 slug.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400" dirty="0"/>
              <a:t>Unit conversion factors are given inside the front cover of the text.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400" dirty="0"/>
              <a:t>The fact that multiplying an equation by a factor of 1 does not change an equation is important in unit conversion.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400" dirty="0"/>
              <a:t>Only quantities with the same units can be added or subtracted.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0D24275-A271-45DE-9465-E1FA6C058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75" y="2895600"/>
            <a:ext cx="8640029" cy="9906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592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8CB36B26-5934-4C02-8956-E09A90BF3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FC18D200-7EC1-4D12-B384-EAF6D5CF4D7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2600" dirty="0"/>
              <a:t>1.3.2. Which one of the following pairs of units may not be added together, even after the appropriate unit conversions have been made?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feet and centimeters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seconds and slugs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meters and miles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grams and kilograms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hours and years.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0D24275-A271-45DE-9465-E1FA6C058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75" y="3429000"/>
            <a:ext cx="4086225" cy="6096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33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8CB36B26-5934-4C02-8956-E09A90BF3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FC18D200-7EC1-4D12-B384-EAF6D5CF4D7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2600" dirty="0"/>
              <a:t>1.3.3. Which one of the following terms is used to refer to the physical nature of a quantity and the type of unit used to specify it?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it-IT" sz="2600" dirty="0"/>
              <a:t>scalar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it-IT" sz="2600" dirty="0"/>
              <a:t>conversion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it-IT" sz="2600" dirty="0"/>
              <a:t>dimension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it-IT" sz="2600" dirty="0"/>
              <a:t>vector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it-IT" sz="2600" dirty="0"/>
              <a:t>symmetry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0D24275-A271-45DE-9465-E1FA6C058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75" y="4038600"/>
            <a:ext cx="4391025" cy="6096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512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>
            <a:extLst>
              <a:ext uri="{FF2B5EF4-FFF2-40B4-BE49-F238E27FC236}">
                <a16:creationId xmlns:a16="http://schemas.microsoft.com/office/drawing/2014/main" id="{322331E5-2CFE-4033-B0BB-5A6782B0B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BFAB826-2FAB-4130-A88B-71E3C8969778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algn="l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1.3.4. In dimensional analysis, the dimensions for speed are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C6444A59-83F2-4075-BC8D-381A0217DEF2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25245" y="2648668"/>
            <a:ext cx="670130" cy="551732"/>
          </a:xfrm>
        </p:spPr>
        <p:txBody>
          <a:bodyPr/>
          <a:lstStyle/>
          <a:p>
            <a:pPr marL="457200" indent="-457200">
              <a:buClr>
                <a:schemeClr val="accent2"/>
              </a:buClr>
              <a:buFont typeface="+mj-lt"/>
              <a:buAutoNum type="alphaLcParenR"/>
            </a:pPr>
            <a:r>
              <a:rPr lang="en-US" sz="2600" dirty="0"/>
              <a:t> </a:t>
            </a:r>
            <a:endParaRPr lang="en-IN" sz="2600" dirty="0"/>
          </a:p>
        </p:txBody>
      </p:sp>
      <p:graphicFrame>
        <p:nvGraphicFramePr>
          <p:cNvPr id="42" name="Object 4">
            <a:extLst>
              <a:ext uri="{FF2B5EF4-FFF2-40B4-BE49-F238E27FC236}">
                <a16:creationId xmlns:a16="http://schemas.microsoft.com/office/drawing/2014/main" id="{84572F9D-8376-4917-AD9A-FA94342D9DA9}"/>
              </a:ext>
            </a:extLst>
          </p:cNvPr>
          <p:cNvGraphicFramePr>
            <a:graphicFrameLocks noGrp="1" noChangeAspect="1"/>
          </p:cNvGraphicFramePr>
          <p:nvPr>
            <p:ph sz="quarter" idx="18"/>
            <p:extLst>
              <p:ext uri="{D42A27DB-BD31-4B8C-83A1-F6EECF244321}">
                <p14:modId xmlns:p14="http://schemas.microsoft.com/office/powerpoint/2010/main" val="1832889924"/>
              </p:ext>
            </p:extLst>
          </p:nvPr>
        </p:nvGraphicFramePr>
        <p:xfrm>
          <a:off x="1536699" y="2446335"/>
          <a:ext cx="691753" cy="922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Equation" r:id="rId3" imgW="266816" imgH="355754" progId="Equation.3">
                  <p:embed/>
                </p:oleObj>
              </mc:Choice>
              <mc:Fallback>
                <p:oleObj name="Equation" r:id="rId3" imgW="266816" imgH="355754" progId="Equation.3">
                  <p:embed/>
                  <p:pic>
                    <p:nvPicPr>
                      <p:cNvPr id="2050" name="Object 4">
                        <a:extLst>
                          <a:ext uri="{FF2B5EF4-FFF2-40B4-BE49-F238E27FC236}">
                            <a16:creationId xmlns:a16="http://schemas.microsoft.com/office/drawing/2014/main" id="{FD40AA45-19CC-474C-AC8A-30A17A980F5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6699" y="2446335"/>
                        <a:ext cx="691753" cy="9223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Content Placeholder 27">
            <a:extLst>
              <a:ext uri="{FF2B5EF4-FFF2-40B4-BE49-F238E27FC236}">
                <a16:creationId xmlns:a16="http://schemas.microsoft.com/office/drawing/2014/main" id="{B777960F-7F37-4FDF-99BE-AEE673784DB3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647260" y="2590800"/>
            <a:ext cx="638176" cy="685800"/>
          </a:xfrm>
        </p:spPr>
        <p:txBody>
          <a:bodyPr/>
          <a:lstStyle/>
          <a:p>
            <a:pPr marL="514350" indent="-514350">
              <a:buClr>
                <a:schemeClr val="accent2"/>
              </a:buClr>
              <a:buFont typeface="+mj-lt"/>
              <a:buAutoNum type="alphaLcParenR" startAt="2"/>
            </a:pPr>
            <a:r>
              <a:rPr lang="en-US" sz="2600" dirty="0"/>
              <a:t> </a:t>
            </a:r>
            <a:endParaRPr lang="en-IN" sz="2600" dirty="0"/>
          </a:p>
        </p:txBody>
      </p:sp>
      <p:graphicFrame>
        <p:nvGraphicFramePr>
          <p:cNvPr id="43" name="Object 6">
            <a:extLst>
              <a:ext uri="{FF2B5EF4-FFF2-40B4-BE49-F238E27FC236}">
                <a16:creationId xmlns:a16="http://schemas.microsoft.com/office/drawing/2014/main" id="{D3D5A3AA-4C0F-43B6-B097-AEF10180789C}"/>
              </a:ext>
            </a:extLst>
          </p:cNvPr>
          <p:cNvGraphicFramePr>
            <a:graphicFrameLocks noGrp="1" noChangeAspect="1"/>
          </p:cNvGraphicFramePr>
          <p:nvPr>
            <p:ph sz="quarter" idx="25"/>
            <p:extLst>
              <p:ext uri="{D42A27DB-BD31-4B8C-83A1-F6EECF244321}">
                <p14:modId xmlns:p14="http://schemas.microsoft.com/office/powerpoint/2010/main" val="1611412436"/>
              </p:ext>
            </p:extLst>
          </p:nvPr>
        </p:nvGraphicFramePr>
        <p:xfrm>
          <a:off x="6064557" y="2533842"/>
          <a:ext cx="691753" cy="922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5" imgW="266816" imgH="355754" progId="Equation.3">
                  <p:embed/>
                </p:oleObj>
              </mc:Choice>
              <mc:Fallback>
                <p:oleObj name="Equation" r:id="rId5" imgW="266816" imgH="355754" progId="Equation.3">
                  <p:embed/>
                  <p:pic>
                    <p:nvPicPr>
                      <p:cNvPr id="2051" name="Object 6">
                        <a:extLst>
                          <a:ext uri="{FF2B5EF4-FFF2-40B4-BE49-F238E27FC236}">
                            <a16:creationId xmlns:a16="http://schemas.microsoft.com/office/drawing/2014/main" id="{1113FFB7-9ABE-4D7C-9DA6-CA918CB9D08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557" y="2533842"/>
                        <a:ext cx="691753" cy="9223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Content Placeholder 28">
            <a:extLst>
              <a:ext uri="{FF2B5EF4-FFF2-40B4-BE49-F238E27FC236}">
                <a16:creationId xmlns:a16="http://schemas.microsoft.com/office/drawing/2014/main" id="{DC0AB1C1-9A45-4F8C-ABE3-7FE1ABD6F30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57200" y="4114800"/>
            <a:ext cx="638175" cy="685800"/>
          </a:xfrm>
        </p:spPr>
        <p:txBody>
          <a:bodyPr/>
          <a:lstStyle/>
          <a:p>
            <a:pPr marL="514350" indent="-514350">
              <a:buClr>
                <a:schemeClr val="accent2"/>
              </a:buClr>
              <a:buFont typeface="+mj-lt"/>
              <a:buAutoNum type="alphaLcParenR" startAt="3"/>
            </a:pPr>
            <a:r>
              <a:rPr lang="en-US" dirty="0"/>
              <a:t> </a:t>
            </a:r>
            <a:endParaRPr lang="en-IN" dirty="0"/>
          </a:p>
        </p:txBody>
      </p:sp>
      <p:graphicFrame>
        <p:nvGraphicFramePr>
          <p:cNvPr id="44" name="Object 8">
            <a:extLst>
              <a:ext uri="{FF2B5EF4-FFF2-40B4-BE49-F238E27FC236}">
                <a16:creationId xmlns:a16="http://schemas.microsoft.com/office/drawing/2014/main" id="{74DEDC1A-BDDE-4F75-B517-32E9A0171297}"/>
              </a:ext>
            </a:extLst>
          </p:cNvPr>
          <p:cNvGraphicFramePr>
            <a:graphicFrameLocks noGrp="1" noChangeAspect="1"/>
          </p:cNvGraphicFramePr>
          <p:nvPr>
            <p:ph sz="quarter" idx="26"/>
            <p:extLst>
              <p:ext uri="{D42A27DB-BD31-4B8C-83A1-F6EECF244321}">
                <p14:modId xmlns:p14="http://schemas.microsoft.com/office/powerpoint/2010/main" val="1200033335"/>
              </p:ext>
            </p:extLst>
          </p:nvPr>
        </p:nvGraphicFramePr>
        <p:xfrm>
          <a:off x="1590438" y="3917952"/>
          <a:ext cx="724691" cy="105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7" imgW="279158" imgH="406048" progId="Equation.3">
                  <p:embed/>
                </p:oleObj>
              </mc:Choice>
              <mc:Fallback>
                <p:oleObj name="Equation" r:id="rId7" imgW="279158" imgH="406048" progId="Equation.3">
                  <p:embed/>
                  <p:pic>
                    <p:nvPicPr>
                      <p:cNvPr id="2052" name="Object 8">
                        <a:extLst>
                          <a:ext uri="{FF2B5EF4-FFF2-40B4-BE49-F238E27FC236}">
                            <a16:creationId xmlns:a16="http://schemas.microsoft.com/office/drawing/2014/main" id="{FCD9BB64-3004-4D91-8FF4-859CEC2F19B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0438" y="3917952"/>
                        <a:ext cx="724691" cy="10540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Content Placeholder 35">
            <a:extLst>
              <a:ext uri="{FF2B5EF4-FFF2-40B4-BE49-F238E27FC236}">
                <a16:creationId xmlns:a16="http://schemas.microsoft.com/office/drawing/2014/main" id="{1127D4B7-0EB8-493A-AA3C-9D44E49DE2A4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4663870" y="4160887"/>
            <a:ext cx="670130" cy="551732"/>
          </a:xfrm>
        </p:spPr>
        <p:txBody>
          <a:bodyPr/>
          <a:lstStyle/>
          <a:p>
            <a:pPr marL="514350" indent="-514350">
              <a:buClr>
                <a:schemeClr val="accent2"/>
              </a:buClr>
              <a:buFont typeface="+mj-lt"/>
              <a:buAutoNum type="alphaLcParenR" startAt="4"/>
            </a:pPr>
            <a:r>
              <a:rPr lang="en-US" sz="2600" dirty="0"/>
              <a:t> </a:t>
            </a:r>
            <a:endParaRPr lang="en-IN" sz="2600" dirty="0"/>
          </a:p>
        </p:txBody>
      </p:sp>
      <p:graphicFrame>
        <p:nvGraphicFramePr>
          <p:cNvPr id="45" name="Object 10">
            <a:extLst>
              <a:ext uri="{FF2B5EF4-FFF2-40B4-BE49-F238E27FC236}">
                <a16:creationId xmlns:a16="http://schemas.microsoft.com/office/drawing/2014/main" id="{1F311BAB-1DFA-414E-BA85-FA4E22A1B4C6}"/>
              </a:ext>
            </a:extLst>
          </p:cNvPr>
          <p:cNvGraphicFramePr>
            <a:graphicFrameLocks noGrp="1" noChangeAspect="1"/>
          </p:cNvGraphicFramePr>
          <p:nvPr>
            <p:ph sz="quarter" idx="30"/>
            <p:extLst>
              <p:ext uri="{D42A27DB-BD31-4B8C-83A1-F6EECF244321}">
                <p14:modId xmlns:p14="http://schemas.microsoft.com/office/powerpoint/2010/main" val="3095540147"/>
              </p:ext>
            </p:extLst>
          </p:nvPr>
        </p:nvGraphicFramePr>
        <p:xfrm>
          <a:off x="6096000" y="3962400"/>
          <a:ext cx="579755" cy="869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9" imgW="203200" imgH="304800" progId="Equation.3">
                  <p:embed/>
                </p:oleObj>
              </mc:Choice>
              <mc:Fallback>
                <p:oleObj name="Equation" r:id="rId9" imgW="203200" imgH="304800" progId="Equation.3">
                  <p:embed/>
                  <p:pic>
                    <p:nvPicPr>
                      <p:cNvPr id="2053" name="Object 10">
                        <a:extLst>
                          <a:ext uri="{FF2B5EF4-FFF2-40B4-BE49-F238E27FC236}">
                            <a16:creationId xmlns:a16="http://schemas.microsoft.com/office/drawing/2014/main" id="{3E40CB88-B9B6-419F-8778-F764324D609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962400"/>
                        <a:ext cx="579755" cy="8696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Content Placeholder 38">
            <a:extLst>
              <a:ext uri="{FF2B5EF4-FFF2-40B4-BE49-F238E27FC236}">
                <a16:creationId xmlns:a16="http://schemas.microsoft.com/office/drawing/2014/main" id="{6924EE23-8D57-429D-9269-F4BB17A59248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517730" y="5470423"/>
            <a:ext cx="622198" cy="685800"/>
          </a:xfrm>
        </p:spPr>
        <p:txBody>
          <a:bodyPr/>
          <a:lstStyle/>
          <a:p>
            <a:pPr marL="514350" indent="-514350">
              <a:buClr>
                <a:schemeClr val="accent2"/>
              </a:buClr>
              <a:buFont typeface="+mj-lt"/>
              <a:buAutoNum type="alphaLcParenR" startAt="5"/>
            </a:pPr>
            <a:r>
              <a:rPr lang="en-US" dirty="0"/>
              <a:t> </a:t>
            </a:r>
            <a:endParaRPr lang="en-IN" dirty="0"/>
          </a:p>
        </p:txBody>
      </p:sp>
      <p:graphicFrame>
        <p:nvGraphicFramePr>
          <p:cNvPr id="46" name="Object 12">
            <a:extLst>
              <a:ext uri="{FF2B5EF4-FFF2-40B4-BE49-F238E27FC236}">
                <a16:creationId xmlns:a16="http://schemas.microsoft.com/office/drawing/2014/main" id="{5F96C761-95B6-4CBE-8724-4E40071EDFC0}"/>
              </a:ext>
            </a:extLst>
          </p:cNvPr>
          <p:cNvGraphicFramePr>
            <a:graphicFrameLocks noGrp="1" noChangeAspect="1"/>
          </p:cNvGraphicFramePr>
          <p:nvPr>
            <p:ph sz="quarter" idx="31"/>
            <p:extLst>
              <p:ext uri="{D42A27DB-BD31-4B8C-83A1-F6EECF244321}">
                <p14:modId xmlns:p14="http://schemas.microsoft.com/office/powerpoint/2010/main" val="3597142566"/>
              </p:ext>
            </p:extLst>
          </p:nvPr>
        </p:nvGraphicFramePr>
        <p:xfrm>
          <a:off x="1528368" y="5248083"/>
          <a:ext cx="757632" cy="889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1" imgW="292100" imgH="342900" progId="Equation.3">
                  <p:embed/>
                </p:oleObj>
              </mc:Choice>
              <mc:Fallback>
                <p:oleObj name="Equation" r:id="rId11" imgW="292100" imgH="342900" progId="Equation.3">
                  <p:embed/>
                  <p:pic>
                    <p:nvPicPr>
                      <p:cNvPr id="2054" name="Object 12">
                        <a:extLst>
                          <a:ext uri="{FF2B5EF4-FFF2-40B4-BE49-F238E27FC236}">
                            <a16:creationId xmlns:a16="http://schemas.microsoft.com/office/drawing/2014/main" id="{5DB403C3-700D-4CE4-B71B-AC7D4575CB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8368" y="5248083"/>
                        <a:ext cx="757632" cy="8893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Rectangle 2">
            <a:extLst>
              <a:ext uri="{FF2B5EF4-FFF2-40B4-BE49-F238E27FC236}">
                <a16:creationId xmlns:a16="http://schemas.microsoft.com/office/drawing/2014/main" id="{A59E7A10-D05A-44E2-B1C9-DE5006028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86200"/>
            <a:ext cx="4477604" cy="1051697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279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95249FB5-368E-4C4D-B841-3ADAB3BF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314B146E-639C-46C0-A567-5FDD7F33972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600" dirty="0"/>
              <a:t>1.4.1. Which one of the following terms is not a trigonometric function?</a:t>
            </a:r>
          </a:p>
          <a:p>
            <a:pPr>
              <a:spcAft>
                <a:spcPts val="600"/>
              </a:spcAft>
              <a:buFont typeface="+mj-lt"/>
              <a:buAutoNum type="alphaLcParenR"/>
            </a:pPr>
            <a:r>
              <a:rPr lang="en-US" sz="2600" dirty="0"/>
              <a:t>cosine</a:t>
            </a:r>
          </a:p>
          <a:p>
            <a:pPr>
              <a:spcAft>
                <a:spcPts val="600"/>
              </a:spcAft>
              <a:buFont typeface="+mj-lt"/>
              <a:buAutoNum type="alphaLcParenR"/>
            </a:pPr>
            <a:r>
              <a:rPr lang="en-US" sz="2600" dirty="0"/>
              <a:t>tangent</a:t>
            </a:r>
          </a:p>
          <a:p>
            <a:pPr>
              <a:spcAft>
                <a:spcPts val="600"/>
              </a:spcAft>
              <a:buFont typeface="+mj-lt"/>
              <a:buAutoNum type="alphaLcParenR"/>
            </a:pPr>
            <a:r>
              <a:rPr lang="en-US" sz="2600" dirty="0"/>
              <a:t>sine</a:t>
            </a:r>
          </a:p>
          <a:p>
            <a:pPr>
              <a:spcAft>
                <a:spcPts val="600"/>
              </a:spcAft>
              <a:buFont typeface="+mj-lt"/>
              <a:buAutoNum type="alphaLcParenR"/>
            </a:pPr>
            <a:r>
              <a:rPr lang="en-US" sz="2600" dirty="0"/>
              <a:t>hypotenuse</a:t>
            </a:r>
          </a:p>
          <a:p>
            <a:pPr>
              <a:spcAft>
                <a:spcPts val="600"/>
              </a:spcAft>
              <a:buFont typeface="+mj-lt"/>
              <a:buAutoNum type="alphaLcParenR"/>
            </a:pPr>
            <a:r>
              <a:rPr lang="en-US" sz="2600" dirty="0"/>
              <a:t>arc tangent</a:t>
            </a:r>
          </a:p>
        </p:txBody>
      </p:sp>
      <p:sp>
        <p:nvSpPr>
          <p:cNvPr id="23" name="Rectangle 2">
            <a:extLst>
              <a:ext uri="{FF2B5EF4-FFF2-40B4-BE49-F238E27FC236}">
                <a16:creationId xmlns:a16="http://schemas.microsoft.com/office/drawing/2014/main" id="{CA8DCD0D-ED9A-4968-9EBE-B8E79E8A7A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1" y="3939361"/>
            <a:ext cx="4622800" cy="556439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4955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8CB36B26-5934-4C02-8956-E09A90BF3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FC18D200-7EC1-4D12-B384-EAF6D5CF4D7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2600" dirty="0"/>
              <a:t>1.1.1. Which of the following individuals did not make significant contributions in physics?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Galileo Galilei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Isaac Newton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James Clerk Maxwell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Neville Chamberlain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7921CF44-F889-4229-820C-5AFFC9556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89" y="4323382"/>
            <a:ext cx="4481512" cy="553418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38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95249FB5-368E-4C4D-B841-3ADAB3BF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314B146E-639C-46C0-A567-5FDD7F33972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600" dirty="0"/>
              <a:t>1.4.2. For a given angle </a:t>
            </a:r>
            <a:r>
              <a:rPr lang="el-GR" sz="2600" i="1" dirty="0"/>
              <a:t>θ</a:t>
            </a:r>
            <a:r>
              <a:rPr lang="en-US" sz="2600" dirty="0"/>
              <a:t>, which one of the following is equal to the ratio of sin </a:t>
            </a:r>
            <a:r>
              <a:rPr lang="el-GR" sz="2600" i="1" dirty="0"/>
              <a:t>θ </a:t>
            </a:r>
            <a:r>
              <a:rPr lang="en-US" sz="2600" dirty="0"/>
              <a:t>/cos </a:t>
            </a:r>
            <a:r>
              <a:rPr lang="el-GR" sz="2600" i="1" dirty="0"/>
              <a:t>θ</a:t>
            </a:r>
            <a:r>
              <a:rPr lang="en-US" sz="2600" dirty="0"/>
              <a:t>?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600" dirty="0"/>
              <a:t>one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600" dirty="0"/>
              <a:t>zero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600" dirty="0"/>
              <a:t>sin</a:t>
            </a:r>
            <a:r>
              <a:rPr lang="en-US" sz="2600" baseline="30000" dirty="0"/>
              <a:t>−1</a:t>
            </a:r>
            <a:r>
              <a:rPr lang="en-US" sz="2600" dirty="0"/>
              <a:t> </a:t>
            </a:r>
            <a:r>
              <a:rPr lang="el-GR" sz="2600" i="1" dirty="0"/>
              <a:t>θ</a:t>
            </a:r>
            <a:endParaRPr lang="en-US" sz="2600" dirty="0"/>
          </a:p>
          <a:p>
            <a:pPr marL="514350" indent="-514350">
              <a:buFont typeface="+mj-lt"/>
              <a:buAutoNum type="alphaLcParenR"/>
            </a:pPr>
            <a:r>
              <a:rPr lang="en-US" sz="2600" dirty="0"/>
              <a:t>arc cos </a:t>
            </a:r>
            <a:r>
              <a:rPr lang="el-GR" sz="2600" i="1" dirty="0"/>
              <a:t>θ</a:t>
            </a:r>
            <a:endParaRPr lang="en-US" sz="2600" dirty="0"/>
          </a:p>
          <a:p>
            <a:pPr marL="514350" indent="-514350">
              <a:buFont typeface="+mj-lt"/>
              <a:buAutoNum type="alphaLcParenR"/>
            </a:pPr>
            <a:r>
              <a:rPr lang="en-US" sz="2600" dirty="0"/>
              <a:t>tan </a:t>
            </a:r>
            <a:r>
              <a:rPr lang="el-GR" sz="2600" i="1" dirty="0"/>
              <a:t>θ</a:t>
            </a:r>
            <a:endParaRPr lang="en-US" sz="2600" dirty="0"/>
          </a:p>
        </p:txBody>
      </p:sp>
      <p:sp>
        <p:nvSpPr>
          <p:cNvPr id="23" name="Rectangle 2">
            <a:extLst>
              <a:ext uri="{FF2B5EF4-FFF2-40B4-BE49-F238E27FC236}">
                <a16:creationId xmlns:a16="http://schemas.microsoft.com/office/drawing/2014/main" id="{CA8DCD0D-ED9A-4968-9EBE-B8E79E8A7A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1" y="4244161"/>
            <a:ext cx="2260600" cy="556439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454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5386C9A-3D18-4132-9E41-0A592C7F6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BCFDA12-8DE6-4DB4-97C8-D2831636B68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0060" y="1692275"/>
            <a:ext cx="8534400" cy="617538"/>
          </a:xfrm>
        </p:spPr>
        <p:txBody>
          <a:bodyPr/>
          <a:lstStyle/>
          <a:p>
            <a:pPr algn="l"/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1.4.3. Referring to the triangle with sides labeled A, B, and C as shown, which of the following ratios is equal to the sine of the angle 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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23" name="Picture Placeholder 22">
            <a:extLst>
              <a:ext uri="{FF2B5EF4-FFF2-40B4-BE49-F238E27FC236}">
                <a16:creationId xmlns:a16="http://schemas.microsoft.com/office/drawing/2014/main" id="{2A3A8F71-C180-480C-A8B4-6FAF760F1D9F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3"/>
          <a:stretch>
            <a:fillRect/>
          </a:stretch>
        </p:blipFill>
        <p:spPr>
          <a:xfrm>
            <a:off x="3318221" y="2438400"/>
            <a:ext cx="2507558" cy="1202254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D7B362-9440-4641-BCAC-CCD627D608A9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394808" y="3657601"/>
            <a:ext cx="737405" cy="685799"/>
          </a:xfrm>
        </p:spPr>
        <p:txBody>
          <a:bodyPr/>
          <a:lstStyle/>
          <a:p>
            <a:pPr marL="457200" indent="-457200">
              <a:buClr>
                <a:schemeClr val="accent2"/>
              </a:buClr>
              <a:buFont typeface="+mj-lt"/>
              <a:buAutoNum type="alphaLcParenR"/>
            </a:pPr>
            <a:r>
              <a:rPr lang="en-US" dirty="0"/>
              <a:t> </a:t>
            </a:r>
            <a:endParaRPr lang="en-IN" dirty="0"/>
          </a:p>
        </p:txBody>
      </p:sp>
      <p:graphicFrame>
        <p:nvGraphicFramePr>
          <p:cNvPr id="24" name="Object 5">
            <a:extLst>
              <a:ext uri="{FF2B5EF4-FFF2-40B4-BE49-F238E27FC236}">
                <a16:creationId xmlns:a16="http://schemas.microsoft.com/office/drawing/2014/main" id="{6CC0B832-900E-4905-8782-0CD07AB4FBBD}"/>
              </a:ext>
            </a:extLst>
          </p:cNvPr>
          <p:cNvGraphicFramePr>
            <a:graphicFrameLocks noGrp="1" noChangeAspect="1"/>
          </p:cNvGraphicFramePr>
          <p:nvPr>
            <p:ph sz="quarter" idx="18"/>
            <p:extLst>
              <p:ext uri="{D42A27DB-BD31-4B8C-83A1-F6EECF244321}">
                <p14:modId xmlns:p14="http://schemas.microsoft.com/office/powerpoint/2010/main" val="3912499953"/>
              </p:ext>
            </p:extLst>
          </p:nvPr>
        </p:nvGraphicFramePr>
        <p:xfrm>
          <a:off x="1267363" y="3531397"/>
          <a:ext cx="395285" cy="724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Equation" r:id="rId4" imgW="152334" imgH="279279" progId="Equation.3">
                  <p:embed/>
                </p:oleObj>
              </mc:Choice>
              <mc:Fallback>
                <p:oleObj name="Equation" r:id="rId4" imgW="152334" imgH="279279" progId="Equation.3">
                  <p:embed/>
                  <p:pic>
                    <p:nvPicPr>
                      <p:cNvPr id="3074" name="Object 5">
                        <a:extLst>
                          <a:ext uri="{FF2B5EF4-FFF2-40B4-BE49-F238E27FC236}">
                            <a16:creationId xmlns:a16="http://schemas.microsoft.com/office/drawing/2014/main" id="{1E5C3B1F-1144-498B-BFCE-B46CB9E94B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7363" y="3531397"/>
                        <a:ext cx="395285" cy="7246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4AF5447-4892-4F0C-BDD1-AE5C55EBE78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465638" y="3773491"/>
            <a:ext cx="694556" cy="685800"/>
          </a:xfrm>
        </p:spPr>
        <p:txBody>
          <a:bodyPr/>
          <a:lstStyle/>
          <a:p>
            <a:pPr marL="514350" indent="-514350">
              <a:buClr>
                <a:schemeClr val="accent2"/>
              </a:buClr>
              <a:buFont typeface="+mj-lt"/>
              <a:buAutoNum type="alphaLcParenR" startAt="2"/>
            </a:pPr>
            <a:r>
              <a:rPr lang="en-US" sz="2600" dirty="0"/>
              <a:t> </a:t>
            </a:r>
            <a:endParaRPr lang="en-IN" sz="2600" dirty="0"/>
          </a:p>
        </p:txBody>
      </p:sp>
      <p:graphicFrame>
        <p:nvGraphicFramePr>
          <p:cNvPr id="25" name="Object 7">
            <a:extLst>
              <a:ext uri="{FF2B5EF4-FFF2-40B4-BE49-F238E27FC236}">
                <a16:creationId xmlns:a16="http://schemas.microsoft.com/office/drawing/2014/main" id="{9443A377-3261-4797-B172-EEB8E7341AAC}"/>
              </a:ext>
            </a:extLst>
          </p:cNvPr>
          <p:cNvGraphicFramePr>
            <a:graphicFrameLocks noGrp="1" noChangeAspect="1"/>
          </p:cNvGraphicFramePr>
          <p:nvPr>
            <p:ph sz="quarter" idx="25"/>
            <p:extLst>
              <p:ext uri="{D42A27DB-BD31-4B8C-83A1-F6EECF244321}">
                <p14:modId xmlns:p14="http://schemas.microsoft.com/office/powerpoint/2010/main" val="2137500732"/>
              </p:ext>
            </p:extLst>
          </p:nvPr>
        </p:nvGraphicFramePr>
        <p:xfrm>
          <a:off x="5295344" y="3559248"/>
          <a:ext cx="395285" cy="724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6" imgW="152334" imgH="279279" progId="Equation.3">
                  <p:embed/>
                </p:oleObj>
              </mc:Choice>
              <mc:Fallback>
                <p:oleObj name="Equation" r:id="rId6" imgW="152334" imgH="279279" progId="Equation.3">
                  <p:embed/>
                  <p:pic>
                    <p:nvPicPr>
                      <p:cNvPr id="3075" name="Object 7">
                        <a:extLst>
                          <a:ext uri="{FF2B5EF4-FFF2-40B4-BE49-F238E27FC236}">
                            <a16:creationId xmlns:a16="http://schemas.microsoft.com/office/drawing/2014/main" id="{0B843703-CCF0-42BD-BF0B-1D73273A912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5344" y="3559248"/>
                        <a:ext cx="395285" cy="7246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AE141374-F18E-4F28-99F6-D542FD4F740B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23333" y="4648200"/>
            <a:ext cx="694526" cy="685800"/>
          </a:xfrm>
        </p:spPr>
        <p:txBody>
          <a:bodyPr/>
          <a:lstStyle/>
          <a:p>
            <a:pPr marL="514350" indent="-514350">
              <a:buClr>
                <a:schemeClr val="accent2"/>
              </a:buClr>
              <a:buFont typeface="+mj-lt"/>
              <a:buAutoNum type="alphaLcParenR" startAt="3"/>
            </a:pPr>
            <a:r>
              <a:rPr lang="en-US" dirty="0"/>
              <a:t> </a:t>
            </a:r>
            <a:endParaRPr lang="en-IN" dirty="0"/>
          </a:p>
        </p:txBody>
      </p:sp>
      <p:graphicFrame>
        <p:nvGraphicFramePr>
          <p:cNvPr id="26" name="Object 9">
            <a:extLst>
              <a:ext uri="{FF2B5EF4-FFF2-40B4-BE49-F238E27FC236}">
                <a16:creationId xmlns:a16="http://schemas.microsoft.com/office/drawing/2014/main" id="{D9D16CD7-D77D-439D-9884-D0EB84FC74C0}"/>
              </a:ext>
            </a:extLst>
          </p:cNvPr>
          <p:cNvGraphicFramePr>
            <a:graphicFrameLocks noGrp="1" noChangeAspect="1"/>
          </p:cNvGraphicFramePr>
          <p:nvPr>
            <p:ph sz="quarter" idx="26"/>
            <p:extLst>
              <p:ext uri="{D42A27DB-BD31-4B8C-83A1-F6EECF244321}">
                <p14:modId xmlns:p14="http://schemas.microsoft.com/office/powerpoint/2010/main" val="1122612844"/>
              </p:ext>
            </p:extLst>
          </p:nvPr>
        </p:nvGraphicFramePr>
        <p:xfrm>
          <a:off x="1303298" y="4603704"/>
          <a:ext cx="359350" cy="658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8" imgW="152334" imgH="279279" progId="Equation.3">
                  <p:embed/>
                </p:oleObj>
              </mc:Choice>
              <mc:Fallback>
                <p:oleObj name="Equation" r:id="rId8" imgW="152334" imgH="279279" progId="Equation.3">
                  <p:embed/>
                  <p:pic>
                    <p:nvPicPr>
                      <p:cNvPr id="3076" name="Object 9">
                        <a:extLst>
                          <a:ext uri="{FF2B5EF4-FFF2-40B4-BE49-F238E27FC236}">
                            <a16:creationId xmlns:a16="http://schemas.microsoft.com/office/drawing/2014/main" id="{7328FD27-0FAC-4410-8E03-AECC5D1717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3298" y="4603704"/>
                        <a:ext cx="359350" cy="6588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1E1F00BA-2A25-4978-BE1D-587689C01CDD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4522848" y="4800600"/>
            <a:ext cx="604263" cy="685800"/>
          </a:xfrm>
        </p:spPr>
        <p:txBody>
          <a:bodyPr/>
          <a:lstStyle/>
          <a:p>
            <a:pPr marL="514350" indent="-514350">
              <a:buClr>
                <a:schemeClr val="accent2"/>
              </a:buClr>
              <a:buFont typeface="+mj-lt"/>
              <a:buAutoNum type="alphaLcParenR" startAt="4"/>
            </a:pPr>
            <a:r>
              <a:rPr lang="en-US" sz="2600" dirty="0"/>
              <a:t> </a:t>
            </a:r>
            <a:endParaRPr lang="en-IN" sz="2600" dirty="0"/>
          </a:p>
        </p:txBody>
      </p:sp>
      <p:graphicFrame>
        <p:nvGraphicFramePr>
          <p:cNvPr id="27" name="Object 11">
            <a:extLst>
              <a:ext uri="{FF2B5EF4-FFF2-40B4-BE49-F238E27FC236}">
                <a16:creationId xmlns:a16="http://schemas.microsoft.com/office/drawing/2014/main" id="{381DBEF7-F9A0-4B4D-BE4A-F81F002FBBEB}"/>
              </a:ext>
            </a:extLst>
          </p:cNvPr>
          <p:cNvGraphicFramePr>
            <a:graphicFrameLocks noGrp="1" noChangeAspect="1"/>
          </p:cNvGraphicFramePr>
          <p:nvPr>
            <p:ph sz="quarter" idx="30"/>
            <p:extLst>
              <p:ext uri="{D42A27DB-BD31-4B8C-83A1-F6EECF244321}">
                <p14:modId xmlns:p14="http://schemas.microsoft.com/office/powerpoint/2010/main" val="2338064697"/>
              </p:ext>
            </p:extLst>
          </p:nvPr>
        </p:nvGraphicFramePr>
        <p:xfrm>
          <a:off x="5312550" y="4592128"/>
          <a:ext cx="359350" cy="658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10" imgW="152334" imgH="279279" progId="Equation.3">
                  <p:embed/>
                </p:oleObj>
              </mc:Choice>
              <mc:Fallback>
                <p:oleObj name="Equation" r:id="rId10" imgW="152334" imgH="279279" progId="Equation.3">
                  <p:embed/>
                  <p:pic>
                    <p:nvPicPr>
                      <p:cNvPr id="3077" name="Object 11">
                        <a:extLst>
                          <a:ext uri="{FF2B5EF4-FFF2-40B4-BE49-F238E27FC236}">
                            <a16:creationId xmlns:a16="http://schemas.microsoft.com/office/drawing/2014/main" id="{4F7EA1EA-A8BA-4FD2-BF2A-9174975FC75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2550" y="4592128"/>
                        <a:ext cx="359350" cy="6588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5E235EF5-B42D-44B1-9997-22F950EA9074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424306" y="5645002"/>
            <a:ext cx="693554" cy="685800"/>
          </a:xfrm>
        </p:spPr>
        <p:txBody>
          <a:bodyPr/>
          <a:lstStyle/>
          <a:p>
            <a:pPr marL="514350" indent="-514350">
              <a:buClr>
                <a:schemeClr val="accent2"/>
              </a:buClr>
              <a:buFont typeface="+mj-lt"/>
              <a:buAutoNum type="alphaLcParenR" startAt="5"/>
            </a:pPr>
            <a:r>
              <a:rPr lang="en-US" dirty="0"/>
              <a:t> </a:t>
            </a:r>
            <a:endParaRPr lang="en-IN" dirty="0"/>
          </a:p>
        </p:txBody>
      </p:sp>
      <p:graphicFrame>
        <p:nvGraphicFramePr>
          <p:cNvPr id="28" name="Object 13">
            <a:extLst>
              <a:ext uri="{FF2B5EF4-FFF2-40B4-BE49-F238E27FC236}">
                <a16:creationId xmlns:a16="http://schemas.microsoft.com/office/drawing/2014/main" id="{E4D74D47-8778-49CB-8C0E-40435A502AAA}"/>
              </a:ext>
            </a:extLst>
          </p:cNvPr>
          <p:cNvGraphicFramePr>
            <a:graphicFrameLocks noGrp="1" noChangeAspect="1"/>
          </p:cNvGraphicFramePr>
          <p:nvPr>
            <p:ph sz="quarter" idx="31"/>
            <p:extLst>
              <p:ext uri="{D42A27DB-BD31-4B8C-83A1-F6EECF244321}">
                <p14:modId xmlns:p14="http://schemas.microsoft.com/office/powerpoint/2010/main" val="3382418266"/>
              </p:ext>
            </p:extLst>
          </p:nvPr>
        </p:nvGraphicFramePr>
        <p:xfrm>
          <a:off x="1285330" y="5522818"/>
          <a:ext cx="395285" cy="724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2" imgW="152334" imgH="279279" progId="Equation.3">
                  <p:embed/>
                </p:oleObj>
              </mc:Choice>
              <mc:Fallback>
                <p:oleObj name="Equation" r:id="rId12" imgW="152334" imgH="279279" progId="Equation.3">
                  <p:embed/>
                  <p:pic>
                    <p:nvPicPr>
                      <p:cNvPr id="3078" name="Object 13">
                        <a:extLst>
                          <a:ext uri="{FF2B5EF4-FFF2-40B4-BE49-F238E27FC236}">
                            <a16:creationId xmlns:a16="http://schemas.microsoft.com/office/drawing/2014/main" id="{3FB2114B-B4ED-4AB8-9AAA-D1D51BACDA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330" y="5522818"/>
                        <a:ext cx="395285" cy="7246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">
            <a:extLst>
              <a:ext uri="{FF2B5EF4-FFF2-40B4-BE49-F238E27FC236}">
                <a16:creationId xmlns:a16="http://schemas.microsoft.com/office/drawing/2014/main" id="{08C59296-820A-47D7-A892-6FF233CBB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629025"/>
            <a:ext cx="1905000" cy="641174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007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5386C9A-3D18-4132-9E41-0A592C7F6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BCFDA12-8DE6-4DB4-97C8-D2831636B68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0060" y="1692275"/>
            <a:ext cx="8534400" cy="617538"/>
          </a:xfrm>
        </p:spPr>
        <p:txBody>
          <a:bodyPr/>
          <a:lstStyle/>
          <a:p>
            <a:pPr algn="l"/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1.4.3. Referring to the triangle with sides labeled A, B, and C as shown, which of the following ratios is equal to the tangent of the angle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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23" name="Picture Placeholder 22">
            <a:extLst>
              <a:ext uri="{FF2B5EF4-FFF2-40B4-BE49-F238E27FC236}">
                <a16:creationId xmlns:a16="http://schemas.microsoft.com/office/drawing/2014/main" id="{2A3A8F71-C180-480C-A8B4-6FAF760F1D9F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3"/>
          <a:stretch>
            <a:fillRect/>
          </a:stretch>
        </p:blipFill>
        <p:spPr>
          <a:xfrm>
            <a:off x="3318221" y="2438400"/>
            <a:ext cx="2507558" cy="1202254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D7B362-9440-4641-BCAC-CCD627D608A9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394808" y="3657601"/>
            <a:ext cx="737405" cy="685799"/>
          </a:xfrm>
        </p:spPr>
        <p:txBody>
          <a:bodyPr/>
          <a:lstStyle/>
          <a:p>
            <a:pPr marL="457200" indent="-457200">
              <a:buClr>
                <a:schemeClr val="accent2"/>
              </a:buClr>
              <a:buFont typeface="+mj-lt"/>
              <a:buAutoNum type="alphaLcParenR"/>
            </a:pPr>
            <a:r>
              <a:rPr lang="en-US" dirty="0"/>
              <a:t> </a:t>
            </a:r>
            <a:endParaRPr lang="en-IN" dirty="0"/>
          </a:p>
        </p:txBody>
      </p:sp>
      <p:graphicFrame>
        <p:nvGraphicFramePr>
          <p:cNvPr id="24" name="Object 5">
            <a:extLst>
              <a:ext uri="{FF2B5EF4-FFF2-40B4-BE49-F238E27FC236}">
                <a16:creationId xmlns:a16="http://schemas.microsoft.com/office/drawing/2014/main" id="{6CC0B832-900E-4905-8782-0CD07AB4FBBD}"/>
              </a:ext>
            </a:extLst>
          </p:cNvPr>
          <p:cNvGraphicFramePr>
            <a:graphicFrameLocks noGrp="1" noChangeAspect="1"/>
          </p:cNvGraphicFramePr>
          <p:nvPr>
            <p:ph sz="quarter" idx="18"/>
          </p:nvPr>
        </p:nvGraphicFramePr>
        <p:xfrm>
          <a:off x="1267363" y="3531397"/>
          <a:ext cx="395285" cy="724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Equation" r:id="rId4" imgW="152334" imgH="279279" progId="Equation.3">
                  <p:embed/>
                </p:oleObj>
              </mc:Choice>
              <mc:Fallback>
                <p:oleObj name="Equation" r:id="rId4" imgW="152334" imgH="279279" progId="Equation.3">
                  <p:embed/>
                  <p:pic>
                    <p:nvPicPr>
                      <p:cNvPr id="24" name="Object 5">
                        <a:extLst>
                          <a:ext uri="{FF2B5EF4-FFF2-40B4-BE49-F238E27FC236}">
                            <a16:creationId xmlns:a16="http://schemas.microsoft.com/office/drawing/2014/main" id="{6CC0B832-900E-4905-8782-0CD07AB4FBB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7363" y="3531397"/>
                        <a:ext cx="395285" cy="7246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4AF5447-4892-4F0C-BDD1-AE5C55EBE78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465638" y="3773491"/>
            <a:ext cx="694556" cy="685800"/>
          </a:xfrm>
        </p:spPr>
        <p:txBody>
          <a:bodyPr/>
          <a:lstStyle/>
          <a:p>
            <a:pPr marL="514350" indent="-514350">
              <a:buClr>
                <a:schemeClr val="accent2"/>
              </a:buClr>
              <a:buFont typeface="+mj-lt"/>
              <a:buAutoNum type="alphaLcParenR" startAt="2"/>
            </a:pPr>
            <a:r>
              <a:rPr lang="en-US" sz="2600" dirty="0"/>
              <a:t> </a:t>
            </a:r>
            <a:endParaRPr lang="en-IN" sz="2600" dirty="0"/>
          </a:p>
        </p:txBody>
      </p:sp>
      <p:graphicFrame>
        <p:nvGraphicFramePr>
          <p:cNvPr id="25" name="Object 7">
            <a:extLst>
              <a:ext uri="{FF2B5EF4-FFF2-40B4-BE49-F238E27FC236}">
                <a16:creationId xmlns:a16="http://schemas.microsoft.com/office/drawing/2014/main" id="{9443A377-3261-4797-B172-EEB8E7341AAC}"/>
              </a:ext>
            </a:extLst>
          </p:cNvPr>
          <p:cNvGraphicFramePr>
            <a:graphicFrameLocks noGrp="1" noChangeAspect="1"/>
          </p:cNvGraphicFramePr>
          <p:nvPr>
            <p:ph sz="quarter" idx="25"/>
          </p:nvPr>
        </p:nvGraphicFramePr>
        <p:xfrm>
          <a:off x="5295344" y="3559248"/>
          <a:ext cx="395285" cy="724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6" imgW="152334" imgH="279279" progId="Equation.3">
                  <p:embed/>
                </p:oleObj>
              </mc:Choice>
              <mc:Fallback>
                <p:oleObj name="Equation" r:id="rId6" imgW="152334" imgH="279279" progId="Equation.3">
                  <p:embed/>
                  <p:pic>
                    <p:nvPicPr>
                      <p:cNvPr id="25" name="Object 7">
                        <a:extLst>
                          <a:ext uri="{FF2B5EF4-FFF2-40B4-BE49-F238E27FC236}">
                            <a16:creationId xmlns:a16="http://schemas.microsoft.com/office/drawing/2014/main" id="{9443A377-3261-4797-B172-EEB8E7341A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5344" y="3559248"/>
                        <a:ext cx="395285" cy="7246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AE141374-F18E-4F28-99F6-D542FD4F740B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23333" y="4648200"/>
            <a:ext cx="701052" cy="685800"/>
          </a:xfrm>
        </p:spPr>
        <p:txBody>
          <a:bodyPr/>
          <a:lstStyle/>
          <a:p>
            <a:pPr marL="514350" indent="-514350">
              <a:buClr>
                <a:schemeClr val="accent2"/>
              </a:buClr>
              <a:buFont typeface="+mj-lt"/>
              <a:buAutoNum type="alphaLcParenR" startAt="3"/>
            </a:pPr>
            <a:r>
              <a:rPr lang="en-US" dirty="0"/>
              <a:t> </a:t>
            </a:r>
            <a:endParaRPr lang="en-IN" dirty="0"/>
          </a:p>
        </p:txBody>
      </p:sp>
      <p:graphicFrame>
        <p:nvGraphicFramePr>
          <p:cNvPr id="26" name="Object 9">
            <a:extLst>
              <a:ext uri="{FF2B5EF4-FFF2-40B4-BE49-F238E27FC236}">
                <a16:creationId xmlns:a16="http://schemas.microsoft.com/office/drawing/2014/main" id="{D9D16CD7-D77D-439D-9884-D0EB84FC74C0}"/>
              </a:ext>
            </a:extLst>
          </p:cNvPr>
          <p:cNvGraphicFramePr>
            <a:graphicFrameLocks noGrp="1" noChangeAspect="1"/>
          </p:cNvGraphicFramePr>
          <p:nvPr>
            <p:ph sz="quarter" idx="26"/>
          </p:nvPr>
        </p:nvGraphicFramePr>
        <p:xfrm>
          <a:off x="1303298" y="4603704"/>
          <a:ext cx="359350" cy="658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8" imgW="152334" imgH="279279" progId="Equation.3">
                  <p:embed/>
                </p:oleObj>
              </mc:Choice>
              <mc:Fallback>
                <p:oleObj name="Equation" r:id="rId8" imgW="152334" imgH="279279" progId="Equation.3">
                  <p:embed/>
                  <p:pic>
                    <p:nvPicPr>
                      <p:cNvPr id="26" name="Object 9">
                        <a:extLst>
                          <a:ext uri="{FF2B5EF4-FFF2-40B4-BE49-F238E27FC236}">
                            <a16:creationId xmlns:a16="http://schemas.microsoft.com/office/drawing/2014/main" id="{D9D16CD7-D77D-439D-9884-D0EB84FC74C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3298" y="4603704"/>
                        <a:ext cx="359350" cy="6588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1E1F00BA-2A25-4978-BE1D-587689C01CDD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4522849" y="4800600"/>
            <a:ext cx="637346" cy="685800"/>
          </a:xfrm>
        </p:spPr>
        <p:txBody>
          <a:bodyPr/>
          <a:lstStyle/>
          <a:p>
            <a:pPr marL="514350" indent="-514350">
              <a:buClr>
                <a:schemeClr val="accent2"/>
              </a:buClr>
              <a:buFont typeface="+mj-lt"/>
              <a:buAutoNum type="alphaLcParenR" startAt="4"/>
            </a:pPr>
            <a:r>
              <a:rPr lang="en-US" sz="2600" dirty="0"/>
              <a:t> </a:t>
            </a:r>
            <a:endParaRPr lang="en-IN" sz="2600" dirty="0"/>
          </a:p>
        </p:txBody>
      </p:sp>
      <p:graphicFrame>
        <p:nvGraphicFramePr>
          <p:cNvPr id="27" name="Object 11">
            <a:extLst>
              <a:ext uri="{FF2B5EF4-FFF2-40B4-BE49-F238E27FC236}">
                <a16:creationId xmlns:a16="http://schemas.microsoft.com/office/drawing/2014/main" id="{381DBEF7-F9A0-4B4D-BE4A-F81F002FBBEB}"/>
              </a:ext>
            </a:extLst>
          </p:cNvPr>
          <p:cNvGraphicFramePr>
            <a:graphicFrameLocks noGrp="1" noChangeAspect="1"/>
          </p:cNvGraphicFramePr>
          <p:nvPr>
            <p:ph sz="quarter" idx="30"/>
            <p:extLst>
              <p:ext uri="{D42A27DB-BD31-4B8C-83A1-F6EECF244321}">
                <p14:modId xmlns:p14="http://schemas.microsoft.com/office/powerpoint/2010/main" val="2457424070"/>
              </p:ext>
            </p:extLst>
          </p:nvPr>
        </p:nvGraphicFramePr>
        <p:xfrm>
          <a:off x="5312550" y="4592128"/>
          <a:ext cx="359350" cy="658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10" imgW="152334" imgH="279279" progId="Equation.3">
                  <p:embed/>
                </p:oleObj>
              </mc:Choice>
              <mc:Fallback>
                <p:oleObj name="Equation" r:id="rId10" imgW="152334" imgH="279279" progId="Equation.3">
                  <p:embed/>
                  <p:pic>
                    <p:nvPicPr>
                      <p:cNvPr id="27" name="Object 11">
                        <a:extLst>
                          <a:ext uri="{FF2B5EF4-FFF2-40B4-BE49-F238E27FC236}">
                            <a16:creationId xmlns:a16="http://schemas.microsoft.com/office/drawing/2014/main" id="{381DBEF7-F9A0-4B4D-BE4A-F81F002FBBE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2550" y="4592128"/>
                        <a:ext cx="359350" cy="6588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5E235EF5-B42D-44B1-9997-22F950EA9074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424306" y="5645002"/>
            <a:ext cx="700080" cy="685800"/>
          </a:xfrm>
        </p:spPr>
        <p:txBody>
          <a:bodyPr/>
          <a:lstStyle/>
          <a:p>
            <a:pPr marL="514350" indent="-514350">
              <a:buClr>
                <a:schemeClr val="accent2"/>
              </a:buClr>
              <a:buFont typeface="+mj-lt"/>
              <a:buAutoNum type="alphaLcParenR" startAt="5"/>
            </a:pPr>
            <a:r>
              <a:rPr lang="en-US" dirty="0"/>
              <a:t> </a:t>
            </a:r>
            <a:endParaRPr lang="en-IN" dirty="0"/>
          </a:p>
        </p:txBody>
      </p:sp>
      <p:graphicFrame>
        <p:nvGraphicFramePr>
          <p:cNvPr id="28" name="Object 13">
            <a:extLst>
              <a:ext uri="{FF2B5EF4-FFF2-40B4-BE49-F238E27FC236}">
                <a16:creationId xmlns:a16="http://schemas.microsoft.com/office/drawing/2014/main" id="{E4D74D47-8778-49CB-8C0E-40435A502AAA}"/>
              </a:ext>
            </a:extLst>
          </p:cNvPr>
          <p:cNvGraphicFramePr>
            <a:graphicFrameLocks noGrp="1" noChangeAspect="1"/>
          </p:cNvGraphicFramePr>
          <p:nvPr>
            <p:ph sz="quarter" idx="31"/>
          </p:nvPr>
        </p:nvGraphicFramePr>
        <p:xfrm>
          <a:off x="1285330" y="5522818"/>
          <a:ext cx="395285" cy="724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2" imgW="152334" imgH="279279" progId="Equation.3">
                  <p:embed/>
                </p:oleObj>
              </mc:Choice>
              <mc:Fallback>
                <p:oleObj name="Equation" r:id="rId12" imgW="152334" imgH="279279" progId="Equation.3">
                  <p:embed/>
                  <p:pic>
                    <p:nvPicPr>
                      <p:cNvPr id="28" name="Object 13">
                        <a:extLst>
                          <a:ext uri="{FF2B5EF4-FFF2-40B4-BE49-F238E27FC236}">
                            <a16:creationId xmlns:a16="http://schemas.microsoft.com/office/drawing/2014/main" id="{E4D74D47-8778-49CB-8C0E-40435A502A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330" y="5522818"/>
                        <a:ext cx="395285" cy="7246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">
            <a:extLst>
              <a:ext uri="{FF2B5EF4-FFF2-40B4-BE49-F238E27FC236}">
                <a16:creationId xmlns:a16="http://schemas.microsoft.com/office/drawing/2014/main" id="{08C59296-820A-47D7-A892-6FF233CBB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210" y="3480269"/>
            <a:ext cx="1905000" cy="77582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114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76FB3C1-6395-4826-8DD9-93C2615EA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078" y="457200"/>
            <a:ext cx="8543926" cy="990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858F9-18EA-44DE-BEA7-A566C72CE57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1.4.5. Which law, postulate, or theorem states the following: “The square of the length of the hypotenuse of a right triangle is equal to the sum of the squares of the lengths of the other two sides.”</a:t>
            </a:r>
          </a:p>
          <a:p>
            <a:pPr>
              <a:buFont typeface="+mj-lt"/>
              <a:buAutoNum type="alphaLcParenR"/>
            </a:pPr>
            <a:r>
              <a:rPr lang="en-US" sz="2400" dirty="0"/>
              <a:t>Snell’s law</a:t>
            </a:r>
          </a:p>
          <a:p>
            <a:pPr>
              <a:buFont typeface="+mj-lt"/>
              <a:buAutoNum type="alphaLcParenR"/>
            </a:pPr>
            <a:r>
              <a:rPr lang="en-US" sz="2400" dirty="0"/>
              <a:t>Pythagorean theorem</a:t>
            </a:r>
          </a:p>
          <a:p>
            <a:pPr>
              <a:buFont typeface="+mj-lt"/>
              <a:buAutoNum type="alphaLcParenR"/>
            </a:pPr>
            <a:r>
              <a:rPr lang="en-US" sz="2400" dirty="0"/>
              <a:t>Square postulate</a:t>
            </a:r>
          </a:p>
          <a:p>
            <a:pPr>
              <a:buFont typeface="+mj-lt"/>
              <a:buAutoNum type="alphaLcParenR"/>
            </a:pPr>
            <a:r>
              <a:rPr lang="en-US" sz="2400" dirty="0"/>
              <a:t>Newton’s first law</a:t>
            </a:r>
          </a:p>
          <a:p>
            <a:pPr>
              <a:buFont typeface="+mj-lt"/>
              <a:buAutoNum type="alphaLcParenR"/>
            </a:pPr>
            <a:r>
              <a:rPr lang="en-US" sz="2400" dirty="0"/>
              <a:t>Triangle theorem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64FE2E5-F55A-4461-A17C-C3C5C7291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3" y="3048000"/>
            <a:ext cx="4357687" cy="4572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5529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76FB3C1-6395-4826-8DD9-93C2615EA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078" y="457200"/>
            <a:ext cx="8543926" cy="990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858F9-18EA-44DE-BEA7-A566C72CE57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1.5.1. Which one of the following statements is true concerning scalar quantities?</a:t>
            </a:r>
          </a:p>
          <a:p>
            <a:pPr>
              <a:buFont typeface="+mj-lt"/>
              <a:buAutoNum type="alphaLcParenR"/>
            </a:pPr>
            <a:r>
              <a:rPr lang="en-US" sz="2400" dirty="0"/>
              <a:t>Scalar quantities have both magnitude and direction.</a:t>
            </a:r>
          </a:p>
          <a:p>
            <a:pPr>
              <a:buFont typeface="+mj-lt"/>
              <a:buAutoNum type="alphaLcParenR"/>
            </a:pPr>
            <a:r>
              <a:rPr lang="en-US" sz="2400" dirty="0"/>
              <a:t>Scalar quantities must be represented by base units.</a:t>
            </a:r>
          </a:p>
          <a:p>
            <a:pPr>
              <a:buFont typeface="+mj-lt"/>
              <a:buAutoNum type="alphaLcParenR"/>
            </a:pPr>
            <a:r>
              <a:rPr lang="en-US" sz="2400" dirty="0"/>
              <a:t>Scalar quantities can be added to vector quantities using rules of trigonometry.</a:t>
            </a:r>
          </a:p>
          <a:p>
            <a:pPr>
              <a:buFont typeface="+mj-lt"/>
              <a:buAutoNum type="alphaLcParenR"/>
            </a:pPr>
            <a:r>
              <a:rPr lang="en-US" sz="2400" dirty="0"/>
              <a:t>Scalar quantities can be added to other scalar quantities using rules of ordinary addition.</a:t>
            </a:r>
          </a:p>
          <a:p>
            <a:pPr>
              <a:buFont typeface="+mj-lt"/>
              <a:buAutoNum type="alphaLcParenR"/>
            </a:pPr>
            <a:r>
              <a:rPr lang="en-US" sz="2400" dirty="0"/>
              <a:t>Scalar quantities can be added to other scalar quantities using rules of trigonometry.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64FE2E5-F55A-4461-A17C-C3C5C7291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3" y="3946830"/>
            <a:ext cx="8243887" cy="77757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067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76FB3C1-6395-4826-8DD9-93C2615EA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078" y="457200"/>
            <a:ext cx="8543926" cy="990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858F9-18EA-44DE-BEA7-A566C72CE57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1.5.2. Which one of the following quantities is a vector quantity?</a:t>
            </a:r>
          </a:p>
          <a:p>
            <a:pPr>
              <a:buFont typeface="+mj-lt"/>
              <a:buAutoNum type="alphaLcParenR"/>
            </a:pPr>
            <a:r>
              <a:rPr lang="en-US" sz="2400" dirty="0"/>
              <a:t>the age of the pyramids in Egypt</a:t>
            </a:r>
          </a:p>
          <a:p>
            <a:pPr>
              <a:buFont typeface="+mj-lt"/>
              <a:buAutoNum type="alphaLcParenR"/>
            </a:pPr>
            <a:r>
              <a:rPr lang="en-US" sz="2400" dirty="0"/>
              <a:t>the mass of a watermelon</a:t>
            </a:r>
          </a:p>
          <a:p>
            <a:pPr>
              <a:buFont typeface="+mj-lt"/>
              <a:buAutoNum type="alphaLcParenR"/>
            </a:pPr>
            <a:r>
              <a:rPr lang="en-US" sz="2400" dirty="0"/>
              <a:t>the sun's pull on the earth</a:t>
            </a:r>
          </a:p>
          <a:p>
            <a:pPr>
              <a:buFont typeface="+mj-lt"/>
              <a:buAutoNum type="alphaLcParenR"/>
            </a:pPr>
            <a:r>
              <a:rPr lang="en-US" sz="2400" dirty="0"/>
              <a:t>the number of people on board an airplane</a:t>
            </a:r>
          </a:p>
          <a:p>
            <a:pPr>
              <a:buFont typeface="+mj-lt"/>
              <a:buAutoNum type="alphaLcParenR"/>
            </a:pPr>
            <a:r>
              <a:rPr lang="en-US" sz="2400" dirty="0"/>
              <a:t>the temperature of molten lava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64FE2E5-F55A-4461-A17C-C3C5C7291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3" y="2819400"/>
            <a:ext cx="5272087" cy="4572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495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76FB3C1-6395-4826-8DD9-93C2615EA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078" y="457200"/>
            <a:ext cx="8543926" cy="990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858F9-18EA-44DE-BEA7-A566C72CE57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1.5.3. A vector is represented by an arrow.  What is the significance of the length of the arrow?</a:t>
            </a:r>
          </a:p>
          <a:p>
            <a:pPr>
              <a:buFont typeface="+mj-lt"/>
              <a:buAutoNum type="alphaLcParenR"/>
            </a:pPr>
            <a:r>
              <a:rPr lang="en-US" sz="2400" dirty="0"/>
              <a:t>Long arrows represent velocities and short arrows represent forces.</a:t>
            </a:r>
          </a:p>
          <a:p>
            <a:pPr>
              <a:buFont typeface="+mj-lt"/>
              <a:buAutoNum type="alphaLcParenR"/>
            </a:pPr>
            <a:r>
              <a:rPr lang="en-US" sz="2400" dirty="0"/>
              <a:t>The length of the arrow is proportional to the magnitude of the vector.</a:t>
            </a:r>
          </a:p>
          <a:p>
            <a:pPr>
              <a:buFont typeface="+mj-lt"/>
              <a:buAutoNum type="alphaLcParenR"/>
            </a:pPr>
            <a:r>
              <a:rPr lang="en-US" sz="2400" dirty="0"/>
              <a:t>Short arrows represent accelerations and long arrows represent velocities.</a:t>
            </a:r>
          </a:p>
          <a:p>
            <a:pPr>
              <a:buFont typeface="+mj-lt"/>
              <a:buAutoNum type="alphaLcParenR"/>
            </a:pPr>
            <a:r>
              <a:rPr lang="en-US" sz="2400" dirty="0"/>
              <a:t>The length of the arrow indicates its direction.</a:t>
            </a:r>
          </a:p>
          <a:p>
            <a:pPr>
              <a:buFont typeface="+mj-lt"/>
              <a:buAutoNum type="alphaLcParenR"/>
            </a:pPr>
            <a:r>
              <a:rPr lang="en-US" sz="2400" dirty="0"/>
              <a:t>There is no significance to the length of the arrow.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64FE2E5-F55A-4461-A17C-C3C5C7291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079" y="3048000"/>
            <a:ext cx="8333522" cy="8382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497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76FB3C1-6395-4826-8DD9-93C2615EA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078" y="457200"/>
            <a:ext cx="8543926" cy="990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858F9-18EA-44DE-BEA7-A566C72CE57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1.5.4. Which one of the following situations involves a vector quantity?</a:t>
            </a:r>
          </a:p>
          <a:p>
            <a:pPr>
              <a:buFont typeface="+mj-lt"/>
              <a:buAutoNum type="alphaLcParenR"/>
            </a:pPr>
            <a:r>
              <a:rPr lang="en-US" sz="2400" dirty="0"/>
              <a:t>The mass of the Martian soil probe was 250 kg.	</a:t>
            </a:r>
          </a:p>
          <a:p>
            <a:pPr>
              <a:buFont typeface="+mj-lt"/>
              <a:buAutoNum type="alphaLcParenR"/>
            </a:pPr>
            <a:r>
              <a:rPr lang="en-US" sz="2400" dirty="0"/>
              <a:t>The overnight low temperature in Toronto was −4.0 °C.</a:t>
            </a:r>
          </a:p>
          <a:p>
            <a:pPr>
              <a:buFont typeface="+mj-lt"/>
              <a:buAutoNum type="alphaLcParenR"/>
            </a:pPr>
            <a:r>
              <a:rPr lang="en-US" sz="2400" dirty="0"/>
              <a:t>The volume of the soft drink can is 0.360 liters.</a:t>
            </a:r>
          </a:p>
          <a:p>
            <a:pPr>
              <a:buFont typeface="+mj-lt"/>
              <a:buAutoNum type="alphaLcParenR"/>
            </a:pPr>
            <a:r>
              <a:rPr lang="en-US" sz="2400" dirty="0"/>
              <a:t>The velocity of the rocket was 325 m/s, due east.</a:t>
            </a:r>
          </a:p>
          <a:p>
            <a:pPr>
              <a:buFont typeface="+mj-lt"/>
              <a:buAutoNum type="alphaLcParenR"/>
            </a:pPr>
            <a:r>
              <a:rPr lang="en-US" sz="2400" dirty="0"/>
              <a:t>The light took approximately 500 s to travel from the sun to the earth.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64FE2E5-F55A-4461-A17C-C3C5C7291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079" y="3581400"/>
            <a:ext cx="8333522" cy="4572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610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62D9D-6A17-45EF-AF5E-C8B26FD0D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2" name="Content Placeholder 41">
            <a:extLst>
              <a:ext uri="{FF2B5EF4-FFF2-40B4-BE49-F238E27FC236}">
                <a16:creationId xmlns:a16="http://schemas.microsoft.com/office/drawing/2014/main" id="{7FBB49D9-A9D1-4F23-96FE-69E6ACBC1FFA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579968" y="1944688"/>
            <a:ext cx="8334022" cy="1141412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000" dirty="0"/>
              <a:t>1.6.1.      and</a:t>
            </a:r>
            <a:r>
              <a:rPr lang="en-US" altLang="en-US" sz="2000" b="1" dirty="0"/>
              <a:t>    </a:t>
            </a:r>
            <a:r>
              <a:rPr lang="en-US" altLang="en-US" sz="2000" dirty="0"/>
              <a:t>  are vectors.  Vector </a:t>
            </a:r>
            <a:r>
              <a:rPr lang="en-US" altLang="en-US" sz="2000" b="1" dirty="0"/>
              <a:t>   </a:t>
            </a:r>
            <a:r>
              <a:rPr lang="en-US" altLang="en-US" sz="2000" dirty="0"/>
              <a:t>  is directed due west and vector         </a:t>
            </a:r>
          </a:p>
          <a:p>
            <a:pPr marL="0" indent="0">
              <a:buNone/>
            </a:pPr>
            <a:r>
              <a:rPr lang="en-US" altLang="en-US" sz="2000" dirty="0"/>
              <a:t>      is directed due north.  Which of the following choices correctly indicates the directions of vectors </a:t>
            </a:r>
            <a:r>
              <a:rPr lang="en-US" altLang="en-US" sz="2000" b="1" dirty="0">
                <a:sym typeface="Symbol" panose="05050102010706020507" pitchFamily="18" charset="2"/>
              </a:rPr>
              <a:t></a:t>
            </a:r>
            <a:r>
              <a:rPr lang="en-US" altLang="en-US" sz="2000" b="1" dirty="0"/>
              <a:t>     </a:t>
            </a:r>
            <a:r>
              <a:rPr lang="en-US" altLang="en-US" sz="2000" dirty="0"/>
              <a:t> and </a:t>
            </a:r>
            <a:r>
              <a:rPr lang="en-US" altLang="en-US" sz="2000" dirty="0">
                <a:sym typeface="Symbol" panose="05050102010706020507" pitchFamily="18" charset="2"/>
              </a:rPr>
              <a:t>    </a:t>
            </a:r>
            <a:r>
              <a:rPr lang="en-US" altLang="en-US" sz="2000" dirty="0"/>
              <a:t>?</a:t>
            </a:r>
            <a:endParaRPr lang="en-IN" sz="2000" dirty="0"/>
          </a:p>
        </p:txBody>
      </p:sp>
      <p:graphicFrame>
        <p:nvGraphicFramePr>
          <p:cNvPr id="21" name="Object 8">
            <a:extLst>
              <a:ext uri="{FF2B5EF4-FFF2-40B4-BE49-F238E27FC236}">
                <a16:creationId xmlns:a16="http://schemas.microsoft.com/office/drawing/2014/main" id="{207AF42F-4EC3-46C7-819C-79AE63E3CE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6448467"/>
              </p:ext>
            </p:extLst>
          </p:nvPr>
        </p:nvGraphicFramePr>
        <p:xfrm>
          <a:off x="1276118" y="1999529"/>
          <a:ext cx="313528" cy="278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Equation" r:id="rId3" imgW="342751" imgH="304668" progId="Equation.DSMT4">
                  <p:embed/>
                </p:oleObj>
              </mc:Choice>
              <mc:Fallback>
                <p:oleObj name="Equation" r:id="rId3" imgW="342751" imgH="304668" progId="Equation.DSMT4">
                  <p:embed/>
                  <p:pic>
                    <p:nvPicPr>
                      <p:cNvPr id="5122" name="Object 8">
                        <a:extLst>
                          <a:ext uri="{FF2B5EF4-FFF2-40B4-BE49-F238E27FC236}">
                            <a16:creationId xmlns:a16="http://schemas.microsoft.com/office/drawing/2014/main" id="{C3DF193E-2355-4B4B-8682-F87725B91FC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6118" y="1999529"/>
                        <a:ext cx="313528" cy="2787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9">
            <a:extLst>
              <a:ext uri="{FF2B5EF4-FFF2-40B4-BE49-F238E27FC236}">
                <a16:creationId xmlns:a16="http://schemas.microsoft.com/office/drawing/2014/main" id="{7E6E8E7B-18E3-4D51-A58E-E1D0B898CE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610468"/>
              </p:ext>
            </p:extLst>
          </p:nvPr>
        </p:nvGraphicFramePr>
        <p:xfrm>
          <a:off x="2043483" y="1999529"/>
          <a:ext cx="290303" cy="278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5" imgW="317225" imgH="304536" progId="Equation.DSMT4">
                  <p:embed/>
                </p:oleObj>
              </mc:Choice>
              <mc:Fallback>
                <p:oleObj name="Equation" r:id="rId5" imgW="317225" imgH="304536" progId="Equation.DSMT4">
                  <p:embed/>
                  <p:pic>
                    <p:nvPicPr>
                      <p:cNvPr id="5123" name="Object 9">
                        <a:extLst>
                          <a:ext uri="{FF2B5EF4-FFF2-40B4-BE49-F238E27FC236}">
                            <a16:creationId xmlns:a16="http://schemas.microsoft.com/office/drawing/2014/main" id="{C784D758-7C39-4402-BB12-F0776FC65F0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483" y="1999529"/>
                        <a:ext cx="290303" cy="2787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3">
            <a:extLst>
              <a:ext uri="{FF2B5EF4-FFF2-40B4-BE49-F238E27FC236}">
                <a16:creationId xmlns:a16="http://schemas.microsoft.com/office/drawing/2014/main" id="{90536799-D180-4E65-9069-3885534A43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0717502"/>
              </p:ext>
            </p:extLst>
          </p:nvPr>
        </p:nvGraphicFramePr>
        <p:xfrm>
          <a:off x="4362232" y="1997646"/>
          <a:ext cx="272883" cy="278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7" imgW="342751" imgH="304668" progId="Equation.DSMT4">
                  <p:embed/>
                </p:oleObj>
              </mc:Choice>
              <mc:Fallback>
                <p:oleObj name="Equation" r:id="rId7" imgW="342751" imgH="304668" progId="Equation.DSMT4">
                  <p:embed/>
                  <p:pic>
                    <p:nvPicPr>
                      <p:cNvPr id="5127" name="Object 13">
                        <a:extLst>
                          <a:ext uri="{FF2B5EF4-FFF2-40B4-BE49-F238E27FC236}">
                            <a16:creationId xmlns:a16="http://schemas.microsoft.com/office/drawing/2014/main" id="{A1880280-2036-40EC-9C95-256D7B05993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2232" y="1997646"/>
                        <a:ext cx="272883" cy="2787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1">
            <a:extLst>
              <a:ext uri="{FF2B5EF4-FFF2-40B4-BE49-F238E27FC236}">
                <a16:creationId xmlns:a16="http://schemas.microsoft.com/office/drawing/2014/main" id="{7D65E02E-D9FC-4240-968A-2BDF394354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049501"/>
              </p:ext>
            </p:extLst>
          </p:nvPr>
        </p:nvGraphicFramePr>
        <p:xfrm>
          <a:off x="698512" y="2381058"/>
          <a:ext cx="290303" cy="270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8" imgW="317225" imgH="304536" progId="Equation.DSMT4">
                  <p:embed/>
                </p:oleObj>
              </mc:Choice>
              <mc:Fallback>
                <p:oleObj name="Equation" r:id="rId8" imgW="317225" imgH="304536" progId="Equation.DSMT4">
                  <p:embed/>
                  <p:pic>
                    <p:nvPicPr>
                      <p:cNvPr id="5125" name="Object 11">
                        <a:extLst>
                          <a:ext uri="{FF2B5EF4-FFF2-40B4-BE49-F238E27FC236}">
                            <a16:creationId xmlns:a16="http://schemas.microsoft.com/office/drawing/2014/main" id="{D9A50678-B5DE-45D5-82C3-467808F27CD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12" y="2381058"/>
                        <a:ext cx="290303" cy="2700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0">
            <a:extLst>
              <a:ext uri="{FF2B5EF4-FFF2-40B4-BE49-F238E27FC236}">
                <a16:creationId xmlns:a16="http://schemas.microsoft.com/office/drawing/2014/main" id="{2D384875-7005-4230-9A3A-F835477612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6152836"/>
              </p:ext>
            </p:extLst>
          </p:nvPr>
        </p:nvGraphicFramePr>
        <p:xfrm>
          <a:off x="2955556" y="2680018"/>
          <a:ext cx="272883" cy="278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10" imgW="342751" imgH="304668" progId="Equation.DSMT4">
                  <p:embed/>
                </p:oleObj>
              </mc:Choice>
              <mc:Fallback>
                <p:oleObj name="Equation" r:id="rId10" imgW="342751" imgH="304668" progId="Equation.DSMT4">
                  <p:embed/>
                  <p:pic>
                    <p:nvPicPr>
                      <p:cNvPr id="5124" name="Object 10">
                        <a:extLst>
                          <a:ext uri="{FF2B5EF4-FFF2-40B4-BE49-F238E27FC236}">
                            <a16:creationId xmlns:a16="http://schemas.microsoft.com/office/drawing/2014/main" id="{74D4C2BC-842D-4103-A8EB-6FC4FFA43B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5556" y="2680018"/>
                        <a:ext cx="272883" cy="2787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2">
            <a:extLst>
              <a:ext uri="{FF2B5EF4-FFF2-40B4-BE49-F238E27FC236}">
                <a16:creationId xmlns:a16="http://schemas.microsoft.com/office/drawing/2014/main" id="{CFA45D89-37D9-4434-B168-0D9D0CDCD7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2193156"/>
              </p:ext>
            </p:extLst>
          </p:nvPr>
        </p:nvGraphicFramePr>
        <p:xfrm>
          <a:off x="3870771" y="2680018"/>
          <a:ext cx="290303" cy="278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11" imgW="317225" imgH="304536" progId="Equation.DSMT4">
                  <p:embed/>
                </p:oleObj>
              </mc:Choice>
              <mc:Fallback>
                <p:oleObj name="Equation" r:id="rId11" imgW="317225" imgH="304536" progId="Equation.DSMT4">
                  <p:embed/>
                  <p:pic>
                    <p:nvPicPr>
                      <p:cNvPr id="5126" name="Object 12">
                        <a:extLst>
                          <a:ext uri="{FF2B5EF4-FFF2-40B4-BE49-F238E27FC236}">
                            <a16:creationId xmlns:a16="http://schemas.microsoft.com/office/drawing/2014/main" id="{7651C6CA-08AA-405B-B76B-8626FBE362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0771" y="2680018"/>
                        <a:ext cx="290303" cy="2787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4">
            <a:extLst>
              <a:ext uri="{FF2B5EF4-FFF2-40B4-BE49-F238E27FC236}">
                <a16:creationId xmlns:a16="http://schemas.microsoft.com/office/drawing/2014/main" id="{D3658174-6C2D-4095-AB58-1B59DCFC09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822979"/>
              </p:ext>
            </p:extLst>
          </p:nvPr>
        </p:nvGraphicFramePr>
        <p:xfrm>
          <a:off x="1046905" y="3016055"/>
          <a:ext cx="278368" cy="284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12" imgW="342751" imgH="304668" progId="Equation.DSMT4">
                  <p:embed/>
                </p:oleObj>
              </mc:Choice>
              <mc:Fallback>
                <p:oleObj name="Equation" r:id="rId12" imgW="342751" imgH="304668" progId="Equation.DSMT4">
                  <p:embed/>
                  <p:pic>
                    <p:nvPicPr>
                      <p:cNvPr id="5128" name="Object 14">
                        <a:extLst>
                          <a:ext uri="{FF2B5EF4-FFF2-40B4-BE49-F238E27FC236}">
                            <a16:creationId xmlns:a16="http://schemas.microsoft.com/office/drawing/2014/main" id="{AA305C41-FD11-4C27-AC11-8926E34F02C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6905" y="3016055"/>
                        <a:ext cx="278368" cy="2843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5">
            <a:extLst>
              <a:ext uri="{FF2B5EF4-FFF2-40B4-BE49-F238E27FC236}">
                <a16:creationId xmlns:a16="http://schemas.microsoft.com/office/drawing/2014/main" id="{C37D8091-F6E0-48F4-A4DB-1D49339D3D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4241773"/>
              </p:ext>
            </p:extLst>
          </p:nvPr>
        </p:nvGraphicFramePr>
        <p:xfrm>
          <a:off x="4038600" y="3039492"/>
          <a:ext cx="273478" cy="262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13" imgW="317225" imgH="304536" progId="Equation.DSMT4">
                  <p:embed/>
                </p:oleObj>
              </mc:Choice>
              <mc:Fallback>
                <p:oleObj name="Equation" r:id="rId13" imgW="317225" imgH="304536" progId="Equation.DSMT4">
                  <p:embed/>
                  <p:pic>
                    <p:nvPicPr>
                      <p:cNvPr id="5129" name="Object 15">
                        <a:extLst>
                          <a:ext uri="{FF2B5EF4-FFF2-40B4-BE49-F238E27FC236}">
                            <a16:creationId xmlns:a16="http://schemas.microsoft.com/office/drawing/2014/main" id="{3AB56467-4ABD-4CAF-B357-A6CB0A2FDF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039492"/>
                        <a:ext cx="273478" cy="2625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16">
            <a:extLst>
              <a:ext uri="{FF2B5EF4-FFF2-40B4-BE49-F238E27FC236}">
                <a16:creationId xmlns:a16="http://schemas.microsoft.com/office/drawing/2014/main" id="{9C67784B-33DF-4D66-AF02-0616E6DFC5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734802"/>
              </p:ext>
            </p:extLst>
          </p:nvPr>
        </p:nvGraphicFramePr>
        <p:xfrm>
          <a:off x="1212471" y="3676295"/>
          <a:ext cx="270181" cy="275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4" imgW="342751" imgH="304668" progId="Equation.DSMT4">
                  <p:embed/>
                </p:oleObj>
              </mc:Choice>
              <mc:Fallback>
                <p:oleObj name="Equation" r:id="rId14" imgW="342751" imgH="304668" progId="Equation.DSMT4">
                  <p:embed/>
                  <p:pic>
                    <p:nvPicPr>
                      <p:cNvPr id="5130" name="Object 16">
                        <a:extLst>
                          <a:ext uri="{FF2B5EF4-FFF2-40B4-BE49-F238E27FC236}">
                            <a16:creationId xmlns:a16="http://schemas.microsoft.com/office/drawing/2014/main" id="{A5CDADA6-E4A5-4D2E-B219-E8A1FF8FEC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2471" y="3676295"/>
                        <a:ext cx="270181" cy="2759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17">
            <a:extLst>
              <a:ext uri="{FF2B5EF4-FFF2-40B4-BE49-F238E27FC236}">
                <a16:creationId xmlns:a16="http://schemas.microsoft.com/office/drawing/2014/main" id="{61A17AA5-34D4-4192-B202-2168799F5F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4739523"/>
              </p:ext>
            </p:extLst>
          </p:nvPr>
        </p:nvGraphicFramePr>
        <p:xfrm>
          <a:off x="4215629" y="3695239"/>
          <a:ext cx="293206" cy="281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15" imgW="317225" imgH="304536" progId="Equation.DSMT4">
                  <p:embed/>
                </p:oleObj>
              </mc:Choice>
              <mc:Fallback>
                <p:oleObj name="Equation" r:id="rId15" imgW="317225" imgH="304536" progId="Equation.DSMT4">
                  <p:embed/>
                  <p:pic>
                    <p:nvPicPr>
                      <p:cNvPr id="5131" name="Object 17">
                        <a:extLst>
                          <a:ext uri="{FF2B5EF4-FFF2-40B4-BE49-F238E27FC236}">
                            <a16:creationId xmlns:a16="http://schemas.microsoft.com/office/drawing/2014/main" id="{98264C1F-075B-4356-A11B-60D16128E0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5629" y="3695239"/>
                        <a:ext cx="293206" cy="2815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19">
            <a:extLst>
              <a:ext uri="{FF2B5EF4-FFF2-40B4-BE49-F238E27FC236}">
                <a16:creationId xmlns:a16="http://schemas.microsoft.com/office/drawing/2014/main" id="{89E55C19-E950-4270-A796-C42A07D4E4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562445"/>
              </p:ext>
            </p:extLst>
          </p:nvPr>
        </p:nvGraphicFramePr>
        <p:xfrm>
          <a:off x="1206563" y="4335511"/>
          <a:ext cx="278368" cy="284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16" imgW="342751" imgH="304668" progId="Equation.DSMT4">
                  <p:embed/>
                </p:oleObj>
              </mc:Choice>
              <mc:Fallback>
                <p:oleObj name="Equation" r:id="rId16" imgW="342751" imgH="304668" progId="Equation.DSMT4">
                  <p:embed/>
                  <p:pic>
                    <p:nvPicPr>
                      <p:cNvPr id="5132" name="Object 19">
                        <a:extLst>
                          <a:ext uri="{FF2B5EF4-FFF2-40B4-BE49-F238E27FC236}">
                            <a16:creationId xmlns:a16="http://schemas.microsoft.com/office/drawing/2014/main" id="{675825E3-AF25-4FEA-BD59-B2CDCBF2D85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63" y="4335511"/>
                        <a:ext cx="278368" cy="2843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20">
            <a:extLst>
              <a:ext uri="{FF2B5EF4-FFF2-40B4-BE49-F238E27FC236}">
                <a16:creationId xmlns:a16="http://schemas.microsoft.com/office/drawing/2014/main" id="{E1FBE084-641C-4027-861E-4257A6EA0B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8545562"/>
              </p:ext>
            </p:extLst>
          </p:nvPr>
        </p:nvGraphicFramePr>
        <p:xfrm>
          <a:off x="4132716" y="4342117"/>
          <a:ext cx="290303" cy="278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17" imgW="317225" imgH="304536" progId="Equation.DSMT4">
                  <p:embed/>
                </p:oleObj>
              </mc:Choice>
              <mc:Fallback>
                <p:oleObj name="Equation" r:id="rId17" imgW="317225" imgH="304536" progId="Equation.DSMT4">
                  <p:embed/>
                  <p:pic>
                    <p:nvPicPr>
                      <p:cNvPr id="5133" name="Object 20">
                        <a:extLst>
                          <a:ext uri="{FF2B5EF4-FFF2-40B4-BE49-F238E27FC236}">
                            <a16:creationId xmlns:a16="http://schemas.microsoft.com/office/drawing/2014/main" id="{484A72E9-7EEB-467E-8E2C-C91099D949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2716" y="4342117"/>
                        <a:ext cx="290303" cy="2787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21">
            <a:extLst>
              <a:ext uri="{FF2B5EF4-FFF2-40B4-BE49-F238E27FC236}">
                <a16:creationId xmlns:a16="http://schemas.microsoft.com/office/drawing/2014/main" id="{14138087-1E85-4CB6-8FDA-004C91A322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8199010"/>
              </p:ext>
            </p:extLst>
          </p:nvPr>
        </p:nvGraphicFramePr>
        <p:xfrm>
          <a:off x="1201561" y="4984091"/>
          <a:ext cx="267506" cy="273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18" imgW="342751" imgH="304668" progId="Equation.DSMT4">
                  <p:embed/>
                </p:oleObj>
              </mc:Choice>
              <mc:Fallback>
                <p:oleObj name="Equation" r:id="rId18" imgW="342751" imgH="304668" progId="Equation.DSMT4">
                  <p:embed/>
                  <p:pic>
                    <p:nvPicPr>
                      <p:cNvPr id="5134" name="Object 21">
                        <a:extLst>
                          <a:ext uri="{FF2B5EF4-FFF2-40B4-BE49-F238E27FC236}">
                            <a16:creationId xmlns:a16="http://schemas.microsoft.com/office/drawing/2014/main" id="{A8AC7325-2DC6-496E-AEEC-01940C7EC3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1561" y="4984091"/>
                        <a:ext cx="267506" cy="2732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22">
            <a:extLst>
              <a:ext uri="{FF2B5EF4-FFF2-40B4-BE49-F238E27FC236}">
                <a16:creationId xmlns:a16="http://schemas.microsoft.com/office/drawing/2014/main" id="{5BE8958D-6A56-4918-AB77-7F6D29C4EF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3102396"/>
              </p:ext>
            </p:extLst>
          </p:nvPr>
        </p:nvGraphicFramePr>
        <p:xfrm>
          <a:off x="1180272" y="5640898"/>
          <a:ext cx="275612" cy="281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19" imgW="342751" imgH="304668" progId="Equation.DSMT4">
                  <p:embed/>
                </p:oleObj>
              </mc:Choice>
              <mc:Fallback>
                <p:oleObj name="Equation" r:id="rId19" imgW="342751" imgH="304668" progId="Equation.DSMT4">
                  <p:embed/>
                  <p:pic>
                    <p:nvPicPr>
                      <p:cNvPr id="5135" name="Object 22">
                        <a:extLst>
                          <a:ext uri="{FF2B5EF4-FFF2-40B4-BE49-F238E27FC236}">
                            <a16:creationId xmlns:a16="http://schemas.microsoft.com/office/drawing/2014/main" id="{1A11A5FB-DAAD-467F-B4E4-30631791C8D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0272" y="5640898"/>
                        <a:ext cx="275612" cy="2815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3">
            <a:extLst>
              <a:ext uri="{FF2B5EF4-FFF2-40B4-BE49-F238E27FC236}">
                <a16:creationId xmlns:a16="http://schemas.microsoft.com/office/drawing/2014/main" id="{FB191F70-4C72-4BA0-BAA6-FEBD5F251D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4617726"/>
              </p:ext>
            </p:extLst>
          </p:nvPr>
        </p:nvGraphicFramePr>
        <p:xfrm>
          <a:off x="4148962" y="4997948"/>
          <a:ext cx="288636" cy="27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20" imgW="317225" imgH="304536" progId="Equation.DSMT4">
                  <p:embed/>
                </p:oleObj>
              </mc:Choice>
              <mc:Fallback>
                <p:oleObj name="Equation" r:id="rId20" imgW="317225" imgH="304536" progId="Equation.DSMT4">
                  <p:embed/>
                  <p:pic>
                    <p:nvPicPr>
                      <p:cNvPr id="5136" name="Object 23">
                        <a:extLst>
                          <a:ext uri="{FF2B5EF4-FFF2-40B4-BE49-F238E27FC236}">
                            <a16:creationId xmlns:a16="http://schemas.microsoft.com/office/drawing/2014/main" id="{B1B9C440-396E-46EF-A966-FD28C5825B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8962" y="4997948"/>
                        <a:ext cx="288636" cy="27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24">
            <a:extLst>
              <a:ext uri="{FF2B5EF4-FFF2-40B4-BE49-F238E27FC236}">
                <a16:creationId xmlns:a16="http://schemas.microsoft.com/office/drawing/2014/main" id="{FD2F11D9-4EAF-4FCE-8E7F-78CA15F811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2393659"/>
              </p:ext>
            </p:extLst>
          </p:nvPr>
        </p:nvGraphicFramePr>
        <p:xfrm>
          <a:off x="4302194" y="5683184"/>
          <a:ext cx="287429" cy="275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21" imgW="317225" imgH="304536" progId="Equation.DSMT4">
                  <p:embed/>
                </p:oleObj>
              </mc:Choice>
              <mc:Fallback>
                <p:oleObj name="Equation" r:id="rId21" imgW="317225" imgH="304536" progId="Equation.DSMT4">
                  <p:embed/>
                  <p:pic>
                    <p:nvPicPr>
                      <p:cNvPr id="5137" name="Object 24">
                        <a:extLst>
                          <a:ext uri="{FF2B5EF4-FFF2-40B4-BE49-F238E27FC236}">
                            <a16:creationId xmlns:a16="http://schemas.microsoft.com/office/drawing/2014/main" id="{BE1BAF30-9350-468D-8830-1E4727295FE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2194" y="5683184"/>
                        <a:ext cx="287429" cy="2759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Content Placeholder 44">
            <a:extLst>
              <a:ext uri="{FF2B5EF4-FFF2-40B4-BE49-F238E27FC236}">
                <a16:creationId xmlns:a16="http://schemas.microsoft.com/office/drawing/2014/main" id="{BF08F0B2-C67E-4583-9D6C-AFD4CB059977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579968" y="2971800"/>
            <a:ext cx="8106832" cy="3121025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800"/>
              </a:spcAft>
              <a:buFontTx/>
              <a:buAutoNum type="alphaLcParenR"/>
            </a:pPr>
            <a:r>
              <a:rPr lang="en-US" altLang="en-US" sz="2000" dirty="0">
                <a:sym typeface="Symbol" panose="05050102010706020507" pitchFamily="18" charset="2"/>
              </a:rPr>
              <a:t></a:t>
            </a:r>
            <a:r>
              <a:rPr lang="en-US" altLang="en-US" sz="2000" b="1" dirty="0">
                <a:sym typeface="Symbol" panose="05050102010706020507" pitchFamily="18" charset="2"/>
              </a:rPr>
              <a:t>    </a:t>
            </a:r>
            <a:r>
              <a:rPr lang="en-US" altLang="en-US" sz="2000" dirty="0"/>
              <a:t> is directed due west; and </a:t>
            </a:r>
            <a:r>
              <a:rPr lang="en-US" altLang="en-US" sz="2000" dirty="0">
                <a:sym typeface="Symbol" panose="05050102010706020507" pitchFamily="18" charset="2"/>
              </a:rPr>
              <a:t></a:t>
            </a:r>
            <a:r>
              <a:rPr lang="en-US" altLang="en-US" sz="2000" dirty="0"/>
              <a:t>     is directed due north.</a:t>
            </a:r>
          </a:p>
          <a:p>
            <a:pPr marL="0" indent="0">
              <a:lnSpc>
                <a:spcPct val="100000"/>
              </a:lnSpc>
              <a:spcAft>
                <a:spcPts val="1800"/>
              </a:spcAft>
              <a:buNone/>
            </a:pPr>
            <a:r>
              <a:rPr lang="en-US" altLang="en-US" sz="2000" dirty="0"/>
              <a:t>b)   </a:t>
            </a:r>
            <a:r>
              <a:rPr lang="en-US" altLang="en-US" sz="2000" dirty="0">
                <a:sym typeface="Symbol" panose="05050102010706020507" pitchFamily="18" charset="2"/>
              </a:rPr>
              <a:t>   </a:t>
            </a:r>
            <a:r>
              <a:rPr lang="en-US" altLang="en-US" sz="2000" dirty="0"/>
              <a:t>  is directed due west; and </a:t>
            </a:r>
            <a:r>
              <a:rPr lang="en-US" altLang="en-US" sz="2000" dirty="0">
                <a:sym typeface="Symbol" panose="05050102010706020507" pitchFamily="18" charset="2"/>
              </a:rPr>
              <a:t></a:t>
            </a:r>
            <a:r>
              <a:rPr lang="en-US" altLang="en-US" sz="2000" dirty="0"/>
              <a:t>     is directed due south.</a:t>
            </a:r>
          </a:p>
          <a:p>
            <a:pPr marL="0" indent="0">
              <a:lnSpc>
                <a:spcPct val="100000"/>
              </a:lnSpc>
              <a:spcAft>
                <a:spcPts val="1800"/>
              </a:spcAft>
              <a:buNone/>
            </a:pPr>
            <a:r>
              <a:rPr lang="en-US" altLang="en-US" sz="2000" dirty="0"/>
              <a:t>c)   </a:t>
            </a:r>
            <a:r>
              <a:rPr lang="en-US" altLang="en-US" sz="2000" dirty="0">
                <a:sym typeface="Symbol" panose="05050102010706020507" pitchFamily="18" charset="2"/>
              </a:rPr>
              <a:t></a:t>
            </a:r>
            <a:r>
              <a:rPr lang="en-US" altLang="en-US" sz="2000" dirty="0"/>
              <a:t>     is directed due east; and </a:t>
            </a:r>
            <a:r>
              <a:rPr lang="en-US" altLang="en-US" sz="2000" dirty="0">
                <a:sym typeface="Symbol" panose="05050102010706020507" pitchFamily="18" charset="2"/>
              </a:rPr>
              <a:t></a:t>
            </a:r>
            <a:r>
              <a:rPr lang="en-US" altLang="en-US" sz="2000" dirty="0"/>
              <a:t>     is directed due south.</a:t>
            </a:r>
          </a:p>
          <a:p>
            <a:pPr marL="0" indent="0">
              <a:lnSpc>
                <a:spcPct val="100000"/>
              </a:lnSpc>
              <a:spcAft>
                <a:spcPts val="1800"/>
              </a:spcAft>
              <a:buNone/>
            </a:pPr>
            <a:r>
              <a:rPr lang="en-US" altLang="en-US" sz="2000" dirty="0"/>
              <a:t>d)   </a:t>
            </a:r>
            <a:r>
              <a:rPr lang="en-US" altLang="en-US" sz="2000" dirty="0">
                <a:sym typeface="Symbol" panose="05050102010706020507" pitchFamily="18" charset="2"/>
              </a:rPr>
              <a:t></a:t>
            </a:r>
            <a:r>
              <a:rPr lang="en-US" altLang="en-US" sz="2000" dirty="0"/>
              <a:t>     is directed due east; and </a:t>
            </a:r>
            <a:r>
              <a:rPr lang="en-US" altLang="en-US" sz="2000" dirty="0">
                <a:sym typeface="Symbol" panose="05050102010706020507" pitchFamily="18" charset="2"/>
              </a:rPr>
              <a:t>    </a:t>
            </a:r>
            <a:r>
              <a:rPr lang="en-US" altLang="en-US" sz="2000" dirty="0"/>
              <a:t>is directed due north.</a:t>
            </a:r>
          </a:p>
          <a:p>
            <a:pPr marL="0" indent="0">
              <a:lnSpc>
                <a:spcPct val="100000"/>
              </a:lnSpc>
              <a:spcAft>
                <a:spcPts val="1800"/>
              </a:spcAft>
              <a:buNone/>
            </a:pPr>
            <a:r>
              <a:rPr lang="en-US" altLang="en-US" sz="2000" dirty="0"/>
              <a:t>e)   </a:t>
            </a:r>
            <a:r>
              <a:rPr lang="en-US" altLang="en-US" sz="2000" dirty="0">
                <a:sym typeface="Symbol" panose="05050102010706020507" pitchFamily="18" charset="2"/>
              </a:rPr>
              <a:t></a:t>
            </a:r>
            <a:r>
              <a:rPr lang="en-US" altLang="en-US" sz="2000" dirty="0"/>
              <a:t>     is directed due north; and </a:t>
            </a:r>
            <a:r>
              <a:rPr lang="en-US" altLang="en-US" sz="2000" dirty="0">
                <a:sym typeface="Symbol" panose="05050102010706020507" pitchFamily="18" charset="2"/>
              </a:rPr>
              <a:t></a:t>
            </a:r>
            <a:r>
              <a:rPr lang="en-US" altLang="en-US" sz="2000" dirty="0"/>
              <a:t>     is directed due west.</a:t>
            </a:r>
          </a:p>
        </p:txBody>
      </p:sp>
      <p:sp>
        <p:nvSpPr>
          <p:cNvPr id="37" name="Rectangle 2">
            <a:extLst>
              <a:ext uri="{FF2B5EF4-FFF2-40B4-BE49-F238E27FC236}">
                <a16:creationId xmlns:a16="http://schemas.microsoft.com/office/drawing/2014/main" id="{98734891-665A-4806-964F-D8D8CA0C7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268566"/>
            <a:ext cx="6324600" cy="425828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343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76FB3C1-6395-4826-8DD9-93C2615EA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078" y="457200"/>
            <a:ext cx="8543926" cy="990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858F9-18EA-44DE-BEA7-A566C72CE57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600" dirty="0"/>
              <a:t>1.6.2. Which one of the following statements concerning vectors and scalars is false?</a:t>
            </a:r>
          </a:p>
          <a:p>
            <a:pPr>
              <a:buFont typeface="+mj-lt"/>
              <a:buAutoNum type="alphaLcParenR"/>
            </a:pPr>
            <a:r>
              <a:rPr lang="en-US" sz="2600" dirty="0"/>
              <a:t>In calculations, the vector components of a vector may be used in place of the vector itself.</a:t>
            </a:r>
          </a:p>
          <a:p>
            <a:pPr>
              <a:buFont typeface="+mj-lt"/>
              <a:buAutoNum type="alphaLcParenR"/>
            </a:pPr>
            <a:r>
              <a:rPr lang="en-US" sz="2600" dirty="0"/>
              <a:t>It is possible to use vector components that are not perpendicular.</a:t>
            </a:r>
          </a:p>
          <a:p>
            <a:pPr>
              <a:buFont typeface="+mj-lt"/>
              <a:buAutoNum type="alphaLcParenR"/>
            </a:pPr>
            <a:r>
              <a:rPr lang="en-US" sz="2600" dirty="0"/>
              <a:t>A scalar component may be either positive or negative.</a:t>
            </a:r>
          </a:p>
          <a:p>
            <a:pPr>
              <a:buFont typeface="+mj-lt"/>
              <a:buAutoNum type="alphaLcParenR"/>
            </a:pPr>
            <a:r>
              <a:rPr lang="en-US" sz="2600" dirty="0"/>
              <a:t>A vector that is zero may have components other than zero. </a:t>
            </a:r>
          </a:p>
          <a:p>
            <a:pPr>
              <a:buFont typeface="+mj-lt"/>
              <a:buAutoNum type="alphaLcParenR"/>
            </a:pPr>
            <a:r>
              <a:rPr lang="en-US" sz="2600" dirty="0"/>
              <a:t>Two vectors are equal only if they have the same magnitude and direction.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D0184A3-CB8A-40D8-BD27-F5B3A6979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96" y="4572000"/>
            <a:ext cx="8744804" cy="425828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900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8CB36B26-5934-4C02-8956-E09A90BF3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FC18D200-7EC1-4D12-B384-EAF6D5CF4D7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2400" dirty="0"/>
              <a:t>1.1.2. Which of the following statements is not a reason that physics is a required course for students in a wide variety of disciplines?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400" dirty="0"/>
              <a:t>There are usually not enough courses for students to take.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400" dirty="0"/>
              <a:t>Students can learn to think like physicists.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400" dirty="0"/>
              <a:t>Students can learn to apply physics principles to a wide range of problems.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400" dirty="0"/>
              <a:t>Physics is both fascinating and fundamental.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400" dirty="0"/>
              <a:t>Physics has important things to say about our environment.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0D24275-A271-45DE-9465-E1FA6C058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3" y="2286000"/>
            <a:ext cx="8734425" cy="7366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33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97698AC-7891-4069-A7D8-F30350905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F0560A2-578B-47CA-ABCA-51BFC6850C2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0060" y="1692275"/>
            <a:ext cx="8534400" cy="710334"/>
          </a:xfrm>
        </p:spPr>
        <p:txBody>
          <a:bodyPr/>
          <a:lstStyle/>
          <a:p>
            <a:pPr algn="l"/>
            <a:r>
              <a:rPr lang="en-US" sz="2200" dirty="0"/>
              <a:t>1.6.3. Consider the two vectors represented in the drawing.  Which of the following options is the correct way to add graphically vectors </a:t>
            </a:r>
            <a:endParaRPr lang="en-IN" sz="2200" dirty="0"/>
          </a:p>
        </p:txBody>
      </p:sp>
      <p:graphicFrame>
        <p:nvGraphicFramePr>
          <p:cNvPr id="23" name="Object 2">
            <a:extLst>
              <a:ext uri="{FF2B5EF4-FFF2-40B4-BE49-F238E27FC236}">
                <a16:creationId xmlns:a16="http://schemas.microsoft.com/office/drawing/2014/main" id="{E2A9B404-8C35-4BC8-B8C9-18B990034C7E}"/>
              </a:ext>
            </a:extLst>
          </p:cNvPr>
          <p:cNvGraphicFramePr>
            <a:graphicFrameLocks noGrp="1" noChangeAspect="1"/>
          </p:cNvGraphicFramePr>
          <p:nvPr>
            <p:ph sz="quarter" idx="16"/>
            <p:extLst>
              <p:ext uri="{D42A27DB-BD31-4B8C-83A1-F6EECF244321}">
                <p14:modId xmlns:p14="http://schemas.microsoft.com/office/powerpoint/2010/main" val="3680241638"/>
              </p:ext>
            </p:extLst>
          </p:nvPr>
        </p:nvGraphicFramePr>
        <p:xfrm>
          <a:off x="7543862" y="1995584"/>
          <a:ext cx="272237" cy="381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" r:id="rId3" imgW="126725" imgH="177415" progId="Equation.DSMT4">
                  <p:embed/>
                </p:oleObj>
              </mc:Choice>
              <mc:Fallback>
                <p:oleObj r:id="rId3" imgW="126725" imgH="177415" progId="Equation.DSMT4">
                  <p:embed/>
                  <p:pic>
                    <p:nvPicPr>
                      <p:cNvPr id="6146" name="Object 2">
                        <a:extLst>
                          <a:ext uri="{FF2B5EF4-FFF2-40B4-BE49-F238E27FC236}">
                            <a16:creationId xmlns:a16="http://schemas.microsoft.com/office/drawing/2014/main" id="{16D9A193-41AD-407E-A5EE-233DCC91A2B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62" y="1995584"/>
                        <a:ext cx="272237" cy="3811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7CFD54B-5110-45CD-9F61-BFD6D27F14E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816099" y="1967896"/>
            <a:ext cx="757765" cy="419965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/>
              <a:t>and</a:t>
            </a:r>
            <a:endParaRPr lang="en-IN" sz="2200" dirty="0"/>
          </a:p>
        </p:txBody>
      </p:sp>
      <p:graphicFrame>
        <p:nvGraphicFramePr>
          <p:cNvPr id="24" name="Object 3">
            <a:extLst>
              <a:ext uri="{FF2B5EF4-FFF2-40B4-BE49-F238E27FC236}">
                <a16:creationId xmlns:a16="http://schemas.microsoft.com/office/drawing/2014/main" id="{E3F7641D-9B99-4999-907A-B875D6A64BD3}"/>
              </a:ext>
            </a:extLst>
          </p:cNvPr>
          <p:cNvGraphicFramePr>
            <a:graphicFrameLocks noGrp="1" noChangeAspect="1"/>
          </p:cNvGraphicFramePr>
          <p:nvPr>
            <p:ph sz="quarter" idx="21"/>
            <p:extLst>
              <p:ext uri="{D42A27DB-BD31-4B8C-83A1-F6EECF244321}">
                <p14:modId xmlns:p14="http://schemas.microsoft.com/office/powerpoint/2010/main" val="1749678099"/>
              </p:ext>
            </p:extLst>
          </p:nvPr>
        </p:nvGraphicFramePr>
        <p:xfrm>
          <a:off x="478368" y="2311603"/>
          <a:ext cx="247488" cy="382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r:id="rId5" imgW="139761" imgH="215994" progId="Equation.DSMT4">
                  <p:embed/>
                </p:oleObj>
              </mc:Choice>
              <mc:Fallback>
                <p:oleObj r:id="rId5" imgW="139761" imgH="215994" progId="Equation.DSMT4">
                  <p:embed/>
                  <p:pic>
                    <p:nvPicPr>
                      <p:cNvPr id="6147" name="Object 3">
                        <a:extLst>
                          <a:ext uri="{FF2B5EF4-FFF2-40B4-BE49-F238E27FC236}">
                            <a16:creationId xmlns:a16="http://schemas.microsoft.com/office/drawing/2014/main" id="{80969FDD-9DC9-4F69-A22A-ABA4EF173E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368" y="2311603"/>
                        <a:ext cx="247488" cy="3824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AC44A4D9-81A1-4E02-85F1-16AEF0500605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4114" y="2350144"/>
            <a:ext cx="304800" cy="378542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/>
              <a:t>?</a:t>
            </a:r>
            <a:endParaRPr lang="en-IN" sz="2200" dirty="0"/>
          </a:p>
        </p:txBody>
      </p:sp>
      <p:pic>
        <p:nvPicPr>
          <p:cNvPr id="25" name="Picture Placeholder 24">
            <a:extLst>
              <a:ext uri="{FF2B5EF4-FFF2-40B4-BE49-F238E27FC236}">
                <a16:creationId xmlns:a16="http://schemas.microsoft.com/office/drawing/2014/main" id="{00CFBCF2-58D5-4C2C-AE2B-2C0520200E8A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7"/>
          <a:stretch>
            <a:fillRect/>
          </a:stretch>
        </p:blipFill>
        <p:spPr>
          <a:xfrm>
            <a:off x="2857500" y="2691581"/>
            <a:ext cx="3429000" cy="1402080"/>
          </a:xfrm>
          <a:prstGeom prst="rect">
            <a:avLst/>
          </a:prstGeom>
        </p:spPr>
      </p:pic>
      <p:pic>
        <p:nvPicPr>
          <p:cNvPr id="26" name="Picture Placeholder 25">
            <a:extLst>
              <a:ext uri="{FF2B5EF4-FFF2-40B4-BE49-F238E27FC236}">
                <a16:creationId xmlns:a16="http://schemas.microsoft.com/office/drawing/2014/main" id="{32A864DA-C5CF-47F8-8391-47D29E118B8D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8"/>
          <a:stretch>
            <a:fillRect/>
          </a:stretch>
        </p:blipFill>
        <p:spPr>
          <a:xfrm>
            <a:off x="1501959" y="4191000"/>
            <a:ext cx="6140083" cy="1990016"/>
          </a:xfrm>
          <a:prstGeom prst="rect">
            <a:avLst/>
          </a:prstGeom>
        </p:spPr>
      </p:pic>
      <p:sp>
        <p:nvSpPr>
          <p:cNvPr id="27" name="Rectangle 2">
            <a:extLst>
              <a:ext uri="{FF2B5EF4-FFF2-40B4-BE49-F238E27FC236}">
                <a16:creationId xmlns:a16="http://schemas.microsoft.com/office/drawing/2014/main" id="{C5D47BBF-0992-420C-B050-33E1A11F4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039803"/>
            <a:ext cx="1485900" cy="1016311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859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97698AC-7891-4069-A7D8-F30350905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F0560A2-578B-47CA-ABCA-51BFC6850C2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0060" y="1692275"/>
            <a:ext cx="8534400" cy="710334"/>
          </a:xfrm>
        </p:spPr>
        <p:txBody>
          <a:bodyPr/>
          <a:lstStyle/>
          <a:p>
            <a:pPr algn="l"/>
            <a:r>
              <a:rPr lang="en-US" sz="2200" dirty="0"/>
              <a:t>1.6.4. Consider the two vectors represented in the drawing.  Which of the following options is the correct way to subtract graphically </a:t>
            </a:r>
            <a:r>
              <a:rPr lang="en-US" altLang="en-US" sz="2200" dirty="0"/>
              <a:t>vectors </a:t>
            </a:r>
            <a:endParaRPr lang="en-IN" sz="2200" dirty="0"/>
          </a:p>
        </p:txBody>
      </p:sp>
      <p:graphicFrame>
        <p:nvGraphicFramePr>
          <p:cNvPr id="24" name="Object 3">
            <a:extLst>
              <a:ext uri="{FF2B5EF4-FFF2-40B4-BE49-F238E27FC236}">
                <a16:creationId xmlns:a16="http://schemas.microsoft.com/office/drawing/2014/main" id="{E3F7641D-9B99-4999-907A-B875D6A64BD3}"/>
              </a:ext>
            </a:extLst>
          </p:cNvPr>
          <p:cNvGraphicFramePr>
            <a:graphicFrameLocks noGrp="1" noChangeAspect="1"/>
          </p:cNvGraphicFramePr>
          <p:nvPr>
            <p:ph sz="quarter" idx="21"/>
            <p:extLst>
              <p:ext uri="{D42A27DB-BD31-4B8C-83A1-F6EECF244321}">
                <p14:modId xmlns:p14="http://schemas.microsoft.com/office/powerpoint/2010/main" val="1621137740"/>
              </p:ext>
            </p:extLst>
          </p:nvPr>
        </p:nvGraphicFramePr>
        <p:xfrm>
          <a:off x="515147" y="2274914"/>
          <a:ext cx="287327" cy="444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" r:id="rId3" imgW="139761" imgH="215994" progId="Equation.DSMT4">
                  <p:embed/>
                </p:oleObj>
              </mc:Choice>
              <mc:Fallback>
                <p:oleObj r:id="rId3" imgW="139761" imgH="215994" progId="Equation.DSMT4">
                  <p:embed/>
                  <p:pic>
                    <p:nvPicPr>
                      <p:cNvPr id="24" name="Object 3">
                        <a:extLst>
                          <a:ext uri="{FF2B5EF4-FFF2-40B4-BE49-F238E27FC236}">
                            <a16:creationId xmlns:a16="http://schemas.microsoft.com/office/drawing/2014/main" id="{E3F7641D-9B99-4999-907A-B875D6A64BD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147" y="2274914"/>
                        <a:ext cx="287327" cy="4440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7CFD54B-5110-45CD-9F61-BFD6D27F14E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94890" y="2291514"/>
            <a:ext cx="1719710" cy="419965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200" dirty="0"/>
              <a:t>from vector</a:t>
            </a:r>
            <a:endParaRPr lang="en-IN" sz="2200" dirty="0"/>
          </a:p>
        </p:txBody>
      </p:sp>
      <p:graphicFrame>
        <p:nvGraphicFramePr>
          <p:cNvPr id="23" name="Object 2">
            <a:extLst>
              <a:ext uri="{FF2B5EF4-FFF2-40B4-BE49-F238E27FC236}">
                <a16:creationId xmlns:a16="http://schemas.microsoft.com/office/drawing/2014/main" id="{E2A9B404-8C35-4BC8-B8C9-18B990034C7E}"/>
              </a:ext>
            </a:extLst>
          </p:cNvPr>
          <p:cNvGraphicFramePr>
            <a:graphicFrameLocks noGrp="1" noChangeAspect="1"/>
          </p:cNvGraphicFramePr>
          <p:nvPr>
            <p:ph sz="quarter" idx="16"/>
            <p:extLst>
              <p:ext uri="{D42A27DB-BD31-4B8C-83A1-F6EECF244321}">
                <p14:modId xmlns:p14="http://schemas.microsoft.com/office/powerpoint/2010/main" val="302294772"/>
              </p:ext>
            </p:extLst>
          </p:nvPr>
        </p:nvGraphicFramePr>
        <p:xfrm>
          <a:off x="2286000" y="2333938"/>
          <a:ext cx="253921" cy="35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r:id="rId5" imgW="126725" imgH="177415" progId="Equation.DSMT4">
                  <p:embed/>
                </p:oleObj>
              </mc:Choice>
              <mc:Fallback>
                <p:oleObj r:id="rId5" imgW="126725" imgH="177415" progId="Equation.DSMT4">
                  <p:embed/>
                  <p:pic>
                    <p:nvPicPr>
                      <p:cNvPr id="23" name="Object 2">
                        <a:extLst>
                          <a:ext uri="{FF2B5EF4-FFF2-40B4-BE49-F238E27FC236}">
                            <a16:creationId xmlns:a16="http://schemas.microsoft.com/office/drawing/2014/main" id="{E2A9B404-8C35-4BC8-B8C9-18B990034C7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333938"/>
                        <a:ext cx="253921" cy="35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AC44A4D9-81A1-4E02-85F1-16AEF0500605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2561778" y="2364658"/>
            <a:ext cx="304800" cy="378542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/>
              <a:t>?</a:t>
            </a:r>
            <a:endParaRPr lang="en-IN" sz="2200" dirty="0"/>
          </a:p>
        </p:txBody>
      </p:sp>
      <p:pic>
        <p:nvPicPr>
          <p:cNvPr id="25" name="Picture Placeholder 24">
            <a:extLst>
              <a:ext uri="{FF2B5EF4-FFF2-40B4-BE49-F238E27FC236}">
                <a16:creationId xmlns:a16="http://schemas.microsoft.com/office/drawing/2014/main" id="{00CFBCF2-58D5-4C2C-AE2B-2C0520200E8A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7"/>
          <a:stretch>
            <a:fillRect/>
          </a:stretch>
        </p:blipFill>
        <p:spPr>
          <a:xfrm>
            <a:off x="2857500" y="2691581"/>
            <a:ext cx="3429000" cy="1402080"/>
          </a:xfrm>
          <a:prstGeom prst="rect">
            <a:avLst/>
          </a:prstGeom>
        </p:spPr>
      </p:pic>
      <p:pic>
        <p:nvPicPr>
          <p:cNvPr id="26" name="Picture Placeholder 25">
            <a:extLst>
              <a:ext uri="{FF2B5EF4-FFF2-40B4-BE49-F238E27FC236}">
                <a16:creationId xmlns:a16="http://schemas.microsoft.com/office/drawing/2014/main" id="{32A864DA-C5CF-47F8-8391-47D29E118B8D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8"/>
          <a:stretch>
            <a:fillRect/>
          </a:stretch>
        </p:blipFill>
        <p:spPr>
          <a:xfrm>
            <a:off x="1501959" y="4191000"/>
            <a:ext cx="6140083" cy="1990016"/>
          </a:xfrm>
          <a:prstGeom prst="rect">
            <a:avLst/>
          </a:prstGeom>
        </p:spPr>
      </p:pic>
      <p:sp>
        <p:nvSpPr>
          <p:cNvPr id="27" name="Rectangle 2">
            <a:extLst>
              <a:ext uri="{FF2B5EF4-FFF2-40B4-BE49-F238E27FC236}">
                <a16:creationId xmlns:a16="http://schemas.microsoft.com/office/drawing/2014/main" id="{C5D47BBF-0992-420C-B050-33E1A11F4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5257800"/>
            <a:ext cx="1485900" cy="923216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31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063A2-E828-4FB5-8E16-54901E913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11" name="Object 5">
            <a:extLst>
              <a:ext uri="{FF2B5EF4-FFF2-40B4-BE49-F238E27FC236}">
                <a16:creationId xmlns:a16="http://schemas.microsoft.com/office/drawing/2014/main" id="{1E731DA8-AC5A-4DA5-B6C8-B563A5A60B97}"/>
              </a:ext>
            </a:extLst>
          </p:cNvPr>
          <p:cNvGraphicFramePr>
            <a:graphicFrameLocks noGrp="1" noChangeAspect="1"/>
          </p:cNvGraphicFramePr>
          <p:nvPr>
            <p:ph sz="quarter" idx="15"/>
            <p:extLst>
              <p:ext uri="{D42A27DB-BD31-4B8C-83A1-F6EECF244321}">
                <p14:modId xmlns:p14="http://schemas.microsoft.com/office/powerpoint/2010/main" val="1118791139"/>
              </p:ext>
            </p:extLst>
          </p:nvPr>
        </p:nvGraphicFramePr>
        <p:xfrm>
          <a:off x="979156" y="1603830"/>
          <a:ext cx="6894845" cy="4609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" name="Equation" r:id="rId3" imgW="6705600" imgH="4483100" progId="Equation.DSMT4">
                  <p:embed/>
                </p:oleObj>
              </mc:Choice>
              <mc:Fallback>
                <p:oleObj name="Equation" r:id="rId3" imgW="6705600" imgH="4483100" progId="Equation.DSMT4">
                  <p:embed/>
                  <p:pic>
                    <p:nvPicPr>
                      <p:cNvPr id="8194" name="Object 5">
                        <a:extLst>
                          <a:ext uri="{FF2B5EF4-FFF2-40B4-BE49-F238E27FC236}">
                            <a16:creationId xmlns:a16="http://schemas.microsoft.com/office/drawing/2014/main" id="{48C441B1-A263-4EF7-9BF0-D197E05191A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156" y="1603830"/>
                        <a:ext cx="6894845" cy="46096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66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2">
            <a:extLst>
              <a:ext uri="{FF2B5EF4-FFF2-40B4-BE49-F238E27FC236}">
                <a16:creationId xmlns:a16="http://schemas.microsoft.com/office/drawing/2014/main" id="{A8C1956A-D526-4401-AE8E-C756FE4FE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658" y="5566230"/>
            <a:ext cx="7818342" cy="70995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171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C669B-CEE6-439F-8AA0-5910486CB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4DF93-27E5-4847-B937-59D3B44BF02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0060" y="1692275"/>
            <a:ext cx="1677340" cy="425450"/>
          </a:xfrm>
        </p:spPr>
        <p:txBody>
          <a:bodyPr/>
          <a:lstStyle/>
          <a:p>
            <a:pPr algn="l"/>
            <a:r>
              <a:rPr lang="en-IN" sz="2200" dirty="0"/>
              <a:t>1.7.2. Vector</a:t>
            </a:r>
          </a:p>
        </p:txBody>
      </p:sp>
      <p:graphicFrame>
        <p:nvGraphicFramePr>
          <p:cNvPr id="21" name="Object 4">
            <a:extLst>
              <a:ext uri="{FF2B5EF4-FFF2-40B4-BE49-F238E27FC236}">
                <a16:creationId xmlns:a16="http://schemas.microsoft.com/office/drawing/2014/main" id="{932FFF2D-549A-4177-A707-6597963BEF5C}"/>
              </a:ext>
            </a:extLst>
          </p:cNvPr>
          <p:cNvGraphicFramePr>
            <a:graphicFrameLocks noGrp="1" noChangeAspect="1"/>
          </p:cNvGraphicFramePr>
          <p:nvPr>
            <p:ph sz="quarter" idx="16"/>
            <p:extLst>
              <p:ext uri="{D42A27DB-BD31-4B8C-83A1-F6EECF244321}">
                <p14:modId xmlns:p14="http://schemas.microsoft.com/office/powerpoint/2010/main" val="3373306580"/>
              </p:ext>
            </p:extLst>
          </p:nvPr>
        </p:nvGraphicFramePr>
        <p:xfrm>
          <a:off x="1986672" y="1614714"/>
          <a:ext cx="223128" cy="409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" name="Equation" r:id="rId3" imgW="152334" imgH="279279" progId="Equation.DSMT4">
                  <p:embed/>
                </p:oleObj>
              </mc:Choice>
              <mc:Fallback>
                <p:oleObj name="Equation" r:id="rId3" imgW="152334" imgH="279279" progId="Equation.DSMT4">
                  <p:embed/>
                  <p:pic>
                    <p:nvPicPr>
                      <p:cNvPr id="9218" name="Object 4">
                        <a:extLst>
                          <a:ext uri="{FF2B5EF4-FFF2-40B4-BE49-F238E27FC236}">
                            <a16:creationId xmlns:a16="http://schemas.microsoft.com/office/drawing/2014/main" id="{5ED05FAD-85A9-4081-9458-806730E869C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6672" y="1614714"/>
                        <a:ext cx="223128" cy="4090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FF6DFC-9608-4E3C-A3F6-DF412A10D29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276578" y="1701800"/>
            <a:ext cx="8334022" cy="1041400"/>
          </a:xfrm>
        </p:spPr>
        <p:txBody>
          <a:bodyPr/>
          <a:lstStyle/>
          <a:p>
            <a:pPr marL="0" indent="1976438">
              <a:buNone/>
            </a:pPr>
            <a:r>
              <a:rPr lang="en-US" sz="2200" dirty="0"/>
              <a:t>has a magnitude of 88 km/h and is directed at 25° relative to the x axis.  Which of the following choices indicates the horizontal and vertical components of vector</a:t>
            </a:r>
            <a:endParaRPr lang="en-IN" sz="2200" dirty="0"/>
          </a:p>
        </p:txBody>
      </p:sp>
      <p:graphicFrame>
        <p:nvGraphicFramePr>
          <p:cNvPr id="22" name="Object 5">
            <a:extLst>
              <a:ext uri="{FF2B5EF4-FFF2-40B4-BE49-F238E27FC236}">
                <a16:creationId xmlns:a16="http://schemas.microsoft.com/office/drawing/2014/main" id="{E606F7D1-2305-471B-8151-32CC014AE40A}"/>
              </a:ext>
            </a:extLst>
          </p:cNvPr>
          <p:cNvGraphicFramePr>
            <a:graphicFrameLocks noGrp="1" noChangeAspect="1"/>
          </p:cNvGraphicFramePr>
          <p:nvPr>
            <p:ph sz="quarter" idx="21"/>
            <p:extLst>
              <p:ext uri="{D42A27DB-BD31-4B8C-83A1-F6EECF244321}">
                <p14:modId xmlns:p14="http://schemas.microsoft.com/office/powerpoint/2010/main" val="2323963231"/>
              </p:ext>
            </p:extLst>
          </p:nvPr>
        </p:nvGraphicFramePr>
        <p:xfrm>
          <a:off x="5486400" y="2362200"/>
          <a:ext cx="202844" cy="371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5" imgW="152334" imgH="279279" progId="Equation.DSMT4">
                  <p:embed/>
                </p:oleObj>
              </mc:Choice>
              <mc:Fallback>
                <p:oleObj name="Equation" r:id="rId5" imgW="152334" imgH="279279" progId="Equation.DSMT4">
                  <p:embed/>
                  <p:pic>
                    <p:nvPicPr>
                      <p:cNvPr id="9219" name="Object 5">
                        <a:extLst>
                          <a:ext uri="{FF2B5EF4-FFF2-40B4-BE49-F238E27FC236}">
                            <a16:creationId xmlns:a16="http://schemas.microsoft.com/office/drawing/2014/main" id="{A3089FFC-CDFB-4814-BC58-8776827BC58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362200"/>
                        <a:ext cx="202844" cy="3718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1B2FA4C2-0FA3-416D-97AD-C612EA730E31}"/>
              </a:ext>
            </a:extLst>
          </p:cNvPr>
          <p:cNvGraphicFramePr>
            <a:graphicFrameLocks noGrp="1"/>
          </p:cNvGraphicFramePr>
          <p:nvPr>
            <p:ph type="tbl" sz="quarter" idx="17"/>
            <p:extLst>
              <p:ext uri="{D42A27DB-BD31-4B8C-83A1-F6EECF244321}">
                <p14:modId xmlns:p14="http://schemas.microsoft.com/office/powerpoint/2010/main" val="1528456482"/>
              </p:ext>
            </p:extLst>
          </p:nvPr>
        </p:nvGraphicFramePr>
        <p:xfrm>
          <a:off x="381000" y="3017520"/>
          <a:ext cx="5867400" cy="3307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5800">
                  <a:extLst>
                    <a:ext uri="{9D8B030D-6E8A-4147-A177-3AD203B41FA5}">
                      <a16:colId xmlns:a16="http://schemas.microsoft.com/office/drawing/2014/main" val="2730817492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4238071765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2891816166"/>
                    </a:ext>
                  </a:extLst>
                </a:gridCol>
              </a:tblGrid>
              <a:tr h="551180">
                <a:tc>
                  <a:txBody>
                    <a:bodyPr/>
                    <a:lstStyle/>
                    <a:p>
                      <a:pPr marL="342900" indent="-342900">
                        <a:buClr>
                          <a:schemeClr val="accent2"/>
                        </a:buClr>
                        <a:buFont typeface="+mj-lt"/>
                        <a:buAutoNum type="alphaLcParenR"/>
                      </a:pP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i="1" dirty="0" err="1"/>
                        <a:t>r</a:t>
                      </a:r>
                      <a:r>
                        <a:rPr lang="en-US" sz="2200" i="1" baseline="-25000" dirty="0" err="1"/>
                        <a:t>x</a:t>
                      </a:r>
                      <a:endParaRPr lang="en-IN" sz="2200" i="1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i="1" dirty="0" err="1"/>
                        <a:t>r</a:t>
                      </a:r>
                      <a:r>
                        <a:rPr lang="en-US" sz="2200" i="1" baseline="-25000" dirty="0" err="1"/>
                        <a:t>y</a:t>
                      </a:r>
                      <a:endParaRPr lang="en-IN" sz="2200" i="1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736518"/>
                  </a:ext>
                </a:extLst>
              </a:tr>
              <a:tr h="551180">
                <a:tc>
                  <a:txBody>
                    <a:bodyPr/>
                    <a:lstStyle/>
                    <a:p>
                      <a:pPr marL="342900" indent="-342900">
                        <a:buClr>
                          <a:schemeClr val="accent2"/>
                        </a:buClr>
                        <a:buFont typeface="+mj-lt"/>
                        <a:buAutoNum type="alphaLcParenR"/>
                      </a:pPr>
                      <a:r>
                        <a:rPr lang="en-US" sz="2200" dirty="0"/>
                        <a:t> 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+22 km/h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+66 km/h</a:t>
                      </a:r>
                      <a:endParaRPr kumimoji="0" lang="en-IN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314031"/>
                  </a:ext>
                </a:extLst>
              </a:tr>
              <a:tr h="551180">
                <a:tc>
                  <a:txBody>
                    <a:bodyPr/>
                    <a:lstStyle/>
                    <a:p>
                      <a:pPr marL="457200" indent="-457200">
                        <a:buClr>
                          <a:schemeClr val="accent2"/>
                        </a:buClr>
                        <a:buFont typeface="+mj-lt"/>
                        <a:buAutoNum type="alphaLcParenR" startAt="2"/>
                      </a:pPr>
                      <a:r>
                        <a:rPr lang="en-US" sz="2200" dirty="0"/>
                        <a:t> 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+39 km/h</a:t>
                      </a:r>
                      <a:endParaRPr kumimoji="0" lang="en-IN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+79 km/h</a:t>
                      </a:r>
                      <a:endParaRPr kumimoji="0" lang="en-IN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950377"/>
                  </a:ext>
                </a:extLst>
              </a:tr>
              <a:tr h="551180">
                <a:tc>
                  <a:txBody>
                    <a:bodyPr/>
                    <a:lstStyle/>
                    <a:p>
                      <a:pPr marL="457200" indent="-457200">
                        <a:buClr>
                          <a:schemeClr val="accent2"/>
                        </a:buClr>
                        <a:buFont typeface="+mj-lt"/>
                        <a:buAutoNum type="alphaLcParenR" startAt="3"/>
                      </a:pPr>
                      <a:r>
                        <a:rPr lang="en-US" sz="2200" dirty="0"/>
                        <a:t> 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+80 km/h</a:t>
                      </a:r>
                      <a:endParaRPr kumimoji="0" lang="en-IN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+39 km/h</a:t>
                      </a:r>
                      <a:endParaRPr kumimoji="0" lang="en-IN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984092"/>
                  </a:ext>
                </a:extLst>
              </a:tr>
              <a:tr h="551180">
                <a:tc>
                  <a:txBody>
                    <a:bodyPr/>
                    <a:lstStyle/>
                    <a:p>
                      <a:pPr marL="457200" indent="-457200">
                        <a:buClr>
                          <a:schemeClr val="accent2"/>
                        </a:buClr>
                        <a:buFont typeface="+mj-lt"/>
                        <a:buAutoNum type="alphaLcParenR" startAt="4"/>
                      </a:pPr>
                      <a:r>
                        <a:rPr lang="en-US" sz="2200" dirty="0"/>
                        <a:t> 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+66 km/h</a:t>
                      </a:r>
                      <a:endParaRPr kumimoji="0" lang="en-IN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+22 km/h</a:t>
                      </a:r>
                      <a:endParaRPr kumimoji="0" lang="en-IN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765319"/>
                  </a:ext>
                </a:extLst>
              </a:tr>
              <a:tr h="551180">
                <a:tc>
                  <a:txBody>
                    <a:bodyPr/>
                    <a:lstStyle/>
                    <a:p>
                      <a:pPr marL="457200" indent="-457200">
                        <a:buClr>
                          <a:schemeClr val="accent2"/>
                        </a:buClr>
                        <a:buFont typeface="+mj-lt"/>
                        <a:buAutoNum type="alphaLcParenR" startAt="5"/>
                      </a:pPr>
                      <a:r>
                        <a:rPr lang="en-US" sz="2200" dirty="0"/>
                        <a:t> 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+72 km/h</a:t>
                      </a:r>
                      <a:endParaRPr kumimoji="0" lang="en-IN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+48 km/h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799950"/>
                  </a:ext>
                </a:extLst>
              </a:tr>
            </a:tbl>
          </a:graphicData>
        </a:graphic>
      </p:graphicFrame>
      <p:sp>
        <p:nvSpPr>
          <p:cNvPr id="24" name="Rectangle 2">
            <a:extLst>
              <a:ext uri="{FF2B5EF4-FFF2-40B4-BE49-F238E27FC236}">
                <a16:creationId xmlns:a16="http://schemas.microsoft.com/office/drawing/2014/main" id="{4557959E-EAC5-467C-BD43-175230A45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60" y="4648200"/>
            <a:ext cx="6309040" cy="5334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6618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4D159-5F2F-4CE6-8F1A-7207863A3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21" name="Object 5">
            <a:extLst>
              <a:ext uri="{FF2B5EF4-FFF2-40B4-BE49-F238E27FC236}">
                <a16:creationId xmlns:a16="http://schemas.microsoft.com/office/drawing/2014/main" id="{61FDB279-A6D6-42AF-AA1A-D273280E9BA9}"/>
              </a:ext>
            </a:extLst>
          </p:cNvPr>
          <p:cNvGraphicFramePr>
            <a:graphicFrameLocks noGrp="1" noChangeAspect="1"/>
          </p:cNvGraphicFramePr>
          <p:nvPr>
            <p:ph sz="quarter" idx="15"/>
            <p:extLst>
              <p:ext uri="{D42A27DB-BD31-4B8C-83A1-F6EECF244321}">
                <p14:modId xmlns:p14="http://schemas.microsoft.com/office/powerpoint/2010/main" val="100511351"/>
              </p:ext>
            </p:extLst>
          </p:nvPr>
        </p:nvGraphicFramePr>
        <p:xfrm>
          <a:off x="304800" y="1752600"/>
          <a:ext cx="8126219" cy="1615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" name="Equation" r:id="rId3" imgW="6451600" imgH="1282700" progId="Equation.DSMT4">
                  <p:embed/>
                </p:oleObj>
              </mc:Choice>
              <mc:Fallback>
                <p:oleObj name="Equation" r:id="rId3" imgW="6451600" imgH="1282700" progId="Equation.DSMT4">
                  <p:embed/>
                  <p:pic>
                    <p:nvPicPr>
                      <p:cNvPr id="10242" name="Object 5">
                        <a:extLst>
                          <a:ext uri="{FF2B5EF4-FFF2-40B4-BE49-F238E27FC236}">
                            <a16:creationId xmlns:a16="http://schemas.microsoft.com/office/drawing/2014/main" id="{2F1E9530-2E07-46D8-A52A-AFA6139BB9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752600"/>
                        <a:ext cx="8126219" cy="16156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66D0FD31-A31F-46B8-8083-5F6A31544FEE}"/>
              </a:ext>
            </a:extLst>
          </p:cNvPr>
          <p:cNvGraphicFramePr>
            <a:graphicFrameLocks noGrp="1"/>
          </p:cNvGraphicFramePr>
          <p:nvPr>
            <p:ph type="tbl" sz="quarter" idx="17"/>
            <p:extLst>
              <p:ext uri="{D42A27DB-BD31-4B8C-83A1-F6EECF244321}">
                <p14:modId xmlns:p14="http://schemas.microsoft.com/office/powerpoint/2010/main" val="201689059"/>
              </p:ext>
            </p:extLst>
          </p:nvPr>
        </p:nvGraphicFramePr>
        <p:xfrm>
          <a:off x="457200" y="3522236"/>
          <a:ext cx="4572002" cy="2377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6738">
                  <a:extLst>
                    <a:ext uri="{9D8B030D-6E8A-4147-A177-3AD203B41FA5}">
                      <a16:colId xmlns:a16="http://schemas.microsoft.com/office/drawing/2014/main" val="2730817492"/>
                    </a:ext>
                  </a:extLst>
                </a:gridCol>
                <a:gridCol w="826316">
                  <a:extLst>
                    <a:ext uri="{9D8B030D-6E8A-4147-A177-3AD203B41FA5}">
                      <a16:colId xmlns:a16="http://schemas.microsoft.com/office/drawing/2014/main" val="4238071765"/>
                    </a:ext>
                  </a:extLst>
                </a:gridCol>
                <a:gridCol w="826316">
                  <a:extLst>
                    <a:ext uri="{9D8B030D-6E8A-4147-A177-3AD203B41FA5}">
                      <a16:colId xmlns:a16="http://schemas.microsoft.com/office/drawing/2014/main" val="2891816166"/>
                    </a:ext>
                  </a:extLst>
                </a:gridCol>
                <a:gridCol w="826316">
                  <a:extLst>
                    <a:ext uri="{9D8B030D-6E8A-4147-A177-3AD203B41FA5}">
                      <a16:colId xmlns:a16="http://schemas.microsoft.com/office/drawing/2014/main" val="3949325843"/>
                    </a:ext>
                  </a:extLst>
                </a:gridCol>
                <a:gridCol w="826316">
                  <a:extLst>
                    <a:ext uri="{9D8B030D-6E8A-4147-A177-3AD203B41FA5}">
                      <a16:colId xmlns:a16="http://schemas.microsoft.com/office/drawing/2014/main" val="1960153909"/>
                    </a:ext>
                  </a:extLst>
                </a:gridCol>
              </a:tblGrid>
              <a:tr h="289343">
                <a:tc>
                  <a:txBody>
                    <a:bodyPr/>
                    <a:lstStyle/>
                    <a:p>
                      <a:pPr marL="342900" indent="-342900">
                        <a:buClr>
                          <a:schemeClr val="accent2"/>
                        </a:buClr>
                        <a:buFont typeface="+mj-lt"/>
                        <a:buAutoNum type="alphaLcParenR"/>
                      </a:pP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B</a:t>
                      </a:r>
                      <a:r>
                        <a:rPr lang="en-US" sz="2000" i="1" baseline="-25000" dirty="0"/>
                        <a:t>x</a:t>
                      </a:r>
                      <a:endParaRPr lang="en-IN" sz="2000" i="1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B</a:t>
                      </a:r>
                      <a:r>
                        <a:rPr lang="en-US" sz="2000" i="1" baseline="-25000" dirty="0"/>
                        <a:t>y</a:t>
                      </a:r>
                      <a:endParaRPr lang="en-IN" sz="2000" i="1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err="1"/>
                        <a:t>C</a:t>
                      </a:r>
                      <a:r>
                        <a:rPr lang="en-US" sz="2000" i="1" baseline="-25000" dirty="0" err="1"/>
                        <a:t>x</a:t>
                      </a:r>
                      <a:endParaRPr lang="en-IN" sz="2000" i="1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C</a:t>
                      </a:r>
                      <a:r>
                        <a:rPr lang="en-US" sz="2000" i="1" baseline="-25000" dirty="0"/>
                        <a:t>y</a:t>
                      </a:r>
                      <a:endParaRPr lang="en-IN" sz="2000" i="1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736518"/>
                  </a:ext>
                </a:extLst>
              </a:tr>
              <a:tr h="289343">
                <a:tc>
                  <a:txBody>
                    <a:bodyPr/>
                    <a:lstStyle/>
                    <a:p>
                      <a:pPr marL="342900" indent="-342900">
                        <a:buClr>
                          <a:schemeClr val="accent2"/>
                        </a:buClr>
                        <a:buFont typeface="+mj-lt"/>
                        <a:buAutoNum type="alphaLcParenR"/>
                      </a:pPr>
                      <a:r>
                        <a:rPr lang="en-US" sz="2000" dirty="0"/>
                        <a:t> 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63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IN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61</a:t>
                      </a:r>
                      <a:endParaRPr kumimoji="0" lang="en-IN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314031"/>
                  </a:ext>
                </a:extLst>
              </a:tr>
              <a:tr h="289343">
                <a:tc>
                  <a:txBody>
                    <a:bodyPr/>
                    <a:lstStyle/>
                    <a:p>
                      <a:pPr marL="457200" indent="-457200">
                        <a:buClr>
                          <a:schemeClr val="accent2"/>
                        </a:buClr>
                        <a:buFont typeface="+mj-lt"/>
                        <a:buAutoNum type="alphaLcParenR" startAt="2"/>
                      </a:pPr>
                      <a:r>
                        <a:rPr lang="en-US" sz="2000" dirty="0"/>
                        <a:t> 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IN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61</a:t>
                      </a:r>
                      <a:endParaRPr kumimoji="0" lang="en-IN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63</a:t>
                      </a:r>
                      <a:endParaRPr kumimoji="0" lang="en-IN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IN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950377"/>
                  </a:ext>
                </a:extLst>
              </a:tr>
              <a:tr h="289343">
                <a:tc>
                  <a:txBody>
                    <a:bodyPr/>
                    <a:lstStyle/>
                    <a:p>
                      <a:pPr marL="457200" indent="-457200">
                        <a:buClr>
                          <a:schemeClr val="accent2"/>
                        </a:buClr>
                        <a:buFont typeface="+mj-lt"/>
                        <a:buAutoNum type="alphaLcParenR" startAt="3"/>
                      </a:pPr>
                      <a:r>
                        <a:rPr lang="en-US" sz="2000" dirty="0"/>
                        <a:t> 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63</a:t>
                      </a:r>
                      <a:endParaRPr kumimoji="0" lang="en-IN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IN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61</a:t>
                      </a:r>
                      <a:endParaRPr kumimoji="0" lang="en-IN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IN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984092"/>
                  </a:ext>
                </a:extLst>
              </a:tr>
              <a:tr h="289343">
                <a:tc>
                  <a:txBody>
                    <a:bodyPr/>
                    <a:lstStyle/>
                    <a:p>
                      <a:pPr marL="457200" indent="-457200">
                        <a:buClr>
                          <a:schemeClr val="accent2"/>
                        </a:buClr>
                        <a:buFont typeface="+mj-lt"/>
                        <a:buAutoNum type="alphaLcParenR" startAt="4"/>
                      </a:pPr>
                      <a:r>
                        <a:rPr lang="en-US" sz="2000" dirty="0"/>
                        <a:t> 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IN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63</a:t>
                      </a:r>
                      <a:endParaRPr kumimoji="0" lang="en-IN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IN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61</a:t>
                      </a:r>
                      <a:endParaRPr kumimoji="0" lang="en-IN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765319"/>
                  </a:ext>
                </a:extLst>
              </a:tr>
              <a:tr h="289343">
                <a:tc>
                  <a:txBody>
                    <a:bodyPr/>
                    <a:lstStyle/>
                    <a:p>
                      <a:pPr marL="457200" indent="-457200">
                        <a:buClr>
                          <a:schemeClr val="accent2"/>
                        </a:buClr>
                        <a:buFont typeface="+mj-lt"/>
                        <a:buAutoNum type="alphaLcParenR" startAt="5"/>
                      </a:pPr>
                      <a:r>
                        <a:rPr lang="en-US" sz="2000" dirty="0"/>
                        <a:t> 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61</a:t>
                      </a:r>
                      <a:endParaRPr kumimoji="0" lang="en-IN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0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63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0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799950"/>
                  </a:ext>
                </a:extLst>
              </a:tr>
            </a:tbl>
          </a:graphicData>
        </a:graphic>
      </p:graphicFrame>
      <p:pic>
        <p:nvPicPr>
          <p:cNvPr id="22" name="Picture Placeholder 21">
            <a:extLst>
              <a:ext uri="{FF2B5EF4-FFF2-40B4-BE49-F238E27FC236}">
                <a16:creationId xmlns:a16="http://schemas.microsoft.com/office/drawing/2014/main" id="{D74ECB15-3C58-4E3E-8294-2473151833D6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5"/>
          <a:stretch>
            <a:fillRect/>
          </a:stretch>
        </p:blipFill>
        <p:spPr>
          <a:xfrm>
            <a:off x="5715000" y="3124200"/>
            <a:ext cx="3276600" cy="2148840"/>
          </a:xfrm>
          <a:prstGeom prst="rect">
            <a:avLst/>
          </a:prstGeom>
        </p:spPr>
      </p:pic>
      <p:sp>
        <p:nvSpPr>
          <p:cNvPr id="24" name="Rectangle 2">
            <a:extLst>
              <a:ext uri="{FF2B5EF4-FFF2-40B4-BE49-F238E27FC236}">
                <a16:creationId xmlns:a16="http://schemas.microsoft.com/office/drawing/2014/main" id="{D7BC6444-8F9D-461D-B124-54DC5BF63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979081"/>
            <a:ext cx="5340033" cy="364319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492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4D159-5F2F-4CE6-8F1A-7207863A3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8" name="Object 4">
            <a:extLst>
              <a:ext uri="{FF2B5EF4-FFF2-40B4-BE49-F238E27FC236}">
                <a16:creationId xmlns:a16="http://schemas.microsoft.com/office/drawing/2014/main" id="{6D0F36B4-4F8E-414A-AE09-9EB6828440FB}"/>
              </a:ext>
            </a:extLst>
          </p:cNvPr>
          <p:cNvGraphicFramePr>
            <a:graphicFrameLocks noGrp="1" noChangeAspect="1"/>
          </p:cNvGraphicFramePr>
          <p:nvPr>
            <p:ph sz="quarter" idx="15"/>
            <p:extLst>
              <p:ext uri="{D42A27DB-BD31-4B8C-83A1-F6EECF244321}">
                <p14:modId xmlns:p14="http://schemas.microsoft.com/office/powerpoint/2010/main" val="2929553651"/>
              </p:ext>
            </p:extLst>
          </p:nvPr>
        </p:nvGraphicFramePr>
        <p:xfrm>
          <a:off x="304800" y="1808769"/>
          <a:ext cx="7517003" cy="1615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5" name="Equation" r:id="rId3" imgW="5613400" imgH="1206500" progId="Equation.DSMT4">
                  <p:embed/>
                </p:oleObj>
              </mc:Choice>
              <mc:Fallback>
                <p:oleObj name="Equation" r:id="rId3" imgW="5613400" imgH="1206500" progId="Equation.DSMT4">
                  <p:embed/>
                  <p:pic>
                    <p:nvPicPr>
                      <p:cNvPr id="11266" name="Object 4">
                        <a:extLst>
                          <a:ext uri="{FF2B5EF4-FFF2-40B4-BE49-F238E27FC236}">
                            <a16:creationId xmlns:a16="http://schemas.microsoft.com/office/drawing/2014/main" id="{EDBEA7CC-D3A5-49F4-AA6E-0CD874DBE4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808769"/>
                        <a:ext cx="7517003" cy="16156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66D0FD31-A31F-46B8-8083-5F6A31544FEE}"/>
              </a:ext>
            </a:extLst>
          </p:cNvPr>
          <p:cNvGraphicFramePr>
            <a:graphicFrameLocks noGrp="1"/>
          </p:cNvGraphicFramePr>
          <p:nvPr>
            <p:ph type="tbl" sz="quarter" idx="17"/>
            <p:extLst>
              <p:ext uri="{D42A27DB-BD31-4B8C-83A1-F6EECF244321}">
                <p14:modId xmlns:p14="http://schemas.microsoft.com/office/powerpoint/2010/main" val="1287245966"/>
              </p:ext>
            </p:extLst>
          </p:nvPr>
        </p:nvGraphicFramePr>
        <p:xfrm>
          <a:off x="457200" y="3634574"/>
          <a:ext cx="5105401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2616">
                  <a:extLst>
                    <a:ext uri="{9D8B030D-6E8A-4147-A177-3AD203B41FA5}">
                      <a16:colId xmlns:a16="http://schemas.microsoft.com/office/drawing/2014/main" val="2730817492"/>
                    </a:ext>
                  </a:extLst>
                </a:gridCol>
                <a:gridCol w="1684063">
                  <a:extLst>
                    <a:ext uri="{9D8B030D-6E8A-4147-A177-3AD203B41FA5}">
                      <a16:colId xmlns:a16="http://schemas.microsoft.com/office/drawing/2014/main" val="4238071765"/>
                    </a:ext>
                  </a:extLst>
                </a:gridCol>
                <a:gridCol w="1468722">
                  <a:extLst>
                    <a:ext uri="{9D8B030D-6E8A-4147-A177-3AD203B41FA5}">
                      <a16:colId xmlns:a16="http://schemas.microsoft.com/office/drawing/2014/main" val="2891816166"/>
                    </a:ext>
                  </a:extLst>
                </a:gridCol>
              </a:tblGrid>
              <a:tr h="289343">
                <a:tc>
                  <a:txBody>
                    <a:bodyPr/>
                    <a:lstStyle/>
                    <a:p>
                      <a:pPr marL="342900" indent="-342900">
                        <a:buClr>
                          <a:schemeClr val="accent2"/>
                        </a:buClr>
                        <a:buFont typeface="+mj-lt"/>
                        <a:buAutoNum type="alphaLcParenR"/>
                      </a:pP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n-US" sz="2200" baseline="-25000" dirty="0" err="1"/>
                        <a:t>x</a:t>
                      </a:r>
                      <a:endParaRPr lang="en-IN" sz="2200" i="1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n-US" sz="2200" baseline="-25000" dirty="0"/>
                        <a:t>y</a:t>
                      </a:r>
                      <a:endParaRPr lang="en-IN" sz="2200" i="1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736518"/>
                  </a:ext>
                </a:extLst>
              </a:tr>
              <a:tr h="289343">
                <a:tc>
                  <a:txBody>
                    <a:bodyPr/>
                    <a:lstStyle/>
                    <a:p>
                      <a:pPr marL="342900" indent="-342900">
                        <a:buClr>
                          <a:schemeClr val="accent2"/>
                        </a:buClr>
                        <a:buFont typeface="+mj-lt"/>
                        <a:buAutoNum type="alphaLcParenR"/>
                      </a:pPr>
                      <a:r>
                        <a:rPr lang="en-US" sz="2200" dirty="0"/>
                        <a:t> 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13m/s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−3m/s</a:t>
                      </a:r>
                      <a:endParaRPr kumimoji="0" lang="en-IN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314031"/>
                  </a:ext>
                </a:extLst>
              </a:tr>
              <a:tr h="289343">
                <a:tc>
                  <a:txBody>
                    <a:bodyPr/>
                    <a:lstStyle/>
                    <a:p>
                      <a:pPr marL="457200" indent="-457200">
                        <a:buClr>
                          <a:schemeClr val="accent2"/>
                        </a:buClr>
                        <a:buFont typeface="+mj-lt"/>
                        <a:buAutoNum type="alphaLcParenR" startAt="2"/>
                      </a:pPr>
                      <a:r>
                        <a:rPr lang="en-US" sz="2200" dirty="0"/>
                        <a:t> 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57m/s</a:t>
                      </a:r>
                      <a:endParaRPr kumimoji="0" lang="en-IN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−3m/s</a:t>
                      </a:r>
                      <a:endParaRPr kumimoji="0" lang="en-IN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950377"/>
                  </a:ext>
                </a:extLst>
              </a:tr>
              <a:tr h="289343">
                <a:tc>
                  <a:txBody>
                    <a:bodyPr/>
                    <a:lstStyle/>
                    <a:p>
                      <a:pPr marL="457200" indent="-457200">
                        <a:buClr>
                          <a:schemeClr val="accent2"/>
                        </a:buClr>
                        <a:buFont typeface="+mj-lt"/>
                        <a:buAutoNum type="alphaLcParenR" startAt="3"/>
                      </a:pPr>
                      <a:r>
                        <a:rPr lang="en-US" sz="2200" dirty="0"/>
                        <a:t> 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13m/s</a:t>
                      </a:r>
                      <a:endParaRPr kumimoji="0" lang="en-IN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33m/s</a:t>
                      </a:r>
                      <a:endParaRPr kumimoji="0" lang="en-IN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984092"/>
                  </a:ext>
                </a:extLst>
              </a:tr>
              <a:tr h="289343">
                <a:tc>
                  <a:txBody>
                    <a:bodyPr/>
                    <a:lstStyle/>
                    <a:p>
                      <a:pPr marL="457200" indent="-457200">
                        <a:buClr>
                          <a:schemeClr val="accent2"/>
                        </a:buClr>
                        <a:buFont typeface="+mj-lt"/>
                        <a:buAutoNum type="alphaLcParenR" startAt="4"/>
                      </a:pPr>
                      <a:r>
                        <a:rPr lang="en-US" sz="2200" dirty="0"/>
                        <a:t> 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57m/s</a:t>
                      </a:r>
                      <a:endParaRPr kumimoji="0" lang="en-IN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57m/s</a:t>
                      </a:r>
                      <a:endParaRPr kumimoji="0" lang="en-IN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765319"/>
                  </a:ext>
                </a:extLst>
              </a:tr>
              <a:tr h="289343">
                <a:tc>
                  <a:txBody>
                    <a:bodyPr/>
                    <a:lstStyle/>
                    <a:p>
                      <a:pPr marL="457200" indent="-457200">
                        <a:buClr>
                          <a:schemeClr val="accent2"/>
                        </a:buClr>
                        <a:buFont typeface="+mj-lt"/>
                        <a:buAutoNum type="alphaLcParenR" startAt="5"/>
                      </a:pPr>
                      <a:r>
                        <a:rPr lang="en-US" sz="2200" dirty="0"/>
                        <a:t> 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−57m/s</a:t>
                      </a:r>
                      <a:endParaRPr kumimoji="0" lang="en-IN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3m/s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799950"/>
                  </a:ext>
                </a:extLst>
              </a:tr>
            </a:tbl>
          </a:graphicData>
        </a:graphic>
      </p:graphicFrame>
      <p:sp>
        <p:nvSpPr>
          <p:cNvPr id="11" name="Rectangle 2">
            <a:extLst>
              <a:ext uri="{FF2B5EF4-FFF2-40B4-BE49-F238E27FC236}">
                <a16:creationId xmlns:a16="http://schemas.microsoft.com/office/drawing/2014/main" id="{ABCA2440-5B92-4F97-907F-1CF52E9303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512481"/>
            <a:ext cx="5340033" cy="364319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947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A0F82-5454-4080-93FE-039235D72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07BF4-5ED1-493E-BE1B-2A0EA2FBD06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0060" y="1692275"/>
            <a:ext cx="5868340" cy="425450"/>
          </a:xfrm>
        </p:spPr>
        <p:txBody>
          <a:bodyPr/>
          <a:lstStyle/>
          <a:p>
            <a:pPr algn="l"/>
            <a:r>
              <a:rPr lang="en-US" sz="2000" dirty="0"/>
              <a:t>1.8.2. The horizontal and vertical components of vector </a:t>
            </a:r>
            <a:endParaRPr lang="en-IN" sz="2000" dirty="0"/>
          </a:p>
        </p:txBody>
      </p:sp>
      <p:graphicFrame>
        <p:nvGraphicFramePr>
          <p:cNvPr id="21" name="Object 2">
            <a:extLst>
              <a:ext uri="{FF2B5EF4-FFF2-40B4-BE49-F238E27FC236}">
                <a16:creationId xmlns:a16="http://schemas.microsoft.com/office/drawing/2014/main" id="{194754E2-0756-4C61-9137-37EC5024B30E}"/>
              </a:ext>
            </a:extLst>
          </p:cNvPr>
          <p:cNvGraphicFramePr>
            <a:graphicFrameLocks noGrp="1" noChangeAspect="1"/>
          </p:cNvGraphicFramePr>
          <p:nvPr>
            <p:ph type="pic" sz="quarter" idx="19"/>
            <p:extLst>
              <p:ext uri="{D42A27DB-BD31-4B8C-83A1-F6EECF244321}">
                <p14:modId xmlns:p14="http://schemas.microsoft.com/office/powerpoint/2010/main" val="1868047159"/>
              </p:ext>
            </p:extLst>
          </p:nvPr>
        </p:nvGraphicFramePr>
        <p:xfrm>
          <a:off x="6172200" y="1674374"/>
          <a:ext cx="272237" cy="381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9" r:id="rId3" imgW="126725" imgH="177415" progId="Equation.DSMT4">
                  <p:embed/>
                </p:oleObj>
              </mc:Choice>
              <mc:Fallback>
                <p:oleObj r:id="rId3" imgW="126725" imgH="177415" progId="Equation.DSMT4">
                  <p:embed/>
                  <p:pic>
                    <p:nvPicPr>
                      <p:cNvPr id="12290" name="Object 2">
                        <a:extLst>
                          <a:ext uri="{FF2B5EF4-FFF2-40B4-BE49-F238E27FC236}">
                            <a16:creationId xmlns:a16="http://schemas.microsoft.com/office/drawing/2014/main" id="{3BF841F4-CBFD-4193-9188-0D24168530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674374"/>
                        <a:ext cx="272237" cy="3811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FE8B63-DF5B-4096-BB52-5F802E511B10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444437" y="1692275"/>
            <a:ext cx="616186" cy="425450"/>
          </a:xfrm>
        </p:spPr>
        <p:txBody>
          <a:bodyPr/>
          <a:lstStyle/>
          <a:p>
            <a:r>
              <a:rPr lang="en-US" sz="2000" dirty="0"/>
              <a:t>are</a:t>
            </a:r>
            <a:endParaRPr lang="en-IN" sz="2000" dirty="0"/>
          </a:p>
        </p:txBody>
      </p:sp>
      <p:graphicFrame>
        <p:nvGraphicFramePr>
          <p:cNvPr id="22" name="Object 3">
            <a:extLst>
              <a:ext uri="{FF2B5EF4-FFF2-40B4-BE49-F238E27FC236}">
                <a16:creationId xmlns:a16="http://schemas.microsoft.com/office/drawing/2014/main" id="{9C953863-EE36-4E22-9D6B-5FE545204539}"/>
              </a:ext>
            </a:extLst>
          </p:cNvPr>
          <p:cNvGraphicFramePr>
            <a:graphicFrameLocks noGrp="1" noChangeAspect="1"/>
          </p:cNvGraphicFramePr>
          <p:nvPr>
            <p:ph type="pic" sz="quarter" idx="20"/>
            <p:extLst>
              <p:ext uri="{D42A27DB-BD31-4B8C-83A1-F6EECF244321}">
                <p14:modId xmlns:p14="http://schemas.microsoft.com/office/powerpoint/2010/main" val="3189410359"/>
              </p:ext>
            </p:extLst>
          </p:nvPr>
        </p:nvGraphicFramePr>
        <p:xfrm>
          <a:off x="6934200" y="1715461"/>
          <a:ext cx="292485" cy="404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r:id="rId5" imgW="165172" imgH="228699" progId="Equation.DSMT4">
                  <p:embed/>
                </p:oleObj>
              </mc:Choice>
              <mc:Fallback>
                <p:oleObj r:id="rId5" imgW="165172" imgH="228699" progId="Equation.DSMT4">
                  <p:embed/>
                  <p:pic>
                    <p:nvPicPr>
                      <p:cNvPr id="12291" name="Object 3">
                        <a:extLst>
                          <a:ext uri="{FF2B5EF4-FFF2-40B4-BE49-F238E27FC236}">
                            <a16:creationId xmlns:a16="http://schemas.microsoft.com/office/drawing/2014/main" id="{1CD09D20-6042-427C-89AE-A7408A6416C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715461"/>
                        <a:ext cx="292485" cy="404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8CE2C41-1EB0-4968-AE36-23AD9E1D157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315200" y="1699668"/>
            <a:ext cx="639232" cy="4365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and</a:t>
            </a:r>
            <a:endParaRPr lang="en-IN" sz="2000" dirty="0"/>
          </a:p>
        </p:txBody>
      </p:sp>
      <p:graphicFrame>
        <p:nvGraphicFramePr>
          <p:cNvPr id="23" name="Object 4">
            <a:extLst>
              <a:ext uri="{FF2B5EF4-FFF2-40B4-BE49-F238E27FC236}">
                <a16:creationId xmlns:a16="http://schemas.microsoft.com/office/drawing/2014/main" id="{9A3BF245-9334-439B-80D5-B1AE587CF6AE}"/>
              </a:ext>
            </a:extLst>
          </p:cNvPr>
          <p:cNvGraphicFramePr>
            <a:graphicFrameLocks noGrp="1" noChangeAspect="1"/>
          </p:cNvGraphicFramePr>
          <p:nvPr>
            <p:ph type="pic" sz="quarter" idx="24"/>
            <p:extLst>
              <p:ext uri="{D42A27DB-BD31-4B8C-83A1-F6EECF244321}">
                <p14:modId xmlns:p14="http://schemas.microsoft.com/office/powerpoint/2010/main" val="1273050510"/>
              </p:ext>
            </p:extLst>
          </p:nvPr>
        </p:nvGraphicFramePr>
        <p:xfrm>
          <a:off x="7885151" y="1696964"/>
          <a:ext cx="314984" cy="427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r:id="rId7" imgW="177492" imgH="240882" progId="Equation.DSMT4">
                  <p:embed/>
                </p:oleObj>
              </mc:Choice>
              <mc:Fallback>
                <p:oleObj r:id="rId7" imgW="177492" imgH="240882" progId="Equation.DSMT4">
                  <p:embed/>
                  <p:pic>
                    <p:nvPicPr>
                      <p:cNvPr id="12292" name="Object 4">
                        <a:extLst>
                          <a:ext uri="{FF2B5EF4-FFF2-40B4-BE49-F238E27FC236}">
                            <a16:creationId xmlns:a16="http://schemas.microsoft.com/office/drawing/2014/main" id="{380564E1-0707-4B1A-A8DE-DC03360222A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5151" y="1696964"/>
                        <a:ext cx="314984" cy="427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50D79A1-CCDB-47A3-A966-40725EF0874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281354" y="1699668"/>
            <a:ext cx="8534400" cy="2007144"/>
          </a:xfrm>
        </p:spPr>
        <p:txBody>
          <a:bodyPr/>
          <a:lstStyle/>
          <a:p>
            <a:pPr marL="0" indent="7889875">
              <a:buNone/>
            </a:pPr>
            <a:r>
              <a:rPr lang="en-US" sz="2000" dirty="0"/>
              <a:t>,</a:t>
            </a:r>
            <a:r>
              <a:rPr lang="en-IN" sz="2000" dirty="0"/>
              <a:t> </a:t>
            </a:r>
            <a:r>
              <a:rPr lang="en-US" sz="2000" dirty="0"/>
              <a:t>respectively.  Neither is zero. Which one of the following statements concerning the sum of the magnitudes is true?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lphaLcParenR"/>
            </a:pPr>
            <a:r>
              <a:rPr lang="en-US" sz="2000" dirty="0" err="1"/>
              <a:t>v</a:t>
            </a:r>
            <a:r>
              <a:rPr lang="en-US" sz="2000" baseline="-25000" dirty="0" err="1"/>
              <a:t>x</a:t>
            </a:r>
            <a:r>
              <a:rPr lang="en-US" sz="2000" dirty="0"/>
              <a:t> + </a:t>
            </a:r>
            <a:r>
              <a:rPr lang="en-US" sz="2000" dirty="0" err="1"/>
              <a:t>v</a:t>
            </a:r>
            <a:r>
              <a:rPr lang="en-US" sz="2000" baseline="-25000" dirty="0" err="1"/>
              <a:t>x</a:t>
            </a:r>
            <a:r>
              <a:rPr lang="en-US" sz="2000" dirty="0"/>
              <a:t> = 0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lphaLcParenR"/>
            </a:pPr>
            <a:r>
              <a:rPr lang="en-US" sz="2000" dirty="0"/>
              <a:t>The sum of the magnitudes of the two components is greater than the magnitude of</a:t>
            </a:r>
            <a:endParaRPr lang="en-IN" sz="2000" dirty="0"/>
          </a:p>
        </p:txBody>
      </p:sp>
      <p:graphicFrame>
        <p:nvGraphicFramePr>
          <p:cNvPr id="24" name="Object 6">
            <a:extLst>
              <a:ext uri="{FF2B5EF4-FFF2-40B4-BE49-F238E27FC236}">
                <a16:creationId xmlns:a16="http://schemas.microsoft.com/office/drawing/2014/main" id="{F08FCD84-24B8-488F-82C2-8A26B147ABFF}"/>
              </a:ext>
            </a:extLst>
          </p:cNvPr>
          <p:cNvGraphicFramePr>
            <a:graphicFrameLocks noGrp="1" noChangeAspect="1"/>
          </p:cNvGraphicFramePr>
          <p:nvPr>
            <p:ph type="tbl" sz="quarter" idx="17"/>
            <p:extLst>
              <p:ext uri="{D42A27DB-BD31-4B8C-83A1-F6EECF244321}">
                <p14:modId xmlns:p14="http://schemas.microsoft.com/office/powerpoint/2010/main" val="3556908897"/>
              </p:ext>
            </p:extLst>
          </p:nvPr>
        </p:nvGraphicFramePr>
        <p:xfrm>
          <a:off x="2292730" y="3325682"/>
          <a:ext cx="450470" cy="381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r:id="rId9" imgW="126725" imgH="177415" progId="Equation.DSMT4">
                  <p:embed/>
                </p:oleObj>
              </mc:Choice>
              <mc:Fallback>
                <p:oleObj r:id="rId9" imgW="126725" imgH="177415" progId="Equation.DSMT4">
                  <p:embed/>
                  <p:pic>
                    <p:nvPicPr>
                      <p:cNvPr id="12294" name="Object 6">
                        <a:extLst>
                          <a:ext uri="{FF2B5EF4-FFF2-40B4-BE49-F238E27FC236}">
                            <a16:creationId xmlns:a16="http://schemas.microsoft.com/office/drawing/2014/main" id="{9AC574F2-2CE1-4B61-9BD4-A84AE3F6966E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2730" y="3325682"/>
                        <a:ext cx="450470" cy="3811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7FB6CE3B-6086-4A4B-892D-3C82715827E9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2514600" y="3352800"/>
            <a:ext cx="228600" cy="35401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.</a:t>
            </a:r>
            <a:endParaRPr lang="en-IN" sz="20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EA5A285-9540-4C8E-AF34-D84D7F149B32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207612" y="3824850"/>
            <a:ext cx="8474529" cy="754269"/>
          </a:xfrm>
        </p:spPr>
        <p:txBody>
          <a:bodyPr/>
          <a:lstStyle/>
          <a:p>
            <a:pPr marL="457200" indent="-457200">
              <a:buClr>
                <a:schemeClr val="accent2"/>
              </a:buClr>
              <a:buFont typeface="+mj-lt"/>
              <a:buAutoNum type="alphaLcParenR" startAt="3"/>
            </a:pPr>
            <a:r>
              <a:rPr lang="en-US" sz="2000" dirty="0"/>
              <a:t>The sum of the magnitudes of the two components is less than the magnitude of</a:t>
            </a:r>
            <a:endParaRPr lang="en-IN" sz="2000" dirty="0"/>
          </a:p>
        </p:txBody>
      </p:sp>
      <p:graphicFrame>
        <p:nvGraphicFramePr>
          <p:cNvPr id="25" name="Object 5">
            <a:extLst>
              <a:ext uri="{FF2B5EF4-FFF2-40B4-BE49-F238E27FC236}">
                <a16:creationId xmlns:a16="http://schemas.microsoft.com/office/drawing/2014/main" id="{61ACECC9-7484-4DE3-B072-2BC922DE5F89}"/>
              </a:ext>
            </a:extLst>
          </p:cNvPr>
          <p:cNvGraphicFramePr>
            <a:graphicFrameLocks noGrp="1" noChangeAspect="1"/>
          </p:cNvGraphicFramePr>
          <p:nvPr>
            <p:ph type="tbl" sz="quarter" idx="28"/>
            <p:extLst>
              <p:ext uri="{D42A27DB-BD31-4B8C-83A1-F6EECF244321}">
                <p14:modId xmlns:p14="http://schemas.microsoft.com/office/powerpoint/2010/main" val="3410305728"/>
              </p:ext>
            </p:extLst>
          </p:nvPr>
        </p:nvGraphicFramePr>
        <p:xfrm>
          <a:off x="1071635" y="4101819"/>
          <a:ext cx="328469" cy="353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10" imgW="164880" imgH="177480" progId="Equation.DSMT4">
                  <p:embed/>
                </p:oleObj>
              </mc:Choice>
              <mc:Fallback>
                <p:oleObj name="Equation" r:id="rId10" imgW="164880" imgH="177480" progId="Equation.DSMT4">
                  <p:embed/>
                  <p:pic>
                    <p:nvPicPr>
                      <p:cNvPr id="12293" name="Object 5">
                        <a:extLst>
                          <a:ext uri="{FF2B5EF4-FFF2-40B4-BE49-F238E27FC236}">
                            <a16:creationId xmlns:a16="http://schemas.microsoft.com/office/drawing/2014/main" id="{F5D06E71-A772-4061-BCCA-1ABC8686F20B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635" y="4101819"/>
                        <a:ext cx="328469" cy="3534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38C1D335-4DF2-436D-A2E9-EB5F4E83908B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228600" y="4648200"/>
            <a:ext cx="8474529" cy="634024"/>
          </a:xfrm>
        </p:spPr>
        <p:txBody>
          <a:bodyPr/>
          <a:lstStyle/>
          <a:p>
            <a:pPr marL="457200" indent="-457200">
              <a:buClr>
                <a:schemeClr val="accent2"/>
              </a:buClr>
              <a:buFont typeface="+mj-lt"/>
              <a:buAutoNum type="alphaLcParenR" startAt="4"/>
            </a:pPr>
            <a:r>
              <a:rPr lang="en-US" sz="2000" dirty="0"/>
              <a:t>The sum of the magnitudes of the two components is equal to the magnitude of</a:t>
            </a:r>
            <a:endParaRPr lang="en-IN" sz="2000" dirty="0"/>
          </a:p>
        </p:txBody>
      </p:sp>
      <p:graphicFrame>
        <p:nvGraphicFramePr>
          <p:cNvPr id="26" name="Object 5">
            <a:extLst>
              <a:ext uri="{FF2B5EF4-FFF2-40B4-BE49-F238E27FC236}">
                <a16:creationId xmlns:a16="http://schemas.microsoft.com/office/drawing/2014/main" id="{0CEEA460-2AC0-42EF-A60D-4D983CF554A4}"/>
              </a:ext>
            </a:extLst>
          </p:cNvPr>
          <p:cNvGraphicFramePr>
            <a:graphicFrameLocks noGrp="1" noChangeAspect="1"/>
          </p:cNvGraphicFramePr>
          <p:nvPr>
            <p:ph type="tbl" sz="quarter" idx="27"/>
            <p:extLst>
              <p:ext uri="{D42A27DB-BD31-4B8C-83A1-F6EECF244321}">
                <p14:modId xmlns:p14="http://schemas.microsoft.com/office/powerpoint/2010/main" val="735237535"/>
              </p:ext>
            </p:extLst>
          </p:nvPr>
        </p:nvGraphicFramePr>
        <p:xfrm>
          <a:off x="1054346" y="4890421"/>
          <a:ext cx="363046" cy="391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12" imgW="164880" imgH="177480" progId="Equation.DSMT4">
                  <p:embed/>
                </p:oleObj>
              </mc:Choice>
              <mc:Fallback>
                <p:oleObj name="Equation" r:id="rId12" imgW="164880" imgH="177480" progId="Equation.DSMT4">
                  <p:embed/>
                  <p:pic>
                    <p:nvPicPr>
                      <p:cNvPr id="25" name="Object 5">
                        <a:extLst>
                          <a:ext uri="{FF2B5EF4-FFF2-40B4-BE49-F238E27FC236}">
                            <a16:creationId xmlns:a16="http://schemas.microsoft.com/office/drawing/2014/main" id="{61ACECC9-7484-4DE3-B072-2BC922DE5F89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4346" y="4890421"/>
                        <a:ext cx="363046" cy="3918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3147F874-B1C0-474E-AB09-038F02120F84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197983" y="5417931"/>
            <a:ext cx="8412617" cy="685800"/>
          </a:xfrm>
        </p:spPr>
        <p:txBody>
          <a:bodyPr/>
          <a:lstStyle/>
          <a:p>
            <a:pPr marL="514350" indent="-514350">
              <a:buClr>
                <a:schemeClr val="accent2"/>
              </a:buClr>
              <a:buFont typeface="+mj-lt"/>
              <a:buAutoNum type="alphaLcParenR" startAt="5"/>
            </a:pPr>
            <a:r>
              <a:rPr lang="en-US" sz="2000" dirty="0"/>
              <a:t>The sum of the magnitudes of the two components is less than or equal to magnitude of</a:t>
            </a:r>
            <a:endParaRPr lang="en-IN" sz="2000" dirty="0"/>
          </a:p>
        </p:txBody>
      </p:sp>
      <p:graphicFrame>
        <p:nvGraphicFramePr>
          <p:cNvPr id="27" name="Object 7">
            <a:extLst>
              <a:ext uri="{FF2B5EF4-FFF2-40B4-BE49-F238E27FC236}">
                <a16:creationId xmlns:a16="http://schemas.microsoft.com/office/drawing/2014/main" id="{B020423D-03B5-4D93-8D8A-CC6ED6588203}"/>
              </a:ext>
            </a:extLst>
          </p:cNvPr>
          <p:cNvGraphicFramePr>
            <a:graphicFrameLocks noGrp="1" noChangeAspect="1"/>
          </p:cNvGraphicFramePr>
          <p:nvPr>
            <p:ph sz="quarter" idx="30"/>
            <p:extLst>
              <p:ext uri="{D42A27DB-BD31-4B8C-83A1-F6EECF244321}">
                <p14:modId xmlns:p14="http://schemas.microsoft.com/office/powerpoint/2010/main" val="2698712285"/>
              </p:ext>
            </p:extLst>
          </p:nvPr>
        </p:nvGraphicFramePr>
        <p:xfrm>
          <a:off x="2230500" y="5696035"/>
          <a:ext cx="329623" cy="3549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14" imgW="164880" imgH="177480" progId="Equation.DSMT4">
                  <p:embed/>
                </p:oleObj>
              </mc:Choice>
              <mc:Fallback>
                <p:oleObj name="Equation" r:id="rId14" imgW="164880" imgH="177480" progId="Equation.DSMT4">
                  <p:embed/>
                  <p:pic>
                    <p:nvPicPr>
                      <p:cNvPr id="12295" name="Object 7">
                        <a:extLst>
                          <a:ext uri="{FF2B5EF4-FFF2-40B4-BE49-F238E27FC236}">
                            <a16:creationId xmlns:a16="http://schemas.microsoft.com/office/drawing/2014/main" id="{797AE7FE-5C70-41D2-A329-81747994DC10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0500" y="5696035"/>
                        <a:ext cx="329623" cy="3549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">
            <a:extLst>
              <a:ext uri="{FF2B5EF4-FFF2-40B4-BE49-F238E27FC236}">
                <a16:creationId xmlns:a16="http://schemas.microsoft.com/office/drawing/2014/main" id="{0F56F596-78C7-4330-81B6-D730A6C46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87" y="3029049"/>
            <a:ext cx="8706367" cy="780951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0315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A0F82-5454-4080-93FE-039235D72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07BF4-5ED1-493E-BE1B-2A0EA2FBD06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04800" y="1676400"/>
            <a:ext cx="5868340" cy="425450"/>
          </a:xfrm>
        </p:spPr>
        <p:txBody>
          <a:bodyPr/>
          <a:lstStyle/>
          <a:p>
            <a:pPr algn="l"/>
            <a:r>
              <a:rPr lang="en-US" sz="2000" dirty="0"/>
              <a:t>1.8.3. The horizontal and vertical components of vector </a:t>
            </a:r>
            <a:endParaRPr lang="en-IN" sz="2000" dirty="0"/>
          </a:p>
        </p:txBody>
      </p:sp>
      <p:graphicFrame>
        <p:nvGraphicFramePr>
          <p:cNvPr id="21" name="Object 2">
            <a:extLst>
              <a:ext uri="{FF2B5EF4-FFF2-40B4-BE49-F238E27FC236}">
                <a16:creationId xmlns:a16="http://schemas.microsoft.com/office/drawing/2014/main" id="{194754E2-0756-4C61-9137-37EC5024B30E}"/>
              </a:ext>
            </a:extLst>
          </p:cNvPr>
          <p:cNvGraphicFramePr>
            <a:graphicFrameLocks noGrp="1" noChangeAspect="1"/>
          </p:cNvGraphicFramePr>
          <p:nvPr>
            <p:ph type="pic" sz="quarter" idx="19"/>
            <p:extLst>
              <p:ext uri="{D42A27DB-BD31-4B8C-83A1-F6EECF244321}">
                <p14:modId xmlns:p14="http://schemas.microsoft.com/office/powerpoint/2010/main" val="87865715"/>
              </p:ext>
            </p:extLst>
          </p:nvPr>
        </p:nvGraphicFramePr>
        <p:xfrm>
          <a:off x="6165574" y="1699932"/>
          <a:ext cx="256460" cy="359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" r:id="rId3" imgW="126725" imgH="177415" progId="Equation.DSMT4">
                  <p:embed/>
                </p:oleObj>
              </mc:Choice>
              <mc:Fallback>
                <p:oleObj r:id="rId3" imgW="126725" imgH="177415" progId="Equation.DSMT4">
                  <p:embed/>
                  <p:pic>
                    <p:nvPicPr>
                      <p:cNvPr id="21" name="Object 2">
                        <a:extLst>
                          <a:ext uri="{FF2B5EF4-FFF2-40B4-BE49-F238E27FC236}">
                            <a16:creationId xmlns:a16="http://schemas.microsoft.com/office/drawing/2014/main" id="{194754E2-0756-4C61-9137-37EC5024B30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5574" y="1699932"/>
                        <a:ext cx="256460" cy="3590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FE8B63-DF5B-4096-BB52-5F802E511B10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444437" y="1692275"/>
            <a:ext cx="616186" cy="425450"/>
          </a:xfrm>
        </p:spPr>
        <p:txBody>
          <a:bodyPr/>
          <a:lstStyle/>
          <a:p>
            <a:r>
              <a:rPr lang="en-US" sz="2000" dirty="0"/>
              <a:t>are</a:t>
            </a:r>
            <a:endParaRPr lang="en-IN" sz="2000" dirty="0"/>
          </a:p>
        </p:txBody>
      </p:sp>
      <p:graphicFrame>
        <p:nvGraphicFramePr>
          <p:cNvPr id="22" name="Object 3">
            <a:extLst>
              <a:ext uri="{FF2B5EF4-FFF2-40B4-BE49-F238E27FC236}">
                <a16:creationId xmlns:a16="http://schemas.microsoft.com/office/drawing/2014/main" id="{9C953863-EE36-4E22-9D6B-5FE545204539}"/>
              </a:ext>
            </a:extLst>
          </p:cNvPr>
          <p:cNvGraphicFramePr>
            <a:graphicFrameLocks noGrp="1" noChangeAspect="1"/>
          </p:cNvGraphicFramePr>
          <p:nvPr>
            <p:ph type="pic" sz="quarter" idx="20"/>
          </p:nvPr>
        </p:nvGraphicFramePr>
        <p:xfrm>
          <a:off x="6934200" y="1715461"/>
          <a:ext cx="292485" cy="404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r:id="rId5" imgW="165172" imgH="228699" progId="Equation.DSMT4">
                  <p:embed/>
                </p:oleObj>
              </mc:Choice>
              <mc:Fallback>
                <p:oleObj r:id="rId5" imgW="165172" imgH="228699" progId="Equation.DSMT4">
                  <p:embed/>
                  <p:pic>
                    <p:nvPicPr>
                      <p:cNvPr id="22" name="Object 3">
                        <a:extLst>
                          <a:ext uri="{FF2B5EF4-FFF2-40B4-BE49-F238E27FC236}">
                            <a16:creationId xmlns:a16="http://schemas.microsoft.com/office/drawing/2014/main" id="{9C953863-EE36-4E22-9D6B-5FE5452045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715461"/>
                        <a:ext cx="292485" cy="404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8CE2C41-1EB0-4968-AE36-23AD9E1D157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315200" y="1699668"/>
            <a:ext cx="639232" cy="4365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and</a:t>
            </a:r>
            <a:endParaRPr lang="en-IN" sz="2000" dirty="0"/>
          </a:p>
        </p:txBody>
      </p:sp>
      <p:graphicFrame>
        <p:nvGraphicFramePr>
          <p:cNvPr id="23" name="Object 4">
            <a:extLst>
              <a:ext uri="{FF2B5EF4-FFF2-40B4-BE49-F238E27FC236}">
                <a16:creationId xmlns:a16="http://schemas.microsoft.com/office/drawing/2014/main" id="{9A3BF245-9334-439B-80D5-B1AE587CF6AE}"/>
              </a:ext>
            </a:extLst>
          </p:cNvPr>
          <p:cNvGraphicFramePr>
            <a:graphicFrameLocks noGrp="1" noChangeAspect="1"/>
          </p:cNvGraphicFramePr>
          <p:nvPr>
            <p:ph type="pic" sz="quarter" idx="24"/>
          </p:nvPr>
        </p:nvGraphicFramePr>
        <p:xfrm>
          <a:off x="7912485" y="1734060"/>
          <a:ext cx="260317" cy="35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r:id="rId7" imgW="177492" imgH="240882" progId="Equation.DSMT4">
                  <p:embed/>
                </p:oleObj>
              </mc:Choice>
              <mc:Fallback>
                <p:oleObj r:id="rId7" imgW="177492" imgH="240882" progId="Equation.DSMT4">
                  <p:embed/>
                  <p:pic>
                    <p:nvPicPr>
                      <p:cNvPr id="23" name="Object 4">
                        <a:extLst>
                          <a:ext uri="{FF2B5EF4-FFF2-40B4-BE49-F238E27FC236}">
                            <a16:creationId xmlns:a16="http://schemas.microsoft.com/office/drawing/2014/main" id="{9A3BF245-9334-439B-80D5-B1AE587CF6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2485" y="1734060"/>
                        <a:ext cx="260317" cy="353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50D79A1-CCDB-47A3-A966-40725EF0874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281354" y="1699668"/>
            <a:ext cx="8534400" cy="2007144"/>
          </a:xfrm>
        </p:spPr>
        <p:txBody>
          <a:bodyPr/>
          <a:lstStyle/>
          <a:p>
            <a:pPr marL="0" indent="7889875">
              <a:buNone/>
            </a:pPr>
            <a:r>
              <a:rPr lang="en-US" sz="2000" dirty="0"/>
              <a:t>,</a:t>
            </a:r>
            <a:r>
              <a:rPr lang="en-IN" sz="2000" dirty="0"/>
              <a:t> </a:t>
            </a:r>
            <a:r>
              <a:rPr lang="en-US" sz="2000" dirty="0"/>
              <a:t>respectively. Which one of the following statements concerning the vector sum of the two component vectors is true?  (Neither component is zero.)</a:t>
            </a:r>
          </a:p>
          <a:p>
            <a:pPr marL="457200" indent="-457200">
              <a:buClr>
                <a:schemeClr val="accent2"/>
              </a:buClr>
              <a:buAutoNum type="alphaLcParenR"/>
            </a:pPr>
            <a:r>
              <a:rPr lang="en-US" sz="2000" dirty="0"/>
              <a:t>The sum of the magnitudes of the two components is greater than the magnitude of</a:t>
            </a:r>
          </a:p>
          <a:p>
            <a:pPr marL="457200" indent="-457200">
              <a:buClr>
                <a:schemeClr val="accent2"/>
              </a:buClr>
              <a:buAutoNum type="alphaLcParenR"/>
            </a:pPr>
            <a:r>
              <a:rPr lang="en-US" sz="2000" dirty="0"/>
              <a:t>The vector sum of the two components is greater than the magnitude of </a:t>
            </a:r>
            <a:endParaRPr lang="en-IN" sz="2000" dirty="0"/>
          </a:p>
        </p:txBody>
      </p:sp>
      <p:graphicFrame>
        <p:nvGraphicFramePr>
          <p:cNvPr id="28" name="Object 6">
            <a:extLst>
              <a:ext uri="{FF2B5EF4-FFF2-40B4-BE49-F238E27FC236}">
                <a16:creationId xmlns:a16="http://schemas.microsoft.com/office/drawing/2014/main" id="{A12F8FA7-93CC-469F-A91D-068B11B28CB2}"/>
              </a:ext>
            </a:extLst>
          </p:cNvPr>
          <p:cNvGraphicFramePr>
            <a:graphicFrameLocks noGrp="1" noChangeAspect="1"/>
          </p:cNvGraphicFramePr>
          <p:nvPr>
            <p:ph sz="quarter" idx="25"/>
            <p:extLst>
              <p:ext uri="{D42A27DB-BD31-4B8C-83A1-F6EECF244321}">
                <p14:modId xmlns:p14="http://schemas.microsoft.com/office/powerpoint/2010/main" val="337101266"/>
              </p:ext>
            </p:extLst>
          </p:nvPr>
        </p:nvGraphicFramePr>
        <p:xfrm>
          <a:off x="2244122" y="2948560"/>
          <a:ext cx="299657" cy="322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9" imgW="164880" imgH="177480" progId="Equation.DSMT4">
                  <p:embed/>
                </p:oleObj>
              </mc:Choice>
              <mc:Fallback>
                <p:oleObj name="Equation" r:id="rId9" imgW="164880" imgH="177480" progId="Equation.DSMT4">
                  <p:embed/>
                  <p:pic>
                    <p:nvPicPr>
                      <p:cNvPr id="24" name="Object 6">
                        <a:extLst>
                          <a:ext uri="{FF2B5EF4-FFF2-40B4-BE49-F238E27FC236}">
                            <a16:creationId xmlns:a16="http://schemas.microsoft.com/office/drawing/2014/main" id="{F08FCD84-24B8-488F-82C2-8A26B147ABFF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122" y="2948560"/>
                        <a:ext cx="299657" cy="3227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6">
            <a:extLst>
              <a:ext uri="{FF2B5EF4-FFF2-40B4-BE49-F238E27FC236}">
                <a16:creationId xmlns:a16="http://schemas.microsoft.com/office/drawing/2014/main" id="{F08FCD84-24B8-488F-82C2-8A26B147ABFF}"/>
              </a:ext>
            </a:extLst>
          </p:cNvPr>
          <p:cNvGraphicFramePr>
            <a:graphicFrameLocks noGrp="1" noChangeAspect="1"/>
          </p:cNvGraphicFramePr>
          <p:nvPr>
            <p:ph type="tbl" sz="quarter" idx="17"/>
            <p:extLst>
              <p:ext uri="{D42A27DB-BD31-4B8C-83A1-F6EECF244321}">
                <p14:modId xmlns:p14="http://schemas.microsoft.com/office/powerpoint/2010/main" val="2839312150"/>
              </p:ext>
            </p:extLst>
          </p:nvPr>
        </p:nvGraphicFramePr>
        <p:xfrm>
          <a:off x="8223466" y="3301856"/>
          <a:ext cx="321830" cy="346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11" imgW="164880" imgH="177480" progId="Equation.DSMT4">
                  <p:embed/>
                </p:oleObj>
              </mc:Choice>
              <mc:Fallback>
                <p:oleObj name="Equation" r:id="rId11" imgW="164880" imgH="177480" progId="Equation.DSMT4">
                  <p:embed/>
                  <p:pic>
                    <p:nvPicPr>
                      <p:cNvPr id="24" name="Object 6">
                        <a:extLst>
                          <a:ext uri="{FF2B5EF4-FFF2-40B4-BE49-F238E27FC236}">
                            <a16:creationId xmlns:a16="http://schemas.microsoft.com/office/drawing/2014/main" id="{F08FCD84-24B8-488F-82C2-8A26B147ABFF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3466" y="3301856"/>
                        <a:ext cx="321830" cy="3463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EA5A285-9540-4C8E-AF34-D84D7F149B32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288471" y="3893931"/>
            <a:ext cx="8474529" cy="754269"/>
          </a:xfrm>
        </p:spPr>
        <p:txBody>
          <a:bodyPr/>
          <a:lstStyle/>
          <a:p>
            <a:pPr marL="457200" indent="-457200">
              <a:buClr>
                <a:schemeClr val="accent2"/>
              </a:buClr>
              <a:buFont typeface="+mj-lt"/>
              <a:buAutoNum type="alphaLcParenR" startAt="3"/>
            </a:pPr>
            <a:r>
              <a:rPr lang="en-US" sz="2000" dirty="0"/>
              <a:t>The vector sum of the two components is less than the magnitude of </a:t>
            </a:r>
            <a:endParaRPr lang="en-IN" sz="2000" dirty="0"/>
          </a:p>
        </p:txBody>
      </p:sp>
      <p:graphicFrame>
        <p:nvGraphicFramePr>
          <p:cNvPr id="25" name="Object 5">
            <a:extLst>
              <a:ext uri="{FF2B5EF4-FFF2-40B4-BE49-F238E27FC236}">
                <a16:creationId xmlns:a16="http://schemas.microsoft.com/office/drawing/2014/main" id="{61ACECC9-7484-4DE3-B072-2BC922DE5F89}"/>
              </a:ext>
            </a:extLst>
          </p:cNvPr>
          <p:cNvGraphicFramePr>
            <a:graphicFrameLocks noGrp="1" noChangeAspect="1"/>
          </p:cNvGraphicFramePr>
          <p:nvPr>
            <p:ph type="tbl" sz="quarter" idx="28"/>
            <p:extLst>
              <p:ext uri="{D42A27DB-BD31-4B8C-83A1-F6EECF244321}">
                <p14:modId xmlns:p14="http://schemas.microsoft.com/office/powerpoint/2010/main" val="515176461"/>
              </p:ext>
            </p:extLst>
          </p:nvPr>
        </p:nvGraphicFramePr>
        <p:xfrm>
          <a:off x="7859785" y="3938080"/>
          <a:ext cx="328469" cy="353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13" imgW="164880" imgH="177480" progId="Equation.DSMT4">
                  <p:embed/>
                </p:oleObj>
              </mc:Choice>
              <mc:Fallback>
                <p:oleObj name="Equation" r:id="rId13" imgW="164880" imgH="177480" progId="Equation.DSMT4">
                  <p:embed/>
                  <p:pic>
                    <p:nvPicPr>
                      <p:cNvPr id="25" name="Object 5">
                        <a:extLst>
                          <a:ext uri="{FF2B5EF4-FFF2-40B4-BE49-F238E27FC236}">
                            <a16:creationId xmlns:a16="http://schemas.microsoft.com/office/drawing/2014/main" id="{61ACECC9-7484-4DE3-B072-2BC922DE5F89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9785" y="3938080"/>
                        <a:ext cx="328469" cy="3534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38C1D335-4DF2-436D-A2E9-EB5F4E83908B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228600" y="4648200"/>
            <a:ext cx="8474529" cy="634024"/>
          </a:xfrm>
        </p:spPr>
        <p:txBody>
          <a:bodyPr/>
          <a:lstStyle/>
          <a:p>
            <a:pPr marL="457200" indent="-457200">
              <a:buClr>
                <a:schemeClr val="accent2"/>
              </a:buClr>
              <a:buFont typeface="+mj-lt"/>
              <a:buAutoNum type="alphaLcParenR" startAt="4"/>
            </a:pPr>
            <a:r>
              <a:rPr lang="en-US" sz="2000" dirty="0"/>
              <a:t>The vector sum of the two components is equal to the magnitude of </a:t>
            </a:r>
            <a:endParaRPr lang="en-IN" sz="2000" dirty="0"/>
          </a:p>
        </p:txBody>
      </p:sp>
      <p:graphicFrame>
        <p:nvGraphicFramePr>
          <p:cNvPr id="26" name="Object 5">
            <a:extLst>
              <a:ext uri="{FF2B5EF4-FFF2-40B4-BE49-F238E27FC236}">
                <a16:creationId xmlns:a16="http://schemas.microsoft.com/office/drawing/2014/main" id="{0CEEA460-2AC0-42EF-A60D-4D983CF554A4}"/>
              </a:ext>
            </a:extLst>
          </p:cNvPr>
          <p:cNvGraphicFramePr>
            <a:graphicFrameLocks noGrp="1" noChangeAspect="1"/>
          </p:cNvGraphicFramePr>
          <p:nvPr>
            <p:ph type="tbl" sz="quarter" idx="27"/>
            <p:extLst>
              <p:ext uri="{D42A27DB-BD31-4B8C-83A1-F6EECF244321}">
                <p14:modId xmlns:p14="http://schemas.microsoft.com/office/powerpoint/2010/main" val="3097846963"/>
              </p:ext>
            </p:extLst>
          </p:nvPr>
        </p:nvGraphicFramePr>
        <p:xfrm>
          <a:off x="7696200" y="4638358"/>
          <a:ext cx="330042" cy="356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15" imgW="164880" imgH="177480" progId="Equation.DSMT4">
                  <p:embed/>
                </p:oleObj>
              </mc:Choice>
              <mc:Fallback>
                <p:oleObj name="Equation" r:id="rId15" imgW="164880" imgH="177480" progId="Equation.DSMT4">
                  <p:embed/>
                  <p:pic>
                    <p:nvPicPr>
                      <p:cNvPr id="26" name="Object 5">
                        <a:extLst>
                          <a:ext uri="{FF2B5EF4-FFF2-40B4-BE49-F238E27FC236}">
                            <a16:creationId xmlns:a16="http://schemas.microsoft.com/office/drawing/2014/main" id="{0CEEA460-2AC0-42EF-A60D-4D983CF554A4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4638358"/>
                        <a:ext cx="330042" cy="3562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3147F874-B1C0-474E-AB09-038F02120F84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197983" y="5417931"/>
            <a:ext cx="8412617" cy="685800"/>
          </a:xfrm>
        </p:spPr>
        <p:txBody>
          <a:bodyPr/>
          <a:lstStyle/>
          <a:p>
            <a:pPr marL="514350" indent="-514350">
              <a:buClr>
                <a:schemeClr val="accent2"/>
              </a:buClr>
              <a:buFont typeface="+mj-lt"/>
              <a:buAutoNum type="alphaLcParenR" startAt="5"/>
            </a:pPr>
            <a:r>
              <a:rPr lang="en-US" sz="2000" dirty="0"/>
              <a:t>The vector sum of the two components is less than or equal to the magnitude of </a:t>
            </a:r>
            <a:endParaRPr lang="en-IN" sz="2000" dirty="0"/>
          </a:p>
        </p:txBody>
      </p:sp>
      <p:graphicFrame>
        <p:nvGraphicFramePr>
          <p:cNvPr id="27" name="Object 7">
            <a:extLst>
              <a:ext uri="{FF2B5EF4-FFF2-40B4-BE49-F238E27FC236}">
                <a16:creationId xmlns:a16="http://schemas.microsoft.com/office/drawing/2014/main" id="{B020423D-03B5-4D93-8D8A-CC6ED6588203}"/>
              </a:ext>
            </a:extLst>
          </p:cNvPr>
          <p:cNvGraphicFramePr>
            <a:graphicFrameLocks noGrp="1" noChangeAspect="1"/>
          </p:cNvGraphicFramePr>
          <p:nvPr>
            <p:ph sz="quarter" idx="30"/>
            <p:extLst>
              <p:ext uri="{D42A27DB-BD31-4B8C-83A1-F6EECF244321}">
                <p14:modId xmlns:p14="http://schemas.microsoft.com/office/powerpoint/2010/main" val="3924752226"/>
              </p:ext>
            </p:extLst>
          </p:nvPr>
        </p:nvGraphicFramePr>
        <p:xfrm>
          <a:off x="2259997" y="5726685"/>
          <a:ext cx="299657" cy="322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17" imgW="164880" imgH="177480" progId="Equation.DSMT4">
                  <p:embed/>
                </p:oleObj>
              </mc:Choice>
              <mc:Fallback>
                <p:oleObj name="Equation" r:id="rId17" imgW="164880" imgH="177480" progId="Equation.DSMT4">
                  <p:embed/>
                  <p:pic>
                    <p:nvPicPr>
                      <p:cNvPr id="27" name="Object 7">
                        <a:extLst>
                          <a:ext uri="{FF2B5EF4-FFF2-40B4-BE49-F238E27FC236}">
                            <a16:creationId xmlns:a16="http://schemas.microsoft.com/office/drawing/2014/main" id="{B020423D-03B5-4D93-8D8A-CC6ED6588203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9997" y="5726685"/>
                        <a:ext cx="299657" cy="3227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">
            <a:extLst>
              <a:ext uri="{FF2B5EF4-FFF2-40B4-BE49-F238E27FC236}">
                <a16:creationId xmlns:a16="http://schemas.microsoft.com/office/drawing/2014/main" id="{1519ED3D-74AE-4016-97E7-AC380B5CE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33" y="3276600"/>
            <a:ext cx="8706367" cy="5334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0760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8CB36B26-5934-4C02-8956-E09A90BF3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FC18D200-7EC1-4D12-B384-EAF6D5CF4D7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2600" dirty="0"/>
              <a:t>1.2.1. The text uses SI units.  What do the “S” and the “I” stand for?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 err="1"/>
              <a:t>Système</a:t>
            </a:r>
            <a:r>
              <a:rPr lang="en-US" sz="2600" dirty="0"/>
              <a:t> International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Science Institute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Swiss Institute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Systematic Information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Strong Interaction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0D24275-A271-45DE-9465-E1FA6C058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3" y="2362200"/>
            <a:ext cx="5310187" cy="7366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440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8CB36B26-5934-4C02-8956-E09A90BF3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FC18D200-7EC1-4D12-B384-EAF6D5CF4D7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2600" dirty="0"/>
              <a:t>1.2.2. Which of the following units is not an SI base unit?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slug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meter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kilogram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second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0D24275-A271-45DE-9465-E1FA6C058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3" y="1997364"/>
            <a:ext cx="4929187" cy="669636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8CB36B26-5934-4C02-8956-E09A90BF3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FC18D200-7EC1-4D12-B384-EAF6D5CF4D7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2600" dirty="0"/>
              <a:t>1.2.3. Complete the following statement:  The standard meter is defined in terms of the speed of light because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all scientists have access to sunlight.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no agreement could be reached on a standard meter stick.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the yard is defined in terms of the speed of sound in air.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the normal meter is defined with respect to the circumference of the earth.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the speed of light is a universal constant.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0D24275-A271-45DE-9465-E1FA6C058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3" y="5334000"/>
            <a:ext cx="8734425" cy="669636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266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8CB36B26-5934-4C02-8956-E09A90BF3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FC18D200-7EC1-4D12-B384-EAF6D5CF4D7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2600" dirty="0"/>
              <a:t>1.2.4.  Express 0.00592 in scientific notation.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5.92 × 10</a:t>
            </a:r>
            <a:r>
              <a:rPr lang="en-US" sz="2600" baseline="30000" dirty="0"/>
              <a:t>3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5.92 × 10</a:t>
            </a:r>
            <a:r>
              <a:rPr lang="en-US" sz="2600" baseline="30000" dirty="0"/>
              <a:t>−3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5.92 × 10</a:t>
            </a:r>
            <a:r>
              <a:rPr lang="en-US" sz="2600" baseline="30000" dirty="0"/>
              <a:t>−2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5.92 × 10</a:t>
            </a:r>
            <a:r>
              <a:rPr lang="en-US" sz="2600" baseline="30000" dirty="0"/>
              <a:t>−5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5.92 × 10</a:t>
            </a:r>
            <a:r>
              <a:rPr lang="en-US" sz="2600" baseline="30000" dirty="0"/>
              <a:t>5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0D24275-A271-45DE-9465-E1FA6C058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3" y="2667000"/>
            <a:ext cx="4319587" cy="669636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0819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0F260-EF6F-4781-BEB4-D6A117B9C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91F70-8D7B-4351-8851-E00EFBAFC52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0060" y="1692275"/>
            <a:ext cx="2210740" cy="425450"/>
          </a:xfrm>
        </p:spPr>
        <p:txBody>
          <a:bodyPr/>
          <a:lstStyle/>
          <a:p>
            <a:pPr algn="l"/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1.2.5. The ratio</a:t>
            </a:r>
          </a:p>
        </p:txBody>
      </p:sp>
      <p:graphicFrame>
        <p:nvGraphicFramePr>
          <p:cNvPr id="20" name="Object 4">
            <a:extLst>
              <a:ext uri="{FF2B5EF4-FFF2-40B4-BE49-F238E27FC236}">
                <a16:creationId xmlns:a16="http://schemas.microsoft.com/office/drawing/2014/main" id="{8F8B2385-B432-4649-8449-F769F43F3594}"/>
              </a:ext>
            </a:extLst>
          </p:cNvPr>
          <p:cNvGraphicFramePr>
            <a:graphicFrameLocks noGrp="1" noChangeAspect="1"/>
          </p:cNvGraphicFramePr>
          <p:nvPr>
            <p:ph sz="quarter" idx="16"/>
            <p:extLst>
              <p:ext uri="{D42A27DB-BD31-4B8C-83A1-F6EECF244321}">
                <p14:modId xmlns:p14="http://schemas.microsoft.com/office/powerpoint/2010/main" val="150378116"/>
              </p:ext>
            </p:extLst>
          </p:nvPr>
        </p:nvGraphicFramePr>
        <p:xfrm>
          <a:off x="2585247" y="1600200"/>
          <a:ext cx="1910553" cy="724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Equation" r:id="rId3" imgW="736600" imgH="279400" progId="Equation.3">
                  <p:embed/>
                </p:oleObj>
              </mc:Choice>
              <mc:Fallback>
                <p:oleObj name="Equation" r:id="rId3" imgW="736600" imgH="279400" progId="Equation.3">
                  <p:embed/>
                  <p:pic>
                    <p:nvPicPr>
                      <p:cNvPr id="1026" name="Object 4">
                        <a:extLst>
                          <a:ext uri="{FF2B5EF4-FFF2-40B4-BE49-F238E27FC236}">
                            <a16:creationId xmlns:a16="http://schemas.microsoft.com/office/drawing/2014/main" id="{8D9E007F-7470-4B5F-BFA6-1BC89408790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5247" y="1600200"/>
                        <a:ext cx="1910553" cy="7246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BC4707-2BC8-4BBB-BB1F-713A85B6A405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548554" y="1692275"/>
            <a:ext cx="1248832" cy="685800"/>
          </a:xfrm>
        </p:spPr>
        <p:txBody>
          <a:bodyPr/>
          <a:lstStyle/>
          <a:p>
            <a:pPr marL="0" indent="0">
              <a:buNone/>
            </a:pPr>
            <a:r>
              <a:rPr lang="en-IN" sz="2600" dirty="0"/>
              <a:t>equals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13E9280-605B-478E-9C3A-33F98FDE15E2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43188" y="2470326"/>
            <a:ext cx="8472565" cy="3549474"/>
          </a:xfrm>
        </p:spPr>
        <p:txBody>
          <a:bodyPr/>
          <a:lstStyle/>
          <a:p>
            <a:pPr marL="514350" indent="-514350">
              <a:lnSpc>
                <a:spcPct val="100000"/>
              </a:lnSpc>
              <a:spcBef>
                <a:spcPts val="624"/>
              </a:spcBef>
              <a:buClr>
                <a:schemeClr val="accent2"/>
              </a:buClr>
              <a:buFont typeface="+mj-lt"/>
              <a:buAutoNum type="alphaLcParenR"/>
            </a:pPr>
            <a:r>
              <a:rPr lang="en-IN" sz="2600" dirty="0"/>
              <a:t>10</a:t>
            </a:r>
            <a:r>
              <a:rPr lang="en-IN" sz="2600" baseline="30000" dirty="0"/>
              <a:t>+3</a:t>
            </a:r>
          </a:p>
          <a:p>
            <a:pPr marL="514350" indent="-514350">
              <a:lnSpc>
                <a:spcPct val="100000"/>
              </a:lnSpc>
              <a:spcBef>
                <a:spcPts val="624"/>
              </a:spcBef>
              <a:buClr>
                <a:schemeClr val="accent2"/>
              </a:buClr>
              <a:buFont typeface="+mj-lt"/>
              <a:buAutoNum type="alphaLcParenR"/>
            </a:pPr>
            <a:r>
              <a:rPr lang="en-IN" sz="2600" dirty="0"/>
              <a:t>10</a:t>
            </a:r>
            <a:r>
              <a:rPr lang="en-IN" sz="2600" baseline="30000" dirty="0"/>
              <a:t>−3</a:t>
            </a:r>
          </a:p>
          <a:p>
            <a:pPr marL="514350" indent="-514350">
              <a:lnSpc>
                <a:spcPct val="100000"/>
              </a:lnSpc>
              <a:spcBef>
                <a:spcPts val="624"/>
              </a:spcBef>
              <a:buClr>
                <a:schemeClr val="accent2"/>
              </a:buClr>
              <a:buFont typeface="+mj-lt"/>
              <a:buAutoNum type="alphaLcParenR"/>
            </a:pPr>
            <a:r>
              <a:rPr lang="en-IN" sz="2600" dirty="0"/>
              <a:t>10</a:t>
            </a:r>
            <a:r>
              <a:rPr lang="en-IN" sz="2600" baseline="30000" dirty="0"/>
              <a:t>−6</a:t>
            </a:r>
          </a:p>
          <a:p>
            <a:pPr marL="514350" indent="-514350">
              <a:lnSpc>
                <a:spcPct val="100000"/>
              </a:lnSpc>
              <a:spcBef>
                <a:spcPts val="624"/>
              </a:spcBef>
              <a:buClr>
                <a:schemeClr val="accent2"/>
              </a:buClr>
              <a:buFont typeface="+mj-lt"/>
              <a:buAutoNum type="alphaLcParenR"/>
            </a:pPr>
            <a:r>
              <a:rPr lang="en-IN" sz="2600" dirty="0"/>
              <a:t>10</a:t>
            </a:r>
            <a:r>
              <a:rPr lang="en-IN" sz="2600" baseline="30000" dirty="0"/>
              <a:t>+6</a:t>
            </a:r>
          </a:p>
          <a:p>
            <a:pPr marL="514350" indent="-514350">
              <a:lnSpc>
                <a:spcPct val="100000"/>
              </a:lnSpc>
              <a:spcBef>
                <a:spcPts val="624"/>
              </a:spcBef>
              <a:buClr>
                <a:schemeClr val="accent2"/>
              </a:buClr>
              <a:buFont typeface="+mj-lt"/>
              <a:buAutoNum type="alphaLcParenR"/>
            </a:pPr>
            <a:r>
              <a:rPr lang="en-IN" sz="2600" dirty="0"/>
              <a:t>100</a:t>
            </a: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32B98418-EB59-4762-AD35-9E59C8E8C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3" y="3429000"/>
            <a:ext cx="1957387" cy="4572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95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8CB36B26-5934-4C02-8956-E09A90BF3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FC18D200-7EC1-4D12-B384-EAF6D5CF4D7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2600" dirty="0"/>
              <a:t>1.2.6. In the International System of Units, mass is measured using which of the following units?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grams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kilograms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pounds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newtons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LcParenR"/>
            </a:pPr>
            <a:r>
              <a:rPr lang="en-US" sz="2600" dirty="0"/>
              <a:t>slugs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0D24275-A271-45DE-9465-E1FA6C058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13" y="3047032"/>
            <a:ext cx="2566987" cy="553418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548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pener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Arial-Times New Roman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apter Outline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Arial-Times New Roman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earning Objectives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Arial-Times New Roman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oncept Check Question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Arial-Times New Roman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Key Term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Arial-Times New Roman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Image Slide Master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Arial-Times New Roman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ustom Design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Arial-Times New Roman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1838</Words>
  <Application>Microsoft Macintosh PowerPoint</Application>
  <PresentationFormat>On-screen Show (4:3)</PresentationFormat>
  <Paragraphs>266</Paragraphs>
  <Slides>37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7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56" baseType="lpstr">
      <vt:lpstr>MS PGothic</vt:lpstr>
      <vt:lpstr>Arial</vt:lpstr>
      <vt:lpstr>Calibri</vt:lpstr>
      <vt:lpstr>Courier New</vt:lpstr>
      <vt:lpstr>Source Sans Pro</vt:lpstr>
      <vt:lpstr>STIX</vt:lpstr>
      <vt:lpstr>Symbol</vt:lpstr>
      <vt:lpstr>Times</vt:lpstr>
      <vt:lpstr>Times New Roman</vt:lpstr>
      <vt:lpstr>Wingdings</vt:lpstr>
      <vt:lpstr>Opener</vt:lpstr>
      <vt:lpstr>Chapter Outline</vt:lpstr>
      <vt:lpstr>Learning Objectives</vt:lpstr>
      <vt:lpstr>Concept Check Question</vt:lpstr>
      <vt:lpstr>Key Term</vt:lpstr>
      <vt:lpstr>Image Slide Master</vt:lpstr>
      <vt:lpstr>Custom Design</vt:lpstr>
      <vt:lpstr>Equation</vt:lpstr>
      <vt:lpstr>Equation.DSMT4</vt:lpstr>
      <vt:lpstr>Physics Classroom Response System Questions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 Integration</dc:title>
  <dc:creator/>
  <cp:lastModifiedBy/>
  <cp:revision>1</cp:revision>
  <dcterms:modified xsi:type="dcterms:W3CDTF">2021-05-19T15:39:14Z</dcterms:modified>
</cp:coreProperties>
</file>